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0"/>
  </p:notesMasterIdLst>
  <p:handoutMasterIdLst>
    <p:handoutMasterId r:id="rId61"/>
  </p:handoutMasterIdLst>
  <p:sldIdLst>
    <p:sldId id="280" r:id="rId2"/>
    <p:sldId id="282" r:id="rId3"/>
    <p:sldId id="289" r:id="rId4"/>
    <p:sldId id="396" r:id="rId5"/>
    <p:sldId id="397" r:id="rId6"/>
    <p:sldId id="398" r:id="rId7"/>
    <p:sldId id="399" r:id="rId8"/>
    <p:sldId id="400" r:id="rId9"/>
    <p:sldId id="394" r:id="rId10"/>
    <p:sldId id="395" r:id="rId11"/>
    <p:sldId id="342" r:id="rId12"/>
    <p:sldId id="401" r:id="rId13"/>
    <p:sldId id="393" r:id="rId14"/>
    <p:sldId id="344" r:id="rId15"/>
    <p:sldId id="337" r:id="rId16"/>
    <p:sldId id="347" r:id="rId17"/>
    <p:sldId id="348" r:id="rId18"/>
    <p:sldId id="349" r:id="rId19"/>
    <p:sldId id="392" r:id="rId20"/>
    <p:sldId id="350" r:id="rId21"/>
    <p:sldId id="351" r:id="rId22"/>
    <p:sldId id="352" r:id="rId23"/>
    <p:sldId id="366" r:id="rId24"/>
    <p:sldId id="353" r:id="rId25"/>
    <p:sldId id="354" r:id="rId26"/>
    <p:sldId id="368" r:id="rId27"/>
    <p:sldId id="408" r:id="rId28"/>
    <p:sldId id="409" r:id="rId29"/>
    <p:sldId id="410" r:id="rId30"/>
    <p:sldId id="407" r:id="rId31"/>
    <p:sldId id="355" r:id="rId32"/>
    <p:sldId id="356" r:id="rId33"/>
    <p:sldId id="357" r:id="rId34"/>
    <p:sldId id="358" r:id="rId35"/>
    <p:sldId id="359" r:id="rId36"/>
    <p:sldId id="360" r:id="rId37"/>
    <p:sldId id="362" r:id="rId38"/>
    <p:sldId id="403" r:id="rId39"/>
    <p:sldId id="361" r:id="rId40"/>
    <p:sldId id="411" r:id="rId41"/>
    <p:sldId id="404" r:id="rId42"/>
    <p:sldId id="405" r:id="rId43"/>
    <p:sldId id="406" r:id="rId44"/>
    <p:sldId id="363" r:id="rId45"/>
    <p:sldId id="412" r:id="rId46"/>
    <p:sldId id="370" r:id="rId47"/>
    <p:sldId id="413" r:id="rId48"/>
    <p:sldId id="414" r:id="rId49"/>
    <p:sldId id="364" r:id="rId50"/>
    <p:sldId id="371" r:id="rId51"/>
    <p:sldId id="369" r:id="rId52"/>
    <p:sldId id="365" r:id="rId53"/>
    <p:sldId id="367" r:id="rId54"/>
    <p:sldId id="402" r:id="rId55"/>
    <p:sldId id="415" r:id="rId56"/>
    <p:sldId id="416" r:id="rId57"/>
    <p:sldId id="417" r:id="rId58"/>
    <p:sldId id="333" r:id="rId5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0" d="100"/>
          <a:sy n="80" d="100"/>
        </p:scale>
        <p:origin x="244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B2E47-6F41-409B-AD22-834AE1EFF186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0BE5A-9D85-4716-9443-9D9E66ACB5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782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6744A-403D-42A1-BFE7-61DA46EE7C6C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05635-4EFD-4447-A451-86C57984FA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602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 bwMode="grayWhite"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solidFill>
            <a:schemeClr val="accent1">
              <a:lumMod val="75000"/>
            </a:schemeClr>
          </a:solidFill>
        </p:spPr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5/10/2024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69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5/10/2024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736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5/10/2024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58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5/10/2024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43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5/10/2024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22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5/10/2024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4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5/10/2024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27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5/10/2024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0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5/10/2024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55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5/10/2024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2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5/10/2024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577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t>5/10/2024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7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>
            <a:lumMod val="75000"/>
          </a:schemeClr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>
            <a:lumMod val="75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lumMod val="60000"/>
            <a:lumOff val="4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>
            <a:lumMod val="75000"/>
          </a:schemeClr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lumMod val="75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26030" indent="-285750" algn="l" rtl="0" eaLnBrk="1" latinLnBrk="0" hangingPunct="1">
        <a:spcBef>
          <a:spcPts val="370"/>
        </a:spcBef>
        <a:buClr>
          <a:schemeClr val="accent3">
            <a:lumMod val="50000"/>
          </a:schemeClr>
        </a:buClr>
        <a:buFont typeface="Arial" panose="020B0604020202020204" pitchFamily="34" charset="0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K8S Administration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Introduction </a:t>
            </a:r>
            <a:r>
              <a:rPr lang="en-US"/>
              <a:t>to Ansible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3686" y="5142287"/>
            <a:ext cx="1498241" cy="1276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07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032" y="907741"/>
            <a:ext cx="11784444" cy="477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220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650" y="978409"/>
            <a:ext cx="11734965" cy="5000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92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fontScale="92500" lnSpcReduction="10000"/>
          </a:bodyPr>
          <a:lstStyle/>
          <a:p>
            <a:pPr algn="just"/>
            <a:r>
              <a:rPr lang="en-US" b="0" i="0" dirty="0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Some common words related to Ansible.</a:t>
            </a:r>
          </a:p>
          <a:p>
            <a:pPr algn="just"/>
            <a:r>
              <a:rPr lang="en-US" b="0" i="0" dirty="0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Service/Server − A process on the machine that provides the service.</a:t>
            </a:r>
          </a:p>
          <a:p>
            <a:pPr algn="just"/>
            <a:endParaRPr lang="en-US" b="0" i="0" dirty="0">
              <a:solidFill>
                <a:srgbClr val="000000"/>
              </a:solidFill>
              <a:effectLst/>
              <a:latin typeface="Nunito" panose="020B0604020202020204" pitchFamily="2" charset="0"/>
            </a:endParaRPr>
          </a:p>
          <a:p>
            <a:pPr algn="just"/>
            <a:r>
              <a:rPr lang="en-US" b="0" i="0" dirty="0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Machine − A physical server,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vm</a:t>
            </a:r>
            <a:r>
              <a:rPr lang="en-US" b="0" i="0" dirty="0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(virtual machine) or a container.</a:t>
            </a:r>
          </a:p>
          <a:p>
            <a:pPr algn="just"/>
            <a:endParaRPr lang="en-US" b="0" i="0" dirty="0">
              <a:solidFill>
                <a:srgbClr val="000000"/>
              </a:solidFill>
              <a:effectLst/>
              <a:latin typeface="Nunito" panose="020B0604020202020204" pitchFamily="2" charset="0"/>
            </a:endParaRPr>
          </a:p>
          <a:p>
            <a:pPr algn="just"/>
            <a:r>
              <a:rPr lang="en-US" b="0" i="0" dirty="0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Target machine − A machine we are about to configure with Ansible.</a:t>
            </a:r>
          </a:p>
          <a:p>
            <a:pPr algn="just"/>
            <a:endParaRPr lang="en-US" b="0" i="0" dirty="0">
              <a:solidFill>
                <a:srgbClr val="000000"/>
              </a:solidFill>
              <a:effectLst/>
              <a:latin typeface="Nunito" panose="020B0604020202020204" pitchFamily="2" charset="0"/>
            </a:endParaRPr>
          </a:p>
          <a:p>
            <a:pPr algn="just"/>
            <a:r>
              <a:rPr lang="en-US" b="0" i="0" dirty="0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Task − An action(run this, delete that)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etc</a:t>
            </a:r>
            <a:r>
              <a:rPr lang="en-US" b="0" i="0" dirty="0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 managed by Ansible.</a:t>
            </a:r>
          </a:p>
          <a:p>
            <a:pPr algn="just"/>
            <a:endParaRPr lang="en-US" b="0" i="0" dirty="0">
              <a:solidFill>
                <a:srgbClr val="000000"/>
              </a:solidFill>
              <a:effectLst/>
              <a:latin typeface="Nunito" panose="020B0604020202020204" pitchFamily="2" charset="0"/>
            </a:endParaRPr>
          </a:p>
          <a:p>
            <a:pPr algn="just"/>
            <a:r>
              <a:rPr lang="en-US" b="0" i="0" dirty="0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Playbook − The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yml</a:t>
            </a:r>
            <a:r>
              <a:rPr lang="en-US" b="0" i="0" dirty="0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 file where Ansible commands are written and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yml</a:t>
            </a:r>
            <a:r>
              <a:rPr lang="en-US" b="0" i="0" dirty="0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 is executed on a machine.</a:t>
            </a:r>
          </a:p>
        </p:txBody>
      </p:sp>
    </p:spTree>
    <p:extLst>
      <p:ext uri="{BB962C8B-B14F-4D97-AF65-F5344CB8AC3E}">
        <p14:creationId xmlns:p14="http://schemas.microsoft.com/office/powerpoint/2010/main" val="598149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Installation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pPr algn="just"/>
            <a:r>
              <a:rPr lang="en-US" b="0" i="0" dirty="0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Mainly, there are two types of machines when we talk about deployment −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Control machine</a:t>
            </a:r>
            <a:r>
              <a:rPr lang="en-US" b="0" i="0" dirty="0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 − Machine from where we can manage other machines.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Remote machine</a:t>
            </a:r>
            <a:r>
              <a:rPr lang="en-US" b="0" i="0" dirty="0">
                <a:solidFill>
                  <a:srgbClr val="000000"/>
                </a:solidFill>
                <a:effectLst/>
                <a:latin typeface="Nunito" panose="020B0604020202020204" pitchFamily="2" charset="0"/>
              </a:rPr>
              <a:t> − Machines which are handled/controlled by control machine.</a:t>
            </a:r>
          </a:p>
        </p:txBody>
      </p:sp>
    </p:spTree>
    <p:extLst>
      <p:ext uri="{BB962C8B-B14F-4D97-AF65-F5344CB8AC3E}">
        <p14:creationId xmlns:p14="http://schemas.microsoft.com/office/powerpoint/2010/main" val="368220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2456" y="262578"/>
            <a:ext cx="9495562" cy="6293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23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fontScale="92500" lnSpcReduction="10000"/>
          </a:bodyPr>
          <a:lstStyle/>
          <a:p>
            <a:r>
              <a:rPr lang="en-US" dirty="0"/>
              <a:t>Modules are bits of code transferred to the target system and executed to satisfy the task declaration. </a:t>
            </a:r>
            <a:r>
              <a:rPr lang="en-US" dirty="0" err="1"/>
              <a:t>Ansible</a:t>
            </a:r>
            <a:r>
              <a:rPr lang="en-US" dirty="0"/>
              <a:t> ships with  several hundred today!</a:t>
            </a:r>
          </a:p>
          <a:p>
            <a:pPr lvl="1"/>
            <a:r>
              <a:rPr lang="en-US" dirty="0"/>
              <a:t>apt/yum</a:t>
            </a:r>
          </a:p>
          <a:p>
            <a:pPr lvl="1"/>
            <a:r>
              <a:rPr lang="en-US" dirty="0"/>
              <a:t>copy</a:t>
            </a:r>
          </a:p>
          <a:p>
            <a:pPr lvl="1"/>
            <a:r>
              <a:rPr lang="en-US" dirty="0"/>
              <a:t>file</a:t>
            </a:r>
          </a:p>
          <a:p>
            <a:pPr lvl="1"/>
            <a:r>
              <a:rPr lang="en-US" dirty="0" err="1"/>
              <a:t>get_url</a:t>
            </a:r>
            <a:endParaRPr lang="en-US" dirty="0"/>
          </a:p>
          <a:p>
            <a:pPr lvl="1"/>
            <a:r>
              <a:rPr lang="en-US" dirty="0" err="1"/>
              <a:t>git</a:t>
            </a:r>
            <a:endParaRPr lang="en-US" dirty="0"/>
          </a:p>
          <a:p>
            <a:pPr lvl="1"/>
            <a:r>
              <a:rPr lang="en-US" dirty="0"/>
              <a:t>ping</a:t>
            </a:r>
          </a:p>
          <a:p>
            <a:pPr lvl="1"/>
            <a:r>
              <a:rPr lang="en-US" dirty="0"/>
              <a:t>debug</a:t>
            </a:r>
          </a:p>
          <a:p>
            <a:pPr lvl="1"/>
            <a:r>
              <a:rPr lang="en-US" dirty="0"/>
              <a:t>service</a:t>
            </a:r>
          </a:p>
          <a:p>
            <a:pPr lvl="1"/>
            <a:r>
              <a:rPr lang="en-US" dirty="0"/>
              <a:t>synchronize</a:t>
            </a:r>
          </a:p>
          <a:p>
            <a:pPr lvl="1"/>
            <a:r>
              <a:rPr lang="en-US" dirty="0"/>
              <a:t>template</a:t>
            </a:r>
          </a:p>
        </p:txBody>
      </p:sp>
    </p:spTree>
    <p:extLst>
      <p:ext uri="{BB962C8B-B14F-4D97-AF65-F5344CB8AC3E}">
        <p14:creationId xmlns:p14="http://schemas.microsoft.com/office/powerpoint/2010/main" val="145496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Modules Documentation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fontScale="85000" lnSpcReduction="20000"/>
          </a:bodyPr>
          <a:lstStyle/>
          <a:p>
            <a:r>
              <a:rPr lang="en-US" dirty="0"/>
              <a:t># List out all modules installed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C00000"/>
                </a:solidFill>
              </a:rPr>
              <a:t>ansible</a:t>
            </a:r>
            <a:r>
              <a:rPr lang="en-US" dirty="0">
                <a:solidFill>
                  <a:srgbClr val="C00000"/>
                </a:solidFill>
              </a:rPr>
              <a:t>-doc -l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copy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</a:t>
            </a:r>
            <a:r>
              <a:rPr lang="en-US" dirty="0" err="1">
                <a:solidFill>
                  <a:srgbClr val="C00000"/>
                </a:solidFill>
              </a:rPr>
              <a:t>cron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...</a:t>
            </a:r>
          </a:p>
          <a:p>
            <a:r>
              <a:rPr lang="en-US" dirty="0"/>
              <a:t># Read documentation for installed module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C00000"/>
                </a:solidFill>
              </a:rPr>
              <a:t>ansible</a:t>
            </a:r>
            <a:r>
              <a:rPr lang="en-US" dirty="0">
                <a:solidFill>
                  <a:srgbClr val="C00000"/>
                </a:solidFill>
              </a:rPr>
              <a:t>-doc copy</a:t>
            </a:r>
          </a:p>
          <a:p>
            <a:pPr marL="0" indent="0">
              <a:buNone/>
            </a:pPr>
            <a:r>
              <a:rPr lang="en-US" dirty="0"/>
              <a:t>&gt; COPY</a:t>
            </a:r>
          </a:p>
          <a:p>
            <a:pPr marL="0" indent="0">
              <a:buNone/>
            </a:pPr>
            <a:r>
              <a:rPr lang="en-US" dirty="0"/>
              <a:t>The [copy] module copies a file on the local box to remote locations. Use the [fetch] module to copy files from remote locations to the local box. If you need variable interpolation in copied files, use the [template] module.</a:t>
            </a:r>
          </a:p>
          <a:p>
            <a:pPr marL="0" indent="0">
              <a:buNone/>
            </a:pPr>
            <a:r>
              <a:rPr lang="en-US" dirty="0"/>
              <a:t>* note: This module has a corresponding action plugin.</a:t>
            </a:r>
          </a:p>
          <a:p>
            <a:pPr marL="0" indent="0">
              <a:buNone/>
            </a:pPr>
            <a:r>
              <a:rPr lang="en-US" dirty="0"/>
              <a:t>Options (= is mandatory):</a:t>
            </a:r>
          </a:p>
        </p:txBody>
      </p:sp>
    </p:spTree>
    <p:extLst>
      <p:ext uri="{BB962C8B-B14F-4D97-AF65-F5344CB8AC3E}">
        <p14:creationId xmlns:p14="http://schemas.microsoft.com/office/powerpoint/2010/main" val="906009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Modules: Run Commands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lnSpcReduction="10000"/>
          </a:bodyPr>
          <a:lstStyle/>
          <a:p>
            <a:r>
              <a:rPr lang="en-US" dirty="0"/>
              <a:t>If </a:t>
            </a:r>
            <a:r>
              <a:rPr lang="en-US" dirty="0" err="1"/>
              <a:t>Ansible</a:t>
            </a:r>
            <a:r>
              <a:rPr lang="en-US" dirty="0"/>
              <a:t> doesn’t have a module that suits your needs there are the “run command” modules:</a:t>
            </a:r>
          </a:p>
          <a:p>
            <a:r>
              <a:rPr lang="en-US" dirty="0">
                <a:solidFill>
                  <a:srgbClr val="C00000"/>
                </a:solidFill>
              </a:rPr>
              <a:t>command</a:t>
            </a:r>
            <a:r>
              <a:rPr lang="en-US" dirty="0"/>
              <a:t>: Takes the command and executes it on the host. The most secure and predictable.</a:t>
            </a:r>
          </a:p>
          <a:p>
            <a:r>
              <a:rPr lang="en-US" dirty="0">
                <a:solidFill>
                  <a:srgbClr val="C00000"/>
                </a:solidFill>
              </a:rPr>
              <a:t>shell</a:t>
            </a:r>
            <a:r>
              <a:rPr lang="en-US" dirty="0"/>
              <a:t>: Executes through a shell like /bin/</a:t>
            </a:r>
            <a:r>
              <a:rPr lang="en-US" dirty="0" err="1"/>
              <a:t>sh</a:t>
            </a:r>
            <a:r>
              <a:rPr lang="en-US" dirty="0"/>
              <a:t> so you can use pipes etc. Be careful.</a:t>
            </a:r>
          </a:p>
          <a:p>
            <a:r>
              <a:rPr lang="en-US" dirty="0">
                <a:solidFill>
                  <a:srgbClr val="C00000"/>
                </a:solidFill>
              </a:rPr>
              <a:t>script</a:t>
            </a:r>
            <a:r>
              <a:rPr lang="en-US" dirty="0"/>
              <a:t>: Runs a local script on a remote node after transferring it.</a:t>
            </a:r>
          </a:p>
          <a:p>
            <a:r>
              <a:rPr lang="en-US" dirty="0">
                <a:solidFill>
                  <a:srgbClr val="C00000"/>
                </a:solidFill>
              </a:rPr>
              <a:t>raw</a:t>
            </a:r>
            <a:r>
              <a:rPr lang="en-US" dirty="0"/>
              <a:t>: Executes a command without going through the </a:t>
            </a:r>
            <a:r>
              <a:rPr lang="en-US" dirty="0" err="1"/>
              <a:t>Ansible</a:t>
            </a:r>
            <a:r>
              <a:rPr lang="en-US" dirty="0"/>
              <a:t> module subsystem.</a:t>
            </a:r>
          </a:p>
          <a:p>
            <a:r>
              <a:rPr lang="en-US" dirty="0">
                <a:solidFill>
                  <a:srgbClr val="C00000"/>
                </a:solidFill>
              </a:rPr>
              <a:t>NOTE</a:t>
            </a:r>
            <a:r>
              <a:rPr lang="en-US" dirty="0"/>
              <a:t>: Unlike standard modules, run commands have no concept of desired state and should only be used as a last resort</a:t>
            </a:r>
          </a:p>
        </p:txBody>
      </p:sp>
    </p:spTree>
    <p:extLst>
      <p:ext uri="{BB962C8B-B14F-4D97-AF65-F5344CB8AC3E}">
        <p14:creationId xmlns:p14="http://schemas.microsoft.com/office/powerpoint/2010/main" val="1525824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Inventory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r>
              <a:rPr lang="en-US" dirty="0"/>
              <a:t>Inventory is a collection of hosts (nodes) with associated data and groupings that </a:t>
            </a:r>
            <a:r>
              <a:rPr lang="en-US" dirty="0" err="1"/>
              <a:t>Ansible</a:t>
            </a:r>
            <a:r>
              <a:rPr lang="en-US" dirty="0"/>
              <a:t> can connect and manage.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Hosts</a:t>
            </a:r>
            <a:r>
              <a:rPr lang="en-US" dirty="0"/>
              <a:t> (nodes)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Groups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Inventory-specific data </a:t>
            </a:r>
            <a:r>
              <a:rPr lang="en-US" dirty="0"/>
              <a:t>(variables)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Static or dynamic sources</a:t>
            </a:r>
          </a:p>
        </p:txBody>
      </p:sp>
    </p:spTree>
    <p:extLst>
      <p:ext uri="{BB962C8B-B14F-4D97-AF65-F5344CB8AC3E}">
        <p14:creationId xmlns:p14="http://schemas.microsoft.com/office/powerpoint/2010/main" val="336706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nsible Works">
            <a:extLst>
              <a:ext uri="{FF2B5EF4-FFF2-40B4-BE49-F238E27FC236}">
                <a16:creationId xmlns:a16="http://schemas.microsoft.com/office/drawing/2014/main" id="{5A4F4298-FC80-42EC-9C17-9AE33397612E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797" y="634903"/>
            <a:ext cx="7429899" cy="5151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Inventory</a:t>
            </a:r>
          </a:p>
        </p:txBody>
      </p:sp>
    </p:spTree>
    <p:extLst>
      <p:ext uri="{BB962C8B-B14F-4D97-AF65-F5344CB8AC3E}">
        <p14:creationId xmlns:p14="http://schemas.microsoft.com/office/powerpoint/2010/main" val="2455501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Ansible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Understanding YAML</a:t>
            </a:r>
          </a:p>
        </p:txBody>
      </p:sp>
    </p:spTree>
    <p:extLst>
      <p:ext uri="{BB962C8B-B14F-4D97-AF65-F5344CB8AC3E}">
        <p14:creationId xmlns:p14="http://schemas.microsoft.com/office/powerpoint/2010/main" val="1695487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Static Inventory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r>
              <a:rPr lang="en-US" dirty="0"/>
              <a:t>10.42.0.2</a:t>
            </a:r>
          </a:p>
          <a:p>
            <a:r>
              <a:rPr lang="en-US" dirty="0"/>
              <a:t>10.42.0.6</a:t>
            </a:r>
          </a:p>
          <a:p>
            <a:r>
              <a:rPr lang="en-US" dirty="0"/>
              <a:t>10.42.0.7</a:t>
            </a:r>
          </a:p>
          <a:p>
            <a:r>
              <a:rPr lang="en-US" dirty="0"/>
              <a:t>10.42.0.8</a:t>
            </a:r>
          </a:p>
          <a:p>
            <a:r>
              <a:rPr lang="en-US" dirty="0"/>
              <a:t>10.42.0.100</a:t>
            </a:r>
          </a:p>
          <a:p>
            <a:r>
              <a:rPr lang="en-US" dirty="0"/>
              <a:t>host.example.com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71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Static Inventory Example with group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[control]</a:t>
            </a:r>
          </a:p>
          <a:p>
            <a:pPr marL="0" indent="0">
              <a:buNone/>
            </a:pPr>
            <a:r>
              <a:rPr lang="en-US" dirty="0"/>
              <a:t>	control </a:t>
            </a:r>
            <a:r>
              <a:rPr lang="en-US" dirty="0" err="1"/>
              <a:t>ansible_host</a:t>
            </a:r>
            <a:r>
              <a:rPr lang="en-US" dirty="0"/>
              <a:t>=10.42.0.2</a:t>
            </a:r>
          </a:p>
          <a:p>
            <a:r>
              <a:rPr lang="en-US" dirty="0"/>
              <a:t>[web]</a:t>
            </a:r>
          </a:p>
          <a:p>
            <a:pPr marL="0" indent="0">
              <a:buNone/>
            </a:pPr>
            <a:r>
              <a:rPr lang="en-US" dirty="0"/>
              <a:t>	node-[1:3] </a:t>
            </a:r>
            <a:r>
              <a:rPr lang="en-US" dirty="0" err="1"/>
              <a:t>ansible_host</a:t>
            </a:r>
            <a:r>
              <a:rPr lang="en-US" dirty="0"/>
              <a:t>=10.42.0.[6:8]</a:t>
            </a:r>
          </a:p>
          <a:p>
            <a:r>
              <a:rPr lang="en-US" dirty="0"/>
              <a:t>[</a:t>
            </a:r>
            <a:r>
              <a:rPr lang="en-US" dirty="0" err="1"/>
              <a:t>haproxy</a:t>
            </a:r>
            <a:r>
              <a:rPr lang="en-US" dirty="0"/>
              <a:t>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haproxy</a:t>
            </a:r>
            <a:r>
              <a:rPr lang="en-US" dirty="0"/>
              <a:t> </a:t>
            </a:r>
            <a:r>
              <a:rPr lang="en-US" dirty="0" err="1"/>
              <a:t>ansible_host</a:t>
            </a:r>
            <a:r>
              <a:rPr lang="en-US" dirty="0"/>
              <a:t>=10.42.0.100</a:t>
            </a:r>
          </a:p>
          <a:p>
            <a:r>
              <a:rPr lang="en-US" dirty="0"/>
              <a:t>[</a:t>
            </a:r>
            <a:r>
              <a:rPr lang="en-US" dirty="0" err="1"/>
              <a:t>all:vars</a:t>
            </a:r>
            <a:r>
              <a:rPr lang="en-US" dirty="0"/>
              <a:t>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ansible_user</a:t>
            </a:r>
            <a:r>
              <a:rPr lang="en-US" dirty="0"/>
              <a:t>=vagrant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ansible_ssh_private_key_file</a:t>
            </a:r>
            <a:r>
              <a:rPr lang="en-US" dirty="0"/>
              <a:t>=~/.</a:t>
            </a:r>
            <a:r>
              <a:rPr lang="en-US" dirty="0" err="1"/>
              <a:t>vagrant.d</a:t>
            </a:r>
            <a:r>
              <a:rPr lang="en-US" dirty="0"/>
              <a:t>/</a:t>
            </a:r>
            <a:r>
              <a:rPr lang="en-US" dirty="0" err="1"/>
              <a:t>insecure_private_key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271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Ad-Hoc Commands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lnSpcReduction="10000"/>
          </a:bodyPr>
          <a:lstStyle/>
          <a:p>
            <a:r>
              <a:rPr lang="en-US" dirty="0"/>
              <a:t>An ad-hoc command is a single </a:t>
            </a:r>
            <a:r>
              <a:rPr lang="en-US" dirty="0" err="1"/>
              <a:t>Ansible</a:t>
            </a:r>
            <a:r>
              <a:rPr lang="en-US" dirty="0"/>
              <a:t> task to perform quickly, but don’t want to save for later.</a:t>
            </a:r>
          </a:p>
          <a:p>
            <a:pPr marL="0" indent="0">
              <a:buNone/>
            </a:pPr>
            <a:r>
              <a:rPr lang="en-US" dirty="0"/>
              <a:t># check all my inventory hosts are ready to be managed by </a:t>
            </a:r>
            <a:r>
              <a:rPr lang="en-US" dirty="0" err="1"/>
              <a:t>Ansible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ansible</a:t>
            </a:r>
            <a:r>
              <a:rPr lang="en-US" dirty="0">
                <a:solidFill>
                  <a:srgbClr val="C00000"/>
                </a:solidFill>
              </a:rPr>
              <a:t> all -m ping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# collect and display the discovered facts for the localhost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ansible</a:t>
            </a:r>
            <a:r>
              <a:rPr lang="en-US" dirty="0">
                <a:solidFill>
                  <a:srgbClr val="C00000"/>
                </a:solidFill>
              </a:rPr>
              <a:t> localhost -m setup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# run the uptime command on all hosts in the web group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ansible</a:t>
            </a:r>
            <a:r>
              <a:rPr lang="en-US" dirty="0">
                <a:solidFill>
                  <a:srgbClr val="C00000"/>
                </a:solidFill>
              </a:rPr>
              <a:t> web -m command -a "uptime"</a:t>
            </a:r>
          </a:p>
        </p:txBody>
      </p:sp>
    </p:spTree>
    <p:extLst>
      <p:ext uri="{BB962C8B-B14F-4D97-AF65-F5344CB8AC3E}">
        <p14:creationId xmlns:p14="http://schemas.microsoft.com/office/powerpoint/2010/main" val="72919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Ad-Hoc Commands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fontScale="92500" lnSpcReduction="10000"/>
          </a:bodyPr>
          <a:lstStyle/>
          <a:p>
            <a:r>
              <a:rPr lang="en-US" dirty="0"/>
              <a:t>An ad-hoc command is a single </a:t>
            </a:r>
            <a:r>
              <a:rPr lang="en-US" dirty="0" err="1"/>
              <a:t>Ansible</a:t>
            </a:r>
            <a:r>
              <a:rPr lang="en-US" dirty="0"/>
              <a:t> task to perform quickly, but don’t want to save for later.</a:t>
            </a:r>
          </a:p>
          <a:p>
            <a:pPr marL="0" indent="0">
              <a:buNone/>
            </a:pPr>
            <a:r>
              <a:rPr lang="en-US" dirty="0"/>
              <a:t># To run reboot for all your company servers in a group, '</a:t>
            </a:r>
            <a:r>
              <a:rPr lang="en-US" dirty="0" err="1"/>
              <a:t>abc</a:t>
            </a:r>
            <a:r>
              <a:rPr lang="en-US" dirty="0"/>
              <a:t>', in 12 parallel forks −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C00000"/>
                </a:solidFill>
              </a:rPr>
              <a:t>ansible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abc</a:t>
            </a:r>
            <a:r>
              <a:rPr lang="en-US" dirty="0">
                <a:solidFill>
                  <a:srgbClr val="C00000"/>
                </a:solidFill>
              </a:rPr>
              <a:t> –m command  -a "/</a:t>
            </a:r>
            <a:r>
              <a:rPr lang="en-US" dirty="0" err="1">
                <a:solidFill>
                  <a:srgbClr val="C00000"/>
                </a:solidFill>
              </a:rPr>
              <a:t>sbin</a:t>
            </a:r>
            <a:r>
              <a:rPr lang="en-US" dirty="0">
                <a:solidFill>
                  <a:srgbClr val="C00000"/>
                </a:solidFill>
              </a:rPr>
              <a:t>/reboot" -f 12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# Transferring file to many servers/machines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C00000"/>
                </a:solidFill>
              </a:rPr>
              <a:t>ansible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abc</a:t>
            </a:r>
            <a:r>
              <a:rPr lang="en-US" dirty="0">
                <a:solidFill>
                  <a:srgbClr val="C00000"/>
                </a:solidFill>
              </a:rPr>
              <a:t> -m copy -a "</a:t>
            </a:r>
            <a:r>
              <a:rPr lang="en-US" dirty="0" err="1">
                <a:solidFill>
                  <a:srgbClr val="C00000"/>
                </a:solidFill>
              </a:rPr>
              <a:t>src</a:t>
            </a:r>
            <a:r>
              <a:rPr lang="en-US" dirty="0">
                <a:solidFill>
                  <a:srgbClr val="C00000"/>
                </a:solidFill>
              </a:rPr>
              <a:t> = /</a:t>
            </a:r>
            <a:r>
              <a:rPr lang="en-US" dirty="0" err="1">
                <a:solidFill>
                  <a:srgbClr val="C00000"/>
                </a:solidFill>
              </a:rPr>
              <a:t>etc</a:t>
            </a:r>
            <a:r>
              <a:rPr lang="en-US" dirty="0">
                <a:solidFill>
                  <a:srgbClr val="C00000"/>
                </a:solidFill>
              </a:rPr>
              <a:t>/</a:t>
            </a:r>
            <a:r>
              <a:rPr lang="en-US" dirty="0" err="1">
                <a:solidFill>
                  <a:srgbClr val="C00000"/>
                </a:solidFill>
              </a:rPr>
              <a:t>yum.conf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dest</a:t>
            </a:r>
            <a:r>
              <a:rPr lang="en-US" dirty="0">
                <a:solidFill>
                  <a:srgbClr val="C00000"/>
                </a:solidFill>
              </a:rPr>
              <a:t> = /</a:t>
            </a:r>
            <a:r>
              <a:rPr lang="en-US" dirty="0" err="1">
                <a:solidFill>
                  <a:srgbClr val="C00000"/>
                </a:solidFill>
              </a:rPr>
              <a:t>tmp</a:t>
            </a:r>
            <a:r>
              <a:rPr lang="en-US" dirty="0">
                <a:solidFill>
                  <a:srgbClr val="C00000"/>
                </a:solidFill>
              </a:rPr>
              <a:t>/</a:t>
            </a:r>
            <a:r>
              <a:rPr lang="en-US" dirty="0" err="1">
                <a:solidFill>
                  <a:srgbClr val="C00000"/>
                </a:solidFill>
              </a:rPr>
              <a:t>yum.conf</a:t>
            </a:r>
            <a:r>
              <a:rPr lang="en-US" dirty="0">
                <a:solidFill>
                  <a:srgbClr val="C00000"/>
                </a:solidFill>
              </a:rPr>
              <a:t>"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# The following command checks if yum package is installed or not, but does not update it.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C00000"/>
                </a:solidFill>
              </a:rPr>
              <a:t>ansible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abc</a:t>
            </a:r>
            <a:r>
              <a:rPr lang="en-US" dirty="0">
                <a:solidFill>
                  <a:srgbClr val="C00000"/>
                </a:solidFill>
              </a:rPr>
              <a:t> -m yum -a "name = demo-tomcat-1 state = present"</a:t>
            </a:r>
          </a:p>
        </p:txBody>
      </p:sp>
    </p:spTree>
    <p:extLst>
      <p:ext uri="{BB962C8B-B14F-4D97-AF65-F5344CB8AC3E}">
        <p14:creationId xmlns:p14="http://schemas.microsoft.com/office/powerpoint/2010/main" val="3251717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85921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Sidebar: Discovered Facts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780288" y="1283208"/>
            <a:ext cx="10363200" cy="5273040"/>
          </a:xfrm>
        </p:spPr>
        <p:txBody>
          <a:bodyPr numCol="1">
            <a:normAutofit fontScale="77500" lnSpcReduction="20000"/>
          </a:bodyPr>
          <a:lstStyle/>
          <a:p>
            <a:r>
              <a:rPr lang="en-US" dirty="0"/>
              <a:t>Facts are bits of information derived from examining a host systems that are stored as variables for later use in a play.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C00000"/>
                </a:solidFill>
              </a:rPr>
              <a:t>ansible</a:t>
            </a:r>
            <a:r>
              <a:rPr lang="en-US" dirty="0">
                <a:solidFill>
                  <a:srgbClr val="C00000"/>
                </a:solidFill>
              </a:rPr>
              <a:t> localhost -m setup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localhost | success &gt;&gt; {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"</a:t>
            </a:r>
            <a:r>
              <a:rPr lang="en-US" dirty="0" err="1">
                <a:solidFill>
                  <a:srgbClr val="C00000"/>
                </a:solidFill>
              </a:rPr>
              <a:t>ansible_facts</a:t>
            </a:r>
            <a:r>
              <a:rPr lang="en-US" dirty="0">
                <a:solidFill>
                  <a:srgbClr val="C00000"/>
                </a:solidFill>
              </a:rPr>
              <a:t>": {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"ansible_default_ipv4": {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"address": "192.168.1.37",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"alias": "wlan0",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"gateway": "192.168.1.1",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"interface": "wlan0",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"</a:t>
            </a:r>
            <a:r>
              <a:rPr lang="en-US" dirty="0" err="1">
                <a:solidFill>
                  <a:srgbClr val="C00000"/>
                </a:solidFill>
              </a:rPr>
              <a:t>macaddress</a:t>
            </a:r>
            <a:r>
              <a:rPr lang="en-US" dirty="0">
                <a:solidFill>
                  <a:srgbClr val="C00000"/>
                </a:solidFill>
              </a:rPr>
              <a:t>": "c4:85:08:3b:a9:16",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"</a:t>
            </a:r>
            <a:r>
              <a:rPr lang="en-US" dirty="0" err="1">
                <a:solidFill>
                  <a:srgbClr val="C00000"/>
                </a:solidFill>
              </a:rPr>
              <a:t>mtu</a:t>
            </a:r>
            <a:r>
              <a:rPr lang="en-US" dirty="0">
                <a:solidFill>
                  <a:srgbClr val="C00000"/>
                </a:solidFill>
              </a:rPr>
              <a:t>": 1500,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"netmask": "255.255.255.0",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"network": "192.168.1.0",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"type": "ether"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},</a:t>
            </a:r>
          </a:p>
        </p:txBody>
      </p:sp>
    </p:spTree>
    <p:extLst>
      <p:ext uri="{BB962C8B-B14F-4D97-AF65-F5344CB8AC3E}">
        <p14:creationId xmlns:p14="http://schemas.microsoft.com/office/powerpoint/2010/main" val="30692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r>
              <a:rPr lang="en-US" dirty="0" err="1"/>
              <a:t>Ansible</a:t>
            </a:r>
            <a:r>
              <a:rPr lang="en-US" dirty="0"/>
              <a:t> can work with metadata from various sources and manage their context in the form of variables.</a:t>
            </a:r>
          </a:p>
          <a:p>
            <a:pPr lvl="1"/>
            <a:r>
              <a:rPr lang="en-US" dirty="0"/>
              <a:t>Command line parameters</a:t>
            </a:r>
          </a:p>
          <a:p>
            <a:pPr lvl="1"/>
            <a:r>
              <a:rPr lang="en-US" dirty="0"/>
              <a:t>Plays and tasks</a:t>
            </a:r>
          </a:p>
          <a:p>
            <a:pPr lvl="1"/>
            <a:r>
              <a:rPr lang="en-US" dirty="0"/>
              <a:t>Files</a:t>
            </a:r>
          </a:p>
          <a:p>
            <a:pPr lvl="1"/>
            <a:r>
              <a:rPr lang="en-US" dirty="0"/>
              <a:t>Inventory</a:t>
            </a:r>
          </a:p>
          <a:p>
            <a:pPr lvl="1"/>
            <a:r>
              <a:rPr lang="en-US" dirty="0"/>
              <a:t>Discovered facts</a:t>
            </a:r>
          </a:p>
          <a:p>
            <a:pPr lvl="1"/>
            <a:r>
              <a:rPr lang="en-US" dirty="0"/>
              <a:t>Roles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904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Defining and Using Variables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You can define a simple variable using standard YAML syntax.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remote_install_path</a:t>
            </a:r>
            <a:r>
              <a:rPr lang="en-US" dirty="0">
                <a:solidFill>
                  <a:srgbClr val="FF0000"/>
                </a:solidFill>
              </a:rPr>
              <a:t>: /opt/</a:t>
            </a:r>
            <a:r>
              <a:rPr lang="en-US" dirty="0" err="1">
                <a:solidFill>
                  <a:srgbClr val="FF0000"/>
                </a:solidFill>
              </a:rPr>
              <a:t>my_app_config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After you define a variable, use Jinja2 syntax to reference it. Jinja2 variables use double curly braces. For example, the expression My amp goes to {{ </a:t>
            </a:r>
            <a:r>
              <a:rPr lang="en-US" dirty="0" err="1"/>
              <a:t>max_amp_value</a:t>
            </a:r>
            <a:r>
              <a:rPr lang="en-US" dirty="0"/>
              <a:t> }} demonstrates the most basic form of variable substitution. You can use Jinja2 syntax in playbooks. For example: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ansible.builtin.template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: foo.cfg.j2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err="1">
                <a:solidFill>
                  <a:srgbClr val="FF0000"/>
                </a:solidFill>
              </a:rPr>
              <a:t>dest</a:t>
            </a:r>
            <a:r>
              <a:rPr lang="en-US" dirty="0">
                <a:solidFill>
                  <a:srgbClr val="FF0000"/>
                </a:solidFill>
              </a:rPr>
              <a:t>: '{{ </a:t>
            </a:r>
            <a:r>
              <a:rPr lang="en-US" dirty="0" err="1">
                <a:solidFill>
                  <a:srgbClr val="FF0000"/>
                </a:solidFill>
              </a:rPr>
              <a:t>remote_install_path</a:t>
            </a:r>
            <a:r>
              <a:rPr lang="en-US" dirty="0">
                <a:solidFill>
                  <a:srgbClr val="FF0000"/>
                </a:solidFill>
              </a:rPr>
              <a:t> }}/</a:t>
            </a:r>
            <a:r>
              <a:rPr lang="en-US" dirty="0" err="1">
                <a:solidFill>
                  <a:srgbClr val="FF0000"/>
                </a:solidFill>
              </a:rPr>
              <a:t>foo.cfg</a:t>
            </a:r>
            <a:r>
              <a:rPr lang="en-US" dirty="0">
                <a:solidFill>
                  <a:srgbClr val="FF0000"/>
                </a:solidFill>
              </a:rPr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1327767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Defining and Using Variables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You can define variables with multiple values using YAML lists. For example: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region: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- northeast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- southeast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- </a:t>
            </a:r>
            <a:r>
              <a:rPr lang="en-US" dirty="0" err="1">
                <a:solidFill>
                  <a:srgbClr val="FF0000"/>
                </a:solidFill>
              </a:rPr>
              <a:t>midwest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When you use variables defined as a list (also called an array), you can use individual, specific fields from that list. The first item in a list is item 0, the second item is item 1. For example: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region: "{{ region[0] }}"</a:t>
            </a:r>
          </a:p>
        </p:txBody>
      </p:sp>
    </p:spTree>
    <p:extLst>
      <p:ext uri="{BB962C8B-B14F-4D97-AF65-F5344CB8AC3E}">
        <p14:creationId xmlns:p14="http://schemas.microsoft.com/office/powerpoint/2010/main" val="4196242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Referencing nested variables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Many registered variables (and facts) are nested YAML or JSON data structures. You cannot access values from these nested data structures with the simple {{ foo }} syntax. You must use either bracket notation or dot notation. For example, to reference an IP address from your facts using the bracket notation: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{{ </a:t>
            </a:r>
            <a:r>
              <a:rPr lang="en-US" dirty="0" err="1">
                <a:solidFill>
                  <a:srgbClr val="FF0000"/>
                </a:solidFill>
              </a:rPr>
              <a:t>ansible_facts</a:t>
            </a:r>
            <a:r>
              <a:rPr lang="en-US" dirty="0">
                <a:solidFill>
                  <a:srgbClr val="FF0000"/>
                </a:solidFill>
              </a:rPr>
              <a:t>["eth0"]["ipv4"]["address"] }}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To reference an IP address from your facts using the dot notation: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{{ ansible_facts.eth0.ipv4.address }}</a:t>
            </a:r>
          </a:p>
        </p:txBody>
      </p:sp>
    </p:spTree>
    <p:extLst>
      <p:ext uri="{BB962C8B-B14F-4D97-AF65-F5344CB8AC3E}">
        <p14:creationId xmlns:p14="http://schemas.microsoft.com/office/powerpoint/2010/main" val="4095438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variables: inventory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en-US" dirty="0"/>
              <a:t>host or group variables can be defined within inventory file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/</a:t>
            </a:r>
            <a:r>
              <a:rPr lang="en-US" dirty="0" err="1">
                <a:solidFill>
                  <a:srgbClr val="FF0000"/>
                </a:solidFill>
              </a:rPr>
              <a:t>etc</a:t>
            </a:r>
            <a:r>
              <a:rPr lang="en-US" dirty="0">
                <a:solidFill>
                  <a:srgbClr val="FF0000"/>
                </a:solidFill>
              </a:rPr>
              <a:t>/ansible/</a:t>
            </a:r>
            <a:r>
              <a:rPr lang="en-US" dirty="0" err="1">
                <a:solidFill>
                  <a:srgbClr val="FF0000"/>
                </a:solidFill>
              </a:rPr>
              <a:t>host_vars</a:t>
            </a:r>
            <a:r>
              <a:rPr lang="en-US" dirty="0">
                <a:solidFill>
                  <a:srgbClr val="FF0000"/>
                </a:solidFill>
              </a:rPr>
              <a:t>/hostname/*.</a:t>
            </a:r>
            <a:r>
              <a:rPr lang="en-US" dirty="0" err="1">
                <a:solidFill>
                  <a:srgbClr val="FF0000"/>
                </a:solidFill>
              </a:rPr>
              <a:t>yaml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/</a:t>
            </a:r>
            <a:r>
              <a:rPr lang="en-US" dirty="0" err="1">
                <a:solidFill>
                  <a:srgbClr val="FF0000"/>
                </a:solidFill>
              </a:rPr>
              <a:t>etc</a:t>
            </a:r>
            <a:r>
              <a:rPr lang="en-US" dirty="0">
                <a:solidFill>
                  <a:srgbClr val="FF0000"/>
                </a:solidFill>
              </a:rPr>
              <a:t>/ansible/</a:t>
            </a:r>
            <a:r>
              <a:rPr lang="en-US" dirty="0" err="1">
                <a:solidFill>
                  <a:srgbClr val="FF0000"/>
                </a:solidFill>
              </a:rPr>
              <a:t>group_vars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 err="1">
                <a:solidFill>
                  <a:srgbClr val="FF0000"/>
                </a:solidFill>
              </a:rPr>
              <a:t>group_name</a:t>
            </a:r>
            <a:r>
              <a:rPr lang="en-US" dirty="0">
                <a:solidFill>
                  <a:srgbClr val="FF0000"/>
                </a:solidFill>
              </a:rPr>
              <a:t>/*.</a:t>
            </a:r>
            <a:r>
              <a:rPr lang="en-US" dirty="0" err="1">
                <a:solidFill>
                  <a:srgbClr val="FF0000"/>
                </a:solidFill>
              </a:rPr>
              <a:t>yaml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905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685C8D8-1D00-4863-9627-E18EA3391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Heebo" pitchFamily="2" charset="-79"/>
                <a:cs typeface="Heebo" pitchFamily="2" charset="-79"/>
              </a:rPr>
              <a:t>Understanding </a:t>
            </a:r>
            <a:r>
              <a:rPr lang="en-US" dirty="0"/>
              <a:t>YAML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53FE54-E3F2-4FB6-AB36-8F0B224EB1E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YAML uses simple key-value pair to represent the data. The dictionary is represented in key: value pair.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Note </a:t>
            </a:r>
            <a:r>
              <a:rPr lang="en-US" dirty="0"/>
              <a:t>− There should be space between : and value.</a:t>
            </a:r>
          </a:p>
          <a:p>
            <a:endParaRPr lang="en-US" dirty="0"/>
          </a:p>
          <a:p>
            <a:r>
              <a:rPr lang="en-US" dirty="0"/>
              <a:t>Example: A student record</a:t>
            </a:r>
          </a:p>
          <a:p>
            <a:r>
              <a:rPr lang="en-US" dirty="0"/>
              <a:t>--- #Optional YAML start syntax </a:t>
            </a:r>
          </a:p>
          <a:p>
            <a:endParaRPr lang="en-US" dirty="0"/>
          </a:p>
          <a:p>
            <a:r>
              <a:rPr lang="en-US" dirty="0" err="1"/>
              <a:t>james</a:t>
            </a:r>
            <a:r>
              <a:rPr lang="en-US" dirty="0"/>
              <a:t>: </a:t>
            </a:r>
          </a:p>
          <a:p>
            <a:r>
              <a:rPr lang="en-US" dirty="0"/>
              <a:t>   name: </a:t>
            </a:r>
            <a:r>
              <a:rPr lang="en-US" dirty="0" err="1"/>
              <a:t>james</a:t>
            </a:r>
            <a:r>
              <a:rPr lang="en-US" dirty="0"/>
              <a:t> john </a:t>
            </a:r>
          </a:p>
          <a:p>
            <a:r>
              <a:rPr lang="en-US" dirty="0"/>
              <a:t>   </a:t>
            </a:r>
            <a:r>
              <a:rPr lang="en-US" dirty="0" err="1"/>
              <a:t>rollNo</a:t>
            </a:r>
            <a:r>
              <a:rPr lang="en-US" dirty="0"/>
              <a:t>: 34 </a:t>
            </a:r>
          </a:p>
          <a:p>
            <a:r>
              <a:rPr lang="en-US" dirty="0"/>
              <a:t>   div: B </a:t>
            </a:r>
          </a:p>
          <a:p>
            <a:r>
              <a:rPr lang="en-US" dirty="0"/>
              <a:t>   sex: male </a:t>
            </a:r>
          </a:p>
        </p:txBody>
      </p:sp>
    </p:spTree>
    <p:extLst>
      <p:ext uri="{BB962C8B-B14F-4D97-AF65-F5344CB8AC3E}">
        <p14:creationId xmlns:p14="http://schemas.microsoft.com/office/powerpoint/2010/main" val="1588938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block: </a:t>
            </a:r>
          </a:p>
          <a:p>
            <a:pPr marL="0" indent="0">
              <a:buNone/>
            </a:pPr>
            <a:r>
              <a:rPr lang="en-US" dirty="0"/>
              <a:t>   - name: Install Tomcat artifacts </a:t>
            </a:r>
          </a:p>
          <a:p>
            <a:pPr marL="0" indent="0">
              <a:buNone/>
            </a:pPr>
            <a:r>
              <a:rPr lang="en-US" dirty="0"/>
              <a:t>      action</a:t>
            </a:r>
            <a:r>
              <a:rPr lang="en-US"/>
              <a:t>: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yum name = "demo-tomcat-1" state = present </a:t>
            </a:r>
          </a:p>
          <a:p>
            <a:pPr marL="0" indent="0">
              <a:buNone/>
            </a:pPr>
            <a:r>
              <a:rPr lang="en-US" dirty="0"/>
              <a:t>      register: Output </a:t>
            </a:r>
          </a:p>
          <a:p>
            <a:pPr marL="0" indent="0">
              <a:buNone/>
            </a:pPr>
            <a:r>
              <a:rPr lang="en-US" dirty="0"/>
              <a:t>          </a:t>
            </a:r>
          </a:p>
          <a:p>
            <a:pPr marL="0" indent="0">
              <a:buNone/>
            </a:pPr>
            <a:r>
              <a:rPr lang="en-US" dirty="0"/>
              <a:t>   always: </a:t>
            </a:r>
          </a:p>
          <a:p>
            <a:pPr marL="0" indent="0">
              <a:buNone/>
            </a:pPr>
            <a:r>
              <a:rPr lang="en-US" dirty="0"/>
              <a:t>      - debug: 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msg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          - "Install Tomcat artifacts task ended with message: {{Output}}" </a:t>
            </a:r>
          </a:p>
          <a:p>
            <a:pPr marL="0" indent="0">
              <a:buNone/>
            </a:pPr>
            <a:r>
              <a:rPr lang="en-US" dirty="0"/>
              <a:t>            - "Installed Tomcat artifacts - {{</a:t>
            </a:r>
            <a:r>
              <a:rPr lang="en-US" dirty="0" err="1"/>
              <a:t>Output.changed</a:t>
            </a:r>
            <a:r>
              <a:rPr lang="en-US" dirty="0"/>
              <a:t>}}"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515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r>
              <a:rPr lang="en-US" dirty="0"/>
              <a:t>Tasks are the application of a module to perform a specific unit of work.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file</a:t>
            </a:r>
            <a:r>
              <a:rPr lang="en-US" dirty="0"/>
              <a:t>: A directory should exist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yum</a:t>
            </a:r>
            <a:r>
              <a:rPr lang="en-US" dirty="0"/>
              <a:t>: A package should be installed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service</a:t>
            </a:r>
            <a:r>
              <a:rPr lang="en-US" dirty="0"/>
              <a:t>: A service should be running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template</a:t>
            </a:r>
            <a:r>
              <a:rPr lang="en-US" dirty="0"/>
              <a:t>: Render a configuration file from a template</a:t>
            </a:r>
          </a:p>
          <a:p>
            <a:pPr lvl="1"/>
            <a:r>
              <a:rPr lang="en-US" dirty="0" err="1">
                <a:solidFill>
                  <a:srgbClr val="C00000"/>
                </a:solidFill>
              </a:rPr>
              <a:t>get_url</a:t>
            </a:r>
            <a:r>
              <a:rPr lang="en-US" dirty="0"/>
              <a:t>: Fetch an archive file from a URL</a:t>
            </a:r>
          </a:p>
          <a:p>
            <a:pPr lvl="1"/>
            <a:r>
              <a:rPr lang="en-US" dirty="0" err="1">
                <a:solidFill>
                  <a:srgbClr val="C00000"/>
                </a:solidFill>
              </a:rPr>
              <a:t>git</a:t>
            </a:r>
            <a:r>
              <a:rPr lang="en-US" dirty="0"/>
              <a:t>: Clone a source code repository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884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Tasks in a Play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tasks:</a:t>
            </a:r>
          </a:p>
          <a:p>
            <a:pPr marL="0" indent="0">
              <a:buNone/>
            </a:pPr>
            <a:r>
              <a:rPr lang="en-US" dirty="0"/>
              <a:t>	- name: </a:t>
            </a:r>
            <a:r>
              <a:rPr lang="en-US" dirty="0" err="1"/>
              <a:t>httpd</a:t>
            </a:r>
            <a:r>
              <a:rPr lang="en-US" dirty="0"/>
              <a:t> package is present</a:t>
            </a:r>
          </a:p>
          <a:p>
            <a:pPr marL="0" indent="0">
              <a:buNone/>
            </a:pPr>
            <a:r>
              <a:rPr lang="en-US" dirty="0"/>
              <a:t>		yum:</a:t>
            </a:r>
          </a:p>
          <a:p>
            <a:pPr marL="0" indent="0">
              <a:buNone/>
            </a:pPr>
            <a:r>
              <a:rPr lang="en-US" dirty="0"/>
              <a:t>			name: </a:t>
            </a:r>
            <a:r>
              <a:rPr lang="en-US" dirty="0" err="1"/>
              <a:t>httpd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state: latest</a:t>
            </a:r>
          </a:p>
          <a:p>
            <a:pPr marL="0" indent="0">
              <a:buNone/>
            </a:pPr>
            <a:r>
              <a:rPr lang="en-US" dirty="0"/>
              <a:t>	- name: latest index.html file is present</a:t>
            </a:r>
          </a:p>
          <a:p>
            <a:pPr marL="0" indent="0">
              <a:buNone/>
            </a:pPr>
            <a:r>
              <a:rPr lang="en-US" dirty="0"/>
              <a:t>		copy: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src</a:t>
            </a:r>
            <a:r>
              <a:rPr lang="en-US" dirty="0"/>
              <a:t>: files/index.html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dest</a:t>
            </a:r>
            <a:r>
              <a:rPr lang="en-US" dirty="0"/>
              <a:t>: /</a:t>
            </a:r>
            <a:r>
              <a:rPr lang="en-US" dirty="0" err="1"/>
              <a:t>var</a:t>
            </a:r>
            <a:r>
              <a:rPr lang="en-US" dirty="0"/>
              <a:t>/www/html/</a:t>
            </a:r>
          </a:p>
          <a:p>
            <a:pPr marL="0" indent="0">
              <a:buNone/>
            </a:pPr>
            <a:r>
              <a:rPr lang="en-US" dirty="0"/>
              <a:t>	- name: restart </a:t>
            </a:r>
            <a:r>
              <a:rPr lang="en-US" dirty="0" err="1"/>
              <a:t>httpd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service:</a:t>
            </a:r>
          </a:p>
          <a:p>
            <a:pPr marL="0" indent="0">
              <a:buNone/>
            </a:pPr>
            <a:r>
              <a:rPr lang="en-US" dirty="0"/>
              <a:t>			name: </a:t>
            </a:r>
            <a:r>
              <a:rPr lang="en-US" dirty="0" err="1"/>
              <a:t>httpd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state: restarted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089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Handler Tasks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r>
              <a:rPr lang="en-US" dirty="0"/>
              <a:t>Handlers are special tasks that run at the end of a play if notified by another task when a change occurs.</a:t>
            </a:r>
          </a:p>
          <a:p>
            <a:r>
              <a:rPr lang="en-US" dirty="0"/>
              <a:t>If a configuration file gets changed notify a service restart task that it needs to run tasks: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210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Handler Task in a Play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tasks:</a:t>
            </a:r>
          </a:p>
          <a:p>
            <a:pPr marL="0" indent="0">
              <a:buNone/>
            </a:pPr>
            <a:r>
              <a:rPr lang="en-US" dirty="0"/>
              <a:t>	- name: </a:t>
            </a:r>
            <a:r>
              <a:rPr lang="en-US" dirty="0" err="1"/>
              <a:t>httpd</a:t>
            </a:r>
            <a:r>
              <a:rPr lang="en-US" dirty="0"/>
              <a:t> package is present</a:t>
            </a:r>
          </a:p>
          <a:p>
            <a:pPr marL="0" indent="0">
              <a:buNone/>
            </a:pPr>
            <a:r>
              <a:rPr lang="en-US" dirty="0"/>
              <a:t>		yum:</a:t>
            </a:r>
          </a:p>
          <a:p>
            <a:pPr marL="0" indent="0">
              <a:buNone/>
            </a:pPr>
            <a:r>
              <a:rPr lang="en-US" dirty="0"/>
              <a:t>			name: </a:t>
            </a:r>
            <a:r>
              <a:rPr lang="en-US" dirty="0" err="1"/>
              <a:t>httpd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state: latest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C00000"/>
                </a:solidFill>
              </a:rPr>
              <a:t>notify</a:t>
            </a:r>
            <a:r>
              <a:rPr lang="en-US" dirty="0"/>
              <a:t>: restart </a:t>
            </a:r>
            <a:r>
              <a:rPr lang="en-US" dirty="0" err="1"/>
              <a:t>httpd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name: latest index.html file is present</a:t>
            </a:r>
          </a:p>
          <a:p>
            <a:pPr marL="0" indent="0">
              <a:buNone/>
            </a:pPr>
            <a:r>
              <a:rPr lang="en-US" dirty="0"/>
              <a:t>		copy: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src</a:t>
            </a:r>
            <a:r>
              <a:rPr lang="en-US" dirty="0"/>
              <a:t>: files/index.html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dest</a:t>
            </a:r>
            <a:r>
              <a:rPr lang="en-US" dirty="0"/>
              <a:t>: /</a:t>
            </a:r>
            <a:r>
              <a:rPr lang="en-US" dirty="0" err="1"/>
              <a:t>var</a:t>
            </a:r>
            <a:r>
              <a:rPr lang="en-US" dirty="0"/>
              <a:t>/www/html/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C00000"/>
                </a:solidFill>
              </a:rPr>
              <a:t>handlers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- name: restart </a:t>
            </a:r>
            <a:r>
              <a:rPr lang="en-US" dirty="0" err="1"/>
              <a:t>httpd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service:</a:t>
            </a:r>
          </a:p>
          <a:p>
            <a:pPr marL="0" indent="0">
              <a:buNone/>
            </a:pPr>
            <a:r>
              <a:rPr lang="en-US" dirty="0"/>
              <a:t>			name: </a:t>
            </a:r>
            <a:r>
              <a:rPr lang="en-US" dirty="0" err="1"/>
              <a:t>httpd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state: restarted 	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765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Plays &amp; Playbooks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r>
              <a:rPr lang="en-US" dirty="0"/>
              <a:t>Plays are ordered sets of tasks to execute against host selections from your inventory. </a:t>
            </a:r>
          </a:p>
          <a:p>
            <a:r>
              <a:rPr lang="en-US" dirty="0"/>
              <a:t>A playbook is a file containing one or more plays.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094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Playbook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---</a:t>
            </a:r>
          </a:p>
          <a:p>
            <a:pPr marL="0" indent="0">
              <a:buNone/>
            </a:pPr>
            <a:r>
              <a:rPr lang="en-US" dirty="0"/>
              <a:t>	- name: install and start apache</a:t>
            </a:r>
          </a:p>
          <a:p>
            <a:pPr marL="0" indent="0">
              <a:buNone/>
            </a:pPr>
            <a:r>
              <a:rPr lang="en-US" dirty="0"/>
              <a:t>		hosts: web</a:t>
            </a:r>
          </a:p>
          <a:p>
            <a:pPr marL="0" indent="0">
              <a:buNone/>
            </a:pPr>
            <a:r>
              <a:rPr lang="en-US" dirty="0"/>
              <a:t>		become: yes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vars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http_port</a:t>
            </a:r>
            <a:r>
              <a:rPr lang="en-US" dirty="0"/>
              <a:t>: 80</a:t>
            </a:r>
          </a:p>
          <a:p>
            <a:pPr marL="0" indent="0">
              <a:buNone/>
            </a:pPr>
            <a:r>
              <a:rPr lang="en-US" dirty="0"/>
              <a:t>	tasks:</a:t>
            </a:r>
          </a:p>
          <a:p>
            <a:pPr marL="0" indent="0">
              <a:buNone/>
            </a:pPr>
            <a:r>
              <a:rPr lang="en-US" dirty="0"/>
              <a:t>	- name: </a:t>
            </a:r>
            <a:r>
              <a:rPr lang="en-US" dirty="0" err="1"/>
              <a:t>httpd</a:t>
            </a:r>
            <a:r>
              <a:rPr lang="en-US" dirty="0"/>
              <a:t> package is present</a:t>
            </a:r>
          </a:p>
          <a:p>
            <a:pPr marL="0" indent="0">
              <a:buNone/>
            </a:pPr>
            <a:r>
              <a:rPr lang="en-US" dirty="0"/>
              <a:t>		yum:</a:t>
            </a:r>
          </a:p>
          <a:p>
            <a:pPr marL="0" indent="0">
              <a:buNone/>
            </a:pPr>
            <a:r>
              <a:rPr lang="en-US" dirty="0"/>
              <a:t>			name: </a:t>
            </a:r>
            <a:r>
              <a:rPr lang="en-US" dirty="0" err="1"/>
              <a:t>httpd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state: latest</a:t>
            </a:r>
          </a:p>
          <a:p>
            <a:pPr marL="0" indent="0">
              <a:buNone/>
            </a:pPr>
            <a:r>
              <a:rPr lang="en-US" dirty="0"/>
              <a:t>	- name: latest index.html file is present</a:t>
            </a:r>
          </a:p>
          <a:p>
            <a:pPr marL="0" indent="0">
              <a:buNone/>
            </a:pPr>
            <a:r>
              <a:rPr lang="en-US" dirty="0"/>
              <a:t>		copy: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src</a:t>
            </a:r>
            <a:r>
              <a:rPr lang="en-US" dirty="0"/>
              <a:t>: files/index.html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dest</a:t>
            </a:r>
            <a:r>
              <a:rPr lang="en-US" dirty="0"/>
              <a:t>: /</a:t>
            </a:r>
            <a:r>
              <a:rPr lang="en-US" dirty="0" err="1"/>
              <a:t>var</a:t>
            </a:r>
            <a:r>
              <a:rPr lang="en-US" dirty="0"/>
              <a:t>/www/html/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976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Doing More with Playbooks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r>
              <a:rPr lang="en-US" dirty="0"/>
              <a:t>Here are some more essential playbook features that you can apply: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Templates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Loops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Conditionals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Tags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Blocks</a:t>
            </a:r>
          </a:p>
        </p:txBody>
      </p:sp>
    </p:spTree>
    <p:extLst>
      <p:ext uri="{BB962C8B-B14F-4D97-AF65-F5344CB8AC3E}">
        <p14:creationId xmlns:p14="http://schemas.microsoft.com/office/powerpoint/2010/main" val="164285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Templates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r>
              <a:rPr lang="en-US" dirty="0" err="1"/>
              <a:t>Ansible</a:t>
            </a:r>
            <a:r>
              <a:rPr lang="en-US" dirty="0"/>
              <a:t> embeds the that can be used to dynamically:</a:t>
            </a:r>
          </a:p>
          <a:p>
            <a:r>
              <a:rPr lang="en-US" dirty="0"/>
              <a:t>Set and modify play variables</a:t>
            </a:r>
          </a:p>
          <a:p>
            <a:r>
              <a:rPr lang="en-US" dirty="0"/>
              <a:t>Conditional logic</a:t>
            </a:r>
          </a:p>
          <a:p>
            <a:r>
              <a:rPr lang="en-US" dirty="0"/>
              <a:t>Generate files such as configurations from variables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608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Templates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r>
              <a:rPr lang="en-US" dirty="0"/>
              <a:t>Templates allow you to create new files on the nodes using predefined models based on the Jinja2 templating system. </a:t>
            </a:r>
          </a:p>
          <a:p>
            <a:r>
              <a:rPr lang="en-US" dirty="0"/>
              <a:t>Ansible templates are typically saved as .</a:t>
            </a:r>
            <a:r>
              <a:rPr lang="en-US" dirty="0" err="1"/>
              <a:t>tpl</a:t>
            </a:r>
            <a:r>
              <a:rPr lang="en-US" dirty="0"/>
              <a:t> files and support the use of variables, loops, and conditional expressions.</a:t>
            </a:r>
          </a:p>
          <a:p>
            <a:r>
              <a:rPr lang="en-US" dirty="0"/>
              <a:t>Templates are commonly used to configure services based on variable values that can be set up on the playbook itself, in included variable files, or obtained via facts. </a:t>
            </a:r>
          </a:p>
          <a:p>
            <a:r>
              <a:rPr lang="en-US" dirty="0"/>
              <a:t>This enables you to create more versatile setups that adapt behavior based on dynamic information.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281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685C8D8-1D00-4863-9627-E18EA3391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Heebo" pitchFamily="2" charset="-79"/>
                <a:cs typeface="Heebo" pitchFamily="2" charset="-79"/>
              </a:rPr>
              <a:t>Understanding </a:t>
            </a:r>
            <a:r>
              <a:rPr lang="en-US" dirty="0"/>
              <a:t>YAML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53FE54-E3F2-4FB6-AB36-8F0B224EB1E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Abbreviation</a:t>
            </a:r>
          </a:p>
          <a:p>
            <a:r>
              <a:rPr lang="en-US" dirty="0"/>
              <a:t>You can also use abbreviation to represent dictionaries.</a:t>
            </a:r>
          </a:p>
          <a:p>
            <a:endParaRPr lang="en-US" dirty="0"/>
          </a:p>
          <a:p>
            <a:r>
              <a:rPr lang="en-US" dirty="0"/>
              <a:t>Example</a:t>
            </a:r>
          </a:p>
          <a:p>
            <a:r>
              <a:rPr lang="en-US" dirty="0"/>
              <a:t>James: {name: </a:t>
            </a:r>
            <a:r>
              <a:rPr lang="en-US" dirty="0" err="1"/>
              <a:t>james</a:t>
            </a:r>
            <a:r>
              <a:rPr lang="en-US" dirty="0"/>
              <a:t> john, </a:t>
            </a:r>
            <a:r>
              <a:rPr lang="en-US" dirty="0" err="1"/>
              <a:t>rollNo</a:t>
            </a:r>
            <a:r>
              <a:rPr lang="en-US" dirty="0"/>
              <a:t>: 34, div: B, sex: male}</a:t>
            </a:r>
          </a:p>
        </p:txBody>
      </p:sp>
    </p:spTree>
    <p:extLst>
      <p:ext uri="{BB962C8B-B14F-4D97-AF65-F5344CB8AC3E}">
        <p14:creationId xmlns:p14="http://schemas.microsoft.com/office/powerpoint/2010/main" val="188424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Templates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r>
              <a:rPr lang="en-US" dirty="0"/>
              <a:t>General purpose template language</a:t>
            </a:r>
          </a:p>
          <a:p>
            <a:r>
              <a:rPr lang="en-US" dirty="0"/>
              <a:t>    </a:t>
            </a:r>
            <a:r>
              <a:rPr lang="en-US" dirty="0">
                <a:solidFill>
                  <a:srgbClr val="FF0000"/>
                </a:solidFill>
              </a:rPr>
              <a:t>Python library</a:t>
            </a:r>
          </a:p>
          <a:p>
            <a:endParaRPr lang="en-US" dirty="0"/>
          </a:p>
          <a:p>
            <a:r>
              <a:rPr lang="en-US" dirty="0"/>
              <a:t>Delimiters</a:t>
            </a:r>
          </a:p>
          <a:p>
            <a:r>
              <a:rPr lang="en-US" dirty="0">
                <a:solidFill>
                  <a:srgbClr val="FF0000"/>
                </a:solidFill>
              </a:rPr>
              <a:t>   {% expression %} → logic</a:t>
            </a:r>
          </a:p>
          <a:p>
            <a:r>
              <a:rPr lang="en-US" dirty="0">
                <a:solidFill>
                  <a:srgbClr val="FF0000"/>
                </a:solidFill>
              </a:rPr>
              <a:t>   {{ expression }} → output results</a:t>
            </a:r>
          </a:p>
          <a:p>
            <a:r>
              <a:rPr lang="en-US" dirty="0">
                <a:solidFill>
                  <a:srgbClr val="FF0000"/>
                </a:solidFill>
              </a:rPr>
              <a:t>   {# expression #} → comment</a:t>
            </a:r>
          </a:p>
        </p:txBody>
      </p:sp>
    </p:spTree>
    <p:extLst>
      <p:ext uri="{BB962C8B-B14F-4D97-AF65-F5344CB8AC3E}">
        <p14:creationId xmlns:p14="http://schemas.microsoft.com/office/powerpoint/2010/main" val="149824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Template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fontScale="92500" lnSpcReduction="20000"/>
          </a:bodyPr>
          <a:lstStyle/>
          <a:p>
            <a:r>
              <a:rPr lang="en-US" dirty="0"/>
              <a:t>&lt;!doctype html&gt;</a:t>
            </a:r>
          </a:p>
          <a:p>
            <a:r>
              <a:rPr lang="en-US" dirty="0"/>
              <a:t>&lt;html lang="</a:t>
            </a:r>
            <a:r>
              <a:rPr lang="en-US" dirty="0" err="1"/>
              <a:t>en</a:t>
            </a:r>
            <a:r>
              <a:rPr lang="en-US" dirty="0"/>
              <a:t>"&gt;</a:t>
            </a:r>
          </a:p>
          <a:p>
            <a:r>
              <a:rPr lang="en-US" dirty="0"/>
              <a:t>&lt;head&gt;</a:t>
            </a:r>
          </a:p>
          <a:p>
            <a:r>
              <a:rPr lang="en-US" dirty="0"/>
              <a:t>  &lt;meta charset="utf-8"&gt;</a:t>
            </a:r>
          </a:p>
          <a:p>
            <a:r>
              <a:rPr lang="en-US" dirty="0"/>
              <a:t>  &lt;title&gt;{{ </a:t>
            </a:r>
            <a:r>
              <a:rPr lang="en-US" dirty="0" err="1"/>
              <a:t>page_title</a:t>
            </a:r>
            <a:r>
              <a:rPr lang="en-US" dirty="0"/>
              <a:t> }}&lt;/title&gt;</a:t>
            </a:r>
          </a:p>
          <a:p>
            <a:r>
              <a:rPr lang="en-US" dirty="0"/>
              <a:t>  &lt;meta name="description" content="Created with Ansible"&gt;</a:t>
            </a:r>
          </a:p>
          <a:p>
            <a:r>
              <a:rPr lang="en-US" dirty="0"/>
              <a:t>&lt;/head&gt;</a:t>
            </a:r>
          </a:p>
          <a:p>
            <a:r>
              <a:rPr lang="en-US" dirty="0"/>
              <a:t>&lt;body&gt;</a:t>
            </a:r>
          </a:p>
          <a:p>
            <a:r>
              <a:rPr lang="en-US" dirty="0"/>
              <a:t>    &lt;h1&gt;{{ </a:t>
            </a:r>
            <a:r>
              <a:rPr lang="en-US" dirty="0" err="1"/>
              <a:t>page_title</a:t>
            </a:r>
            <a:r>
              <a:rPr lang="en-US" dirty="0"/>
              <a:t> }}&lt;/h1&gt;</a:t>
            </a:r>
          </a:p>
          <a:p>
            <a:r>
              <a:rPr lang="en-US" dirty="0"/>
              <a:t>    &lt;p&gt;{{ </a:t>
            </a:r>
            <a:r>
              <a:rPr lang="en-US" dirty="0" err="1"/>
              <a:t>page_description</a:t>
            </a:r>
            <a:r>
              <a:rPr lang="en-US" dirty="0"/>
              <a:t> }}&lt;/p&gt;</a:t>
            </a:r>
          </a:p>
          <a:p>
            <a:r>
              <a:rPr lang="en-US" dirty="0"/>
              <a:t>&lt;/body&gt;</a:t>
            </a:r>
          </a:p>
          <a:p>
            <a:r>
              <a:rPr lang="en-US" dirty="0"/>
              <a:t>&lt;/html&gt;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19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Template usage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r>
              <a:rPr lang="en-US" dirty="0"/>
              <a:t>This template uses two variables that must be provided whenever the template is applied in a playbook: </a:t>
            </a:r>
            <a:r>
              <a:rPr lang="en-US" dirty="0" err="1"/>
              <a:t>page_title</a:t>
            </a:r>
            <a:r>
              <a:rPr lang="en-US" dirty="0"/>
              <a:t> and </a:t>
            </a:r>
            <a:r>
              <a:rPr lang="en-US" dirty="0" err="1"/>
              <a:t>page_description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The following playbook sets up the required variables, installs Nginx, and then applies the specified template to replace the existing, default Nginx landing page located at /var/www/html/index.nginx-debian.html. </a:t>
            </a:r>
          </a:p>
          <a:p>
            <a:r>
              <a:rPr lang="en-US" dirty="0"/>
              <a:t>The last task uses the </a:t>
            </a:r>
            <a:r>
              <a:rPr lang="en-US" dirty="0" err="1"/>
              <a:t>ufw</a:t>
            </a:r>
            <a:r>
              <a:rPr lang="en-US" dirty="0"/>
              <a:t> module to enable </a:t>
            </a:r>
            <a:r>
              <a:rPr lang="en-US" dirty="0" err="1"/>
              <a:t>tcp</a:t>
            </a:r>
            <a:r>
              <a:rPr lang="en-US" dirty="0"/>
              <a:t> access on port 80, in case you have your firewall enabled as recommended in our initial server setup guide.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41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Template usage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2">
            <a:normAutofit fontScale="85000" lnSpcReduction="10000"/>
          </a:bodyPr>
          <a:lstStyle/>
          <a:p>
            <a:r>
              <a:rPr lang="en-US" dirty="0"/>
              <a:t>---</a:t>
            </a:r>
          </a:p>
          <a:p>
            <a:r>
              <a:rPr lang="en-US" dirty="0"/>
              <a:t>- hosts: all</a:t>
            </a:r>
          </a:p>
          <a:p>
            <a:r>
              <a:rPr lang="en-US" dirty="0"/>
              <a:t>  become: yes</a:t>
            </a:r>
          </a:p>
          <a:p>
            <a:r>
              <a:rPr lang="en-US" dirty="0"/>
              <a:t>  vars:</a:t>
            </a:r>
          </a:p>
          <a:p>
            <a:r>
              <a:rPr lang="en-US" dirty="0"/>
              <a:t>    </a:t>
            </a:r>
            <a:r>
              <a:rPr lang="en-US" dirty="0" err="1">
                <a:solidFill>
                  <a:schemeClr val="accent1"/>
                </a:solidFill>
              </a:rPr>
              <a:t>page_title</a:t>
            </a:r>
            <a:r>
              <a:rPr lang="en-US" dirty="0">
                <a:solidFill>
                  <a:schemeClr val="accent1"/>
                </a:solidFill>
              </a:rPr>
              <a:t>: My Landing Page</a:t>
            </a:r>
          </a:p>
          <a:p>
            <a:r>
              <a:rPr lang="en-US" dirty="0">
                <a:solidFill>
                  <a:schemeClr val="accent1"/>
                </a:solidFill>
              </a:rPr>
              <a:t>    </a:t>
            </a:r>
            <a:r>
              <a:rPr lang="en-US" dirty="0" err="1">
                <a:solidFill>
                  <a:schemeClr val="accent1"/>
                </a:solidFill>
              </a:rPr>
              <a:t>page_description</a:t>
            </a:r>
            <a:r>
              <a:rPr lang="en-US" dirty="0">
                <a:solidFill>
                  <a:schemeClr val="accent1"/>
                </a:solidFill>
              </a:rPr>
              <a:t>: This is my landing page description.</a:t>
            </a:r>
          </a:p>
          <a:p>
            <a:r>
              <a:rPr lang="en-US" dirty="0"/>
              <a:t>  tasks:</a:t>
            </a:r>
          </a:p>
          <a:p>
            <a:r>
              <a:rPr lang="en-US" dirty="0"/>
              <a:t>    - name: Install Nginx</a:t>
            </a:r>
          </a:p>
          <a:p>
            <a:r>
              <a:rPr lang="en-US" dirty="0"/>
              <a:t>      apt:</a:t>
            </a:r>
          </a:p>
          <a:p>
            <a:r>
              <a:rPr lang="en-US" dirty="0"/>
              <a:t>        name: </a:t>
            </a:r>
            <a:r>
              <a:rPr lang="en-US" dirty="0" err="1"/>
              <a:t>nginx</a:t>
            </a:r>
            <a:endParaRPr lang="en-US" dirty="0"/>
          </a:p>
          <a:p>
            <a:r>
              <a:rPr lang="en-US" dirty="0"/>
              <a:t>        state: latest</a:t>
            </a:r>
          </a:p>
          <a:p>
            <a:endParaRPr lang="en-US" dirty="0"/>
          </a:p>
          <a:p>
            <a:r>
              <a:rPr lang="en-US" dirty="0"/>
              <a:t>    - name: Apply Page Template</a:t>
            </a:r>
          </a:p>
          <a:p>
            <a:r>
              <a:rPr lang="en-US" dirty="0"/>
              <a:t>      </a:t>
            </a:r>
            <a:r>
              <a:rPr lang="en-US" dirty="0">
                <a:solidFill>
                  <a:schemeClr val="accent1"/>
                </a:solidFill>
              </a:rPr>
              <a:t>template: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</a:t>
            </a:r>
            <a:r>
              <a:rPr lang="en-US" dirty="0" err="1">
                <a:solidFill>
                  <a:schemeClr val="accent1"/>
                </a:solidFill>
              </a:rPr>
              <a:t>src</a:t>
            </a:r>
            <a:r>
              <a:rPr lang="en-US" dirty="0">
                <a:solidFill>
                  <a:schemeClr val="accent1"/>
                </a:solidFill>
              </a:rPr>
              <a:t>: files/landing-page.html.j2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</a:t>
            </a:r>
            <a:r>
              <a:rPr lang="en-US" dirty="0" err="1">
                <a:solidFill>
                  <a:schemeClr val="accent1"/>
                </a:solidFill>
              </a:rPr>
              <a:t>dest</a:t>
            </a:r>
            <a:r>
              <a:rPr lang="en-US" dirty="0">
                <a:solidFill>
                  <a:schemeClr val="accent1"/>
                </a:solidFill>
              </a:rPr>
              <a:t>: /var/www/html/index.nginx-debian.html</a:t>
            </a:r>
          </a:p>
          <a:p>
            <a:endParaRPr lang="en-US" dirty="0"/>
          </a:p>
          <a:p>
            <a:r>
              <a:rPr lang="en-US" dirty="0"/>
              <a:t>    - name: Allow all access to </a:t>
            </a:r>
            <a:r>
              <a:rPr lang="en-US" dirty="0" err="1"/>
              <a:t>tcp</a:t>
            </a:r>
            <a:r>
              <a:rPr lang="en-US" dirty="0"/>
              <a:t> port 80</a:t>
            </a:r>
          </a:p>
          <a:p>
            <a:r>
              <a:rPr lang="en-US" dirty="0"/>
              <a:t>      </a:t>
            </a:r>
            <a:r>
              <a:rPr lang="en-US" dirty="0" err="1"/>
              <a:t>ufw</a:t>
            </a:r>
            <a:r>
              <a:rPr lang="en-US" dirty="0"/>
              <a:t>:</a:t>
            </a:r>
          </a:p>
          <a:p>
            <a:r>
              <a:rPr lang="en-US" dirty="0"/>
              <a:t>        rule: allow</a:t>
            </a:r>
          </a:p>
          <a:p>
            <a:r>
              <a:rPr lang="en-US" dirty="0"/>
              <a:t>        port: '80'</a:t>
            </a:r>
          </a:p>
          <a:p>
            <a:r>
              <a:rPr lang="en-US" dirty="0"/>
              <a:t>        proto: </a:t>
            </a:r>
            <a:r>
              <a:rPr lang="en-US" dirty="0" err="1"/>
              <a:t>tcp</a:t>
            </a:r>
            <a:r>
              <a:rPr lang="en-US" dirty="0"/>
              <a:t> 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481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Loops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r>
              <a:rPr lang="en-US" dirty="0"/>
              <a:t>Loops can do one task on multiple things, such as create a lot of users, install a lot of packages, or repeat a polling step until a certain result is reached.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- yum: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name: "{{ item }}"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state: latest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</a:t>
            </a:r>
            <a:r>
              <a:rPr lang="en-US" dirty="0" err="1">
                <a:solidFill>
                  <a:srgbClr val="C00000"/>
                </a:solidFill>
              </a:rPr>
              <a:t>with_items</a:t>
            </a:r>
            <a:r>
              <a:rPr lang="en-US" dirty="0">
                <a:solidFill>
                  <a:srgbClr val="C00000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- </a:t>
            </a:r>
            <a:r>
              <a:rPr lang="en-US" dirty="0" err="1">
                <a:solidFill>
                  <a:srgbClr val="C00000"/>
                </a:solidFill>
              </a:rPr>
              <a:t>httpd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- </a:t>
            </a:r>
            <a:r>
              <a:rPr lang="en-US" dirty="0" err="1">
                <a:solidFill>
                  <a:srgbClr val="C00000"/>
                </a:solidFill>
              </a:rPr>
              <a:t>mod_wsgi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14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Loops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r>
              <a:rPr lang="en-US" dirty="0"/>
              <a:t>Avoid loops where possible</a:t>
            </a:r>
          </a:p>
          <a:p>
            <a:r>
              <a:rPr lang="en-US" dirty="0"/>
              <a:t>When module supports lists as input parameter</a:t>
            </a:r>
          </a:p>
          <a:p>
            <a:r>
              <a:rPr lang="en-US" dirty="0"/>
              <a:t>    </a:t>
            </a:r>
            <a:r>
              <a:rPr lang="en-US" dirty="0">
                <a:solidFill>
                  <a:srgbClr val="FF0000"/>
                </a:solidFill>
              </a:rPr>
              <a:t>package, </a:t>
            </a:r>
            <a:r>
              <a:rPr lang="en-US" dirty="0" err="1">
                <a:solidFill>
                  <a:srgbClr val="FF0000"/>
                </a:solidFill>
              </a:rPr>
              <a:t>dnf</a:t>
            </a:r>
            <a:r>
              <a:rPr lang="en-US" dirty="0">
                <a:solidFill>
                  <a:srgbClr val="FF0000"/>
                </a:solidFill>
              </a:rPr>
              <a:t>, apt, </a:t>
            </a:r>
            <a:r>
              <a:rPr lang="en-US" dirty="0" err="1">
                <a:solidFill>
                  <a:srgbClr val="FF0000"/>
                </a:solidFill>
              </a:rPr>
              <a:t>apk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etc</a:t>
            </a:r>
            <a:r>
              <a:rPr lang="en-US" dirty="0">
                <a:solidFill>
                  <a:srgbClr val="FF0000"/>
                </a:solidFill>
              </a:rPr>
              <a:t> . . .</a:t>
            </a:r>
          </a:p>
          <a:p>
            <a:r>
              <a:rPr lang="en-US" dirty="0"/>
              <a:t>Standard loops over a </a:t>
            </a:r>
            <a:r>
              <a:rPr lang="en-US" dirty="0">
                <a:solidFill>
                  <a:srgbClr val="FF0000"/>
                </a:solidFill>
              </a:rPr>
              <a:t>list → </a:t>
            </a:r>
            <a:r>
              <a:rPr lang="en-US" dirty="0" err="1">
                <a:solidFill>
                  <a:srgbClr val="FF0000"/>
                </a:solidFill>
              </a:rPr>
              <a:t>with_items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Loop over a nested </a:t>
            </a:r>
            <a:r>
              <a:rPr lang="en-US" dirty="0">
                <a:solidFill>
                  <a:srgbClr val="FF0000"/>
                </a:solidFill>
              </a:rPr>
              <a:t>list → </a:t>
            </a:r>
            <a:r>
              <a:rPr lang="en-US" dirty="0" err="1">
                <a:solidFill>
                  <a:srgbClr val="FF0000"/>
                </a:solidFill>
              </a:rPr>
              <a:t>with_nested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Loop over a </a:t>
            </a:r>
            <a:r>
              <a:rPr lang="en-US" dirty="0">
                <a:solidFill>
                  <a:srgbClr val="FF0000"/>
                </a:solidFill>
              </a:rPr>
              <a:t>dictionary → </a:t>
            </a:r>
            <a:r>
              <a:rPr lang="en-US" dirty="0" err="1">
                <a:solidFill>
                  <a:srgbClr val="FF0000"/>
                </a:solidFill>
              </a:rPr>
              <a:t>with_dict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with_file</a:t>
            </a:r>
            <a:r>
              <a:rPr lang="en-US" dirty="0">
                <a:solidFill>
                  <a:srgbClr val="FF0000"/>
                </a:solidFill>
              </a:rPr>
              <a:t> → over contents of file list</a:t>
            </a:r>
          </a:p>
          <a:p>
            <a:r>
              <a:rPr lang="en-US" dirty="0" err="1">
                <a:solidFill>
                  <a:srgbClr val="FF0000"/>
                </a:solidFill>
              </a:rPr>
              <a:t>with_fileglob</a:t>
            </a:r>
            <a:r>
              <a:rPr lang="en-US" dirty="0">
                <a:solidFill>
                  <a:srgbClr val="FF0000"/>
                </a:solidFill>
              </a:rPr>
              <a:t> → over matched file list</a:t>
            </a:r>
          </a:p>
          <a:p>
            <a:r>
              <a:rPr lang="en-US" dirty="0" err="1">
                <a:solidFill>
                  <a:srgbClr val="FF0000"/>
                </a:solidFill>
              </a:rPr>
              <a:t>with_sequence</a:t>
            </a:r>
            <a:r>
              <a:rPr lang="en-US" dirty="0">
                <a:solidFill>
                  <a:srgbClr val="FF0000"/>
                </a:solidFill>
              </a:rPr>
              <a:t> → over number sequence</a:t>
            </a:r>
          </a:p>
        </p:txBody>
      </p:sp>
    </p:spTree>
    <p:extLst>
      <p:ext uri="{BB962C8B-B14F-4D97-AF65-F5344CB8AC3E}">
        <p14:creationId xmlns:p14="http://schemas.microsoft.com/office/powerpoint/2010/main" val="599675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74949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Loops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024128"/>
            <a:ext cx="10363200" cy="5404104"/>
          </a:xfrm>
        </p:spPr>
        <p:txBody>
          <a:bodyPr numCol="1">
            <a:normAutofit fontScale="92500" lnSpcReduction="20000"/>
          </a:bodyPr>
          <a:lstStyle/>
          <a:p>
            <a:r>
              <a:rPr lang="en-US" dirty="0"/>
              <a:t>Loops can do one task on multiple things, such as create a lot of users, install a lot of packages, or repeat a polling step until a certain result is reached.</a:t>
            </a:r>
          </a:p>
          <a:p>
            <a:pPr marL="0" indent="0">
              <a:buNone/>
            </a:pPr>
            <a:r>
              <a:rPr lang="en-US" dirty="0"/>
              <a:t>tasks: </a:t>
            </a:r>
          </a:p>
          <a:p>
            <a:pPr marL="0" indent="0">
              <a:buNone/>
            </a:pPr>
            <a:r>
              <a:rPr lang="en-US" dirty="0"/>
              <a:t>      - name: Install Apache </a:t>
            </a:r>
          </a:p>
          <a:p>
            <a:pPr marL="0" indent="0">
              <a:buNone/>
            </a:pPr>
            <a:r>
              <a:rPr lang="en-US" dirty="0"/>
              <a:t>      shell: "ls *.war"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      register: output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args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chdir</a:t>
            </a:r>
            <a:r>
              <a:rPr lang="en-US" dirty="0"/>
              <a:t>: /opt/</a:t>
            </a:r>
            <a:r>
              <a:rPr lang="en-US" dirty="0" err="1"/>
              <a:t>ansible</a:t>
            </a:r>
            <a:r>
              <a:rPr lang="en-US" dirty="0"/>
              <a:t>/tomcat/demo/</a:t>
            </a:r>
            <a:r>
              <a:rPr lang="en-US" dirty="0" err="1"/>
              <a:t>webapps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</a:t>
            </a:r>
          </a:p>
          <a:p>
            <a:pPr marL="0" indent="0">
              <a:buNone/>
            </a:pPr>
            <a:r>
              <a:rPr lang="en-US" dirty="0"/>
              <a:t>      - file: 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src</a:t>
            </a:r>
            <a:r>
              <a:rPr lang="en-US" dirty="0"/>
              <a:t>: '/opt/</a:t>
            </a:r>
            <a:r>
              <a:rPr lang="en-US" dirty="0" err="1"/>
              <a:t>ansible</a:t>
            </a:r>
            <a:r>
              <a:rPr lang="en-US" dirty="0"/>
              <a:t>/tomcat/demo/</a:t>
            </a:r>
            <a:r>
              <a:rPr lang="en-US" dirty="0" err="1"/>
              <a:t>webapps</a:t>
            </a:r>
            <a:r>
              <a:rPr lang="en-US" dirty="0"/>
              <a:t>/{{ item }}' 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dest</a:t>
            </a:r>
            <a:r>
              <a:rPr lang="en-US" dirty="0"/>
              <a:t>: '/users/demo/</a:t>
            </a:r>
            <a:r>
              <a:rPr lang="en-US" dirty="0" err="1"/>
              <a:t>vivek</a:t>
            </a:r>
            <a:r>
              <a:rPr lang="en-US" dirty="0"/>
              <a:t>/{{ item }}' </a:t>
            </a:r>
          </a:p>
          <a:p>
            <a:pPr marL="0" indent="0">
              <a:buNone/>
            </a:pPr>
            <a:r>
              <a:rPr lang="en-US" dirty="0"/>
              <a:t>         state: link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      </a:t>
            </a:r>
            <a:r>
              <a:rPr lang="en-US" dirty="0" err="1">
                <a:solidFill>
                  <a:srgbClr val="C00000"/>
                </a:solidFill>
              </a:rPr>
              <a:t>with_items</a:t>
            </a:r>
            <a:r>
              <a:rPr lang="en-US" dirty="0">
                <a:solidFill>
                  <a:srgbClr val="C00000"/>
                </a:solidFill>
              </a:rPr>
              <a:t>: "{{</a:t>
            </a:r>
            <a:r>
              <a:rPr lang="en-US" dirty="0" err="1">
                <a:solidFill>
                  <a:srgbClr val="C00000"/>
                </a:solidFill>
              </a:rPr>
              <a:t>output.stdout_lines</a:t>
            </a:r>
            <a:r>
              <a:rPr lang="en-US" dirty="0">
                <a:solidFill>
                  <a:srgbClr val="C00000"/>
                </a:solidFill>
              </a:rPr>
              <a:t>}}"</a:t>
            </a:r>
          </a:p>
        </p:txBody>
      </p:sp>
    </p:spTree>
    <p:extLst>
      <p:ext uri="{BB962C8B-B14F-4D97-AF65-F5344CB8AC3E}">
        <p14:creationId xmlns:p14="http://schemas.microsoft.com/office/powerpoint/2010/main" val="3820731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74949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Conditionals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53592"/>
            <a:ext cx="10363200" cy="4874640"/>
          </a:xfrm>
        </p:spPr>
        <p:txBody>
          <a:bodyPr numCol="1"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when</a:t>
            </a:r>
            <a:r>
              <a:rPr lang="en-US" dirty="0"/>
              <a:t> → only perform task if condition is true</a:t>
            </a:r>
          </a:p>
          <a:p>
            <a:r>
              <a:rPr lang="en-US" dirty="0">
                <a:solidFill>
                  <a:srgbClr val="FF0000"/>
                </a:solidFill>
              </a:rPr>
              <a:t>when</a:t>
            </a:r>
            <a:r>
              <a:rPr lang="en-US" dirty="0"/>
              <a:t> processed for each item in loop</a:t>
            </a:r>
          </a:p>
          <a:p>
            <a:r>
              <a:rPr lang="en-US" dirty="0"/>
              <a:t>Can be used with</a:t>
            </a:r>
          </a:p>
          <a:p>
            <a:r>
              <a:rPr lang="en-US" dirty="0">
                <a:solidFill>
                  <a:srgbClr val="FF0000"/>
                </a:solidFill>
              </a:rPr>
              <a:t>   import*, include*</a:t>
            </a:r>
          </a:p>
          <a:p>
            <a:r>
              <a:rPr lang="en-US" dirty="0">
                <a:solidFill>
                  <a:srgbClr val="FF0000"/>
                </a:solidFill>
              </a:rPr>
              <a:t>   roles</a:t>
            </a:r>
          </a:p>
          <a:p>
            <a:r>
              <a:rPr lang="en-US" dirty="0">
                <a:solidFill>
                  <a:srgbClr val="FF0000"/>
                </a:solidFill>
              </a:rPr>
              <a:t>fail</a:t>
            </a:r>
            <a:r>
              <a:rPr lang="en-US" dirty="0"/>
              <a:t>, and </a:t>
            </a:r>
            <a:r>
              <a:rPr lang="en-US" dirty="0">
                <a:solidFill>
                  <a:srgbClr val="FF0000"/>
                </a:solidFill>
              </a:rPr>
              <a:t>assert</a:t>
            </a:r>
            <a:r>
              <a:rPr lang="en-US" dirty="0"/>
              <a:t> exit play based on conditions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854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74949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Conditionals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53592"/>
            <a:ext cx="10363200" cy="4874640"/>
          </a:xfrm>
        </p:spPr>
        <p:txBody>
          <a:bodyPr numCol="1">
            <a:normAutofit fontScale="92500" lnSpcReduction="10000"/>
          </a:bodyPr>
          <a:lstStyle/>
          <a:p>
            <a:r>
              <a:rPr lang="en-US" dirty="0"/>
              <a:t>When you add a conditional to an import statement, Ansible applies the condition to all tasks within the imported file. This behavior is the equivalent of Tag inheritance: adding tags to multiple tasks. Ansible applies the condition to every task and evaluates each task separately. For example, if you want to define and then display a variable that was not previously defined, you might have a playbook called </a:t>
            </a:r>
            <a:r>
              <a:rPr lang="en-US" dirty="0" err="1"/>
              <a:t>main.yml</a:t>
            </a:r>
            <a:r>
              <a:rPr lang="en-US" dirty="0"/>
              <a:t> and a tasks file called </a:t>
            </a:r>
            <a:r>
              <a:rPr lang="en-US" dirty="0" err="1"/>
              <a:t>other_tasks.yml</a:t>
            </a:r>
            <a:r>
              <a:rPr lang="en-US" dirty="0"/>
              <a:t>: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# all tasks within an imported file inherit the condition from the import statement</a:t>
            </a:r>
          </a:p>
          <a:p>
            <a:r>
              <a:rPr lang="en-US" dirty="0">
                <a:solidFill>
                  <a:srgbClr val="FF0000"/>
                </a:solidFill>
              </a:rPr>
              <a:t>- hosts: all</a:t>
            </a:r>
          </a:p>
          <a:p>
            <a:r>
              <a:rPr lang="en-US" dirty="0">
                <a:solidFill>
                  <a:srgbClr val="FF0000"/>
                </a:solidFill>
              </a:rPr>
              <a:t>  tasks:</a:t>
            </a:r>
          </a:p>
          <a:p>
            <a:r>
              <a:rPr lang="en-US" dirty="0">
                <a:solidFill>
                  <a:srgbClr val="FF0000"/>
                </a:solidFill>
              </a:rPr>
              <a:t>  - </a:t>
            </a:r>
            <a:r>
              <a:rPr lang="en-US" dirty="0" err="1">
                <a:solidFill>
                  <a:srgbClr val="FF0000"/>
                </a:solidFill>
              </a:rPr>
              <a:t>import_tasks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other_tasks.yml</a:t>
            </a:r>
            <a:r>
              <a:rPr lang="en-US" dirty="0">
                <a:solidFill>
                  <a:srgbClr val="FF0000"/>
                </a:solidFill>
              </a:rPr>
              <a:t> # note "import"</a:t>
            </a:r>
          </a:p>
          <a:p>
            <a:r>
              <a:rPr lang="en-US" dirty="0">
                <a:solidFill>
                  <a:srgbClr val="FF0000"/>
                </a:solidFill>
              </a:rPr>
              <a:t>    when: x is not defined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651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64890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734568" y="923544"/>
            <a:ext cx="11106912" cy="5394960"/>
          </a:xfrm>
        </p:spPr>
        <p:txBody>
          <a:bodyPr numCol="1">
            <a:normAutofit fontScale="92500" lnSpcReduction="20000"/>
          </a:bodyPr>
          <a:lstStyle/>
          <a:p>
            <a:r>
              <a:rPr lang="en-US" dirty="0"/>
              <a:t>Tags are useful to be able to run a subset of a playbook on-demand.</a:t>
            </a:r>
          </a:p>
          <a:p>
            <a:pPr marL="0" indent="0">
              <a:buNone/>
            </a:pPr>
            <a:r>
              <a:rPr lang="en-US" dirty="0"/>
              <a:t>	- yum:</a:t>
            </a:r>
          </a:p>
          <a:p>
            <a:pPr marL="0" indent="0">
              <a:buNone/>
            </a:pPr>
            <a:r>
              <a:rPr lang="en-US" dirty="0"/>
              <a:t>		name: "{{ item }}"</a:t>
            </a:r>
          </a:p>
          <a:p>
            <a:pPr marL="0" indent="0">
              <a:buNone/>
            </a:pPr>
            <a:r>
              <a:rPr lang="en-US" dirty="0"/>
              <a:t>		state: latest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with_items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	- </a:t>
            </a:r>
            <a:r>
              <a:rPr lang="en-US" dirty="0" err="1"/>
              <a:t>httpd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- </a:t>
            </a:r>
            <a:r>
              <a:rPr lang="en-US" dirty="0" err="1"/>
              <a:t>mod_wsgi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C00000"/>
                </a:solidFill>
              </a:rPr>
              <a:t>tags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	- packages</a:t>
            </a:r>
          </a:p>
          <a:p>
            <a:pPr marL="0" indent="0">
              <a:buNone/>
            </a:pPr>
            <a:r>
              <a:rPr lang="en-US" dirty="0"/>
              <a:t>	- template: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src</a:t>
            </a:r>
            <a:r>
              <a:rPr lang="en-US" dirty="0"/>
              <a:t>: templates/httpd.conf.j2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dest</a:t>
            </a:r>
            <a:r>
              <a:rPr lang="en-US" dirty="0"/>
              <a:t>: 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httpd</a:t>
            </a:r>
            <a:r>
              <a:rPr lang="en-US" dirty="0"/>
              <a:t>/</a:t>
            </a:r>
            <a:r>
              <a:rPr lang="en-US" dirty="0" err="1"/>
              <a:t>conf</a:t>
            </a:r>
            <a:r>
              <a:rPr lang="en-US" dirty="0"/>
              <a:t>/</a:t>
            </a:r>
            <a:r>
              <a:rPr lang="en-US" dirty="0" err="1"/>
              <a:t>httpd.conf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C00000"/>
                </a:solidFill>
              </a:rPr>
              <a:t>tags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	- configuration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921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685C8D8-1D00-4863-9627-E18EA3391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Heebo" pitchFamily="2" charset="-79"/>
                <a:cs typeface="Heebo" pitchFamily="2" charset="-79"/>
              </a:rPr>
              <a:t>Understanding </a:t>
            </a:r>
            <a:r>
              <a:rPr lang="en-US" dirty="0"/>
              <a:t>YAML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53FE54-E3F2-4FB6-AB36-8F0B224EB1E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We can also represent List in YAML. Every element(member) of list should be written in a new line with same indentation starting with “- “ (- and space).</a:t>
            </a:r>
          </a:p>
          <a:p>
            <a:endParaRPr lang="en-US" dirty="0"/>
          </a:p>
          <a:p>
            <a:r>
              <a:rPr lang="en-US" dirty="0"/>
              <a:t>Example</a:t>
            </a:r>
          </a:p>
          <a:p>
            <a:r>
              <a:rPr lang="en-US" dirty="0"/>
              <a:t>---</a:t>
            </a:r>
          </a:p>
          <a:p>
            <a:r>
              <a:rPr lang="en-US" dirty="0"/>
              <a:t>countries:  </a:t>
            </a:r>
          </a:p>
          <a:p>
            <a:r>
              <a:rPr lang="en-US" dirty="0"/>
              <a:t>   - America </a:t>
            </a:r>
          </a:p>
          <a:p>
            <a:r>
              <a:rPr lang="en-US" dirty="0"/>
              <a:t>   - China </a:t>
            </a:r>
          </a:p>
          <a:p>
            <a:r>
              <a:rPr lang="en-US" dirty="0"/>
              <a:t>   - Canada </a:t>
            </a:r>
          </a:p>
          <a:p>
            <a:r>
              <a:rPr lang="en-US" dirty="0"/>
              <a:t>   - Iceland </a:t>
            </a:r>
          </a:p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8993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64890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Tags usage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734568" y="923544"/>
            <a:ext cx="11106912" cy="5394960"/>
          </a:xfrm>
        </p:spPr>
        <p:txBody>
          <a:bodyPr numCol="1">
            <a:normAutofit/>
          </a:bodyPr>
          <a:lstStyle/>
          <a:p>
            <a:endParaRPr lang="en-US" dirty="0"/>
          </a:p>
          <a:p>
            <a:r>
              <a:rPr lang="en-US" dirty="0"/>
              <a:t>The following command helps in using tags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 </a:t>
            </a:r>
            <a:r>
              <a:rPr lang="en-US" dirty="0" err="1">
                <a:solidFill>
                  <a:srgbClr val="C00000"/>
                </a:solidFill>
              </a:rPr>
              <a:t>ansible</a:t>
            </a:r>
            <a:r>
              <a:rPr lang="en-US" dirty="0">
                <a:solidFill>
                  <a:srgbClr val="C00000"/>
                </a:solidFill>
              </a:rPr>
              <a:t>-playbook -</a:t>
            </a:r>
            <a:r>
              <a:rPr lang="en-US" dirty="0" err="1">
                <a:solidFill>
                  <a:srgbClr val="C00000"/>
                </a:solidFill>
              </a:rPr>
              <a:t>i</a:t>
            </a:r>
            <a:r>
              <a:rPr lang="en-US" dirty="0">
                <a:solidFill>
                  <a:srgbClr val="C00000"/>
                </a:solidFill>
              </a:rPr>
              <a:t> hosts &lt;your </a:t>
            </a:r>
            <a:r>
              <a:rPr lang="en-US" dirty="0" err="1">
                <a:solidFill>
                  <a:srgbClr val="C00000"/>
                </a:solidFill>
              </a:rPr>
              <a:t>yaml</a:t>
            </a:r>
            <a:r>
              <a:rPr lang="en-US" dirty="0">
                <a:solidFill>
                  <a:srgbClr val="C00000"/>
                </a:solidFill>
              </a:rPr>
              <a:t>&gt; --tags "install" -</a:t>
            </a:r>
            <a:r>
              <a:rPr lang="en-US" dirty="0" err="1">
                <a:solidFill>
                  <a:srgbClr val="C00000"/>
                </a:solidFill>
              </a:rPr>
              <a:t>vvv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64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64890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Exception Handling in Playbooks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734568" y="923544"/>
            <a:ext cx="11106912" cy="5394960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en-US" dirty="0"/>
              <a:t>tasks: </a:t>
            </a:r>
          </a:p>
          <a:p>
            <a:pPr marL="0" indent="0">
              <a:buNone/>
            </a:pPr>
            <a:r>
              <a:rPr lang="en-US" dirty="0"/>
              <a:t>   - name: Name of the task to be executed </a:t>
            </a:r>
          </a:p>
          <a:p>
            <a:pPr marL="0" indent="0">
              <a:buNone/>
            </a:pPr>
            <a:r>
              <a:rPr lang="en-US" dirty="0"/>
              <a:t>      block: </a:t>
            </a:r>
          </a:p>
          <a:p>
            <a:pPr marL="0" indent="0">
              <a:buNone/>
            </a:pPr>
            <a:r>
              <a:rPr lang="en-US" dirty="0"/>
              <a:t>         - debug: </a:t>
            </a:r>
            <a:r>
              <a:rPr lang="en-US" dirty="0" err="1"/>
              <a:t>msg</a:t>
            </a:r>
            <a:r>
              <a:rPr lang="en-US" dirty="0"/>
              <a:t> = 'Just a debug message , relevant for logging' </a:t>
            </a:r>
          </a:p>
          <a:p>
            <a:pPr marL="0" indent="0">
              <a:buNone/>
            </a:pPr>
            <a:r>
              <a:rPr lang="en-US" dirty="0"/>
              <a:t>         - command: &lt;the command to execute&gt; </a:t>
            </a:r>
          </a:p>
          <a:p>
            <a:pPr marL="0" indent="0">
              <a:buNone/>
            </a:pPr>
            <a:r>
              <a:rPr lang="en-US" dirty="0"/>
              <a:t>      </a:t>
            </a:r>
          </a:p>
          <a:p>
            <a:pPr marL="0" indent="0">
              <a:buNone/>
            </a:pPr>
            <a:r>
              <a:rPr lang="en-US" dirty="0"/>
              <a:t>      rescue: </a:t>
            </a:r>
          </a:p>
          <a:p>
            <a:pPr marL="0" indent="0">
              <a:buNone/>
            </a:pPr>
            <a:r>
              <a:rPr lang="en-US" dirty="0"/>
              <a:t>         - debug: </a:t>
            </a:r>
            <a:r>
              <a:rPr lang="en-US" dirty="0" err="1"/>
              <a:t>msg</a:t>
            </a:r>
            <a:r>
              <a:rPr lang="en-US" dirty="0"/>
              <a:t> = 'There was an exception.. ' </a:t>
            </a:r>
          </a:p>
          <a:p>
            <a:pPr marL="0" indent="0">
              <a:buNone/>
            </a:pPr>
            <a:r>
              <a:rPr lang="en-US" dirty="0"/>
              <a:t>         - command: &lt;Rescue mechanism for the above exception occurred)</a:t>
            </a:r>
          </a:p>
          <a:p>
            <a:pPr marL="0" indent="0">
              <a:buNone/>
            </a:pPr>
            <a:r>
              <a:rPr lang="en-US" dirty="0"/>
              <a:t>always: </a:t>
            </a:r>
          </a:p>
          <a:p>
            <a:pPr marL="0" indent="0">
              <a:buNone/>
            </a:pPr>
            <a:r>
              <a:rPr lang="en-US" dirty="0"/>
              <a:t>         - debug: </a:t>
            </a:r>
            <a:r>
              <a:rPr lang="en-US" dirty="0" err="1"/>
              <a:t>msg</a:t>
            </a:r>
            <a:r>
              <a:rPr lang="en-US" dirty="0"/>
              <a:t> = "this will execute in all scenarios. Always will get logged"</a:t>
            </a:r>
          </a:p>
        </p:txBody>
      </p:sp>
    </p:spTree>
    <p:extLst>
      <p:ext uri="{BB962C8B-B14F-4D97-AF65-F5344CB8AC3E}">
        <p14:creationId xmlns:p14="http://schemas.microsoft.com/office/powerpoint/2010/main" val="701980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r>
              <a:rPr lang="en-US" dirty="0"/>
              <a:t>In </a:t>
            </a:r>
            <a:r>
              <a:rPr lang="en-US" dirty="0" err="1"/>
              <a:t>Ansible</a:t>
            </a:r>
            <a:r>
              <a:rPr lang="en-US" dirty="0"/>
              <a:t>, the role is the primary mechanism for breaking a playbook into multiple files. This simplifies writing complex playbooks, and it makes them easier to reuse. The breaking of playbook allows you to logically break the playbook into reusable components.</a:t>
            </a:r>
          </a:p>
          <a:p>
            <a:r>
              <a:rPr lang="en-US" dirty="0"/>
              <a:t>Roles are not playbooks. Roles are small functionality which can be independently used but have to be used within playbooks. There is no way to directly execute a role. Roles have no explicit setting for which host the role will apply to.</a:t>
            </a:r>
          </a:p>
          <a:p>
            <a:r>
              <a:rPr lang="en-US" dirty="0"/>
              <a:t>Top-level playbooks are the bridge holding the hosts from your inventory file to roles that should be applied to those hosts.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24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2F8C42B7-427E-4CE8-8424-C9A7C95507C2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53798" y="226048"/>
            <a:ext cx="10028833" cy="6405904"/>
          </a:xfrm>
        </p:spPr>
      </p:pic>
    </p:spTree>
    <p:extLst>
      <p:ext uri="{BB962C8B-B14F-4D97-AF65-F5344CB8AC3E}">
        <p14:creationId xmlns:p14="http://schemas.microsoft.com/office/powerpoint/2010/main" val="116770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Utilizing Roles in Playbook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lnSpcReduction="10000"/>
          </a:bodyPr>
          <a:lstStyle/>
          <a:p>
            <a:r>
              <a:rPr lang="en-US" dirty="0"/>
              <a:t>This is the code of the playbook we have written for demo purpose. This code is of the playbook </a:t>
            </a:r>
            <a:r>
              <a:rPr lang="en-US" dirty="0" err="1"/>
              <a:t>vivek_orchestrate.yml</a:t>
            </a:r>
            <a:r>
              <a:rPr lang="en-US" dirty="0"/>
              <a:t>. We have defined the hosts: tomcat-node and called the two roles – install-tomcat and start-tomcat.</a:t>
            </a:r>
          </a:p>
          <a:p>
            <a:r>
              <a:rPr lang="en-US" dirty="0"/>
              <a:t>The problem statement is that we have a war which we need to deploy on a machine via </a:t>
            </a:r>
            <a:r>
              <a:rPr lang="en-US" dirty="0" err="1"/>
              <a:t>Ansible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---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- hosts: tomcat-node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roles: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- {role: install-tomcat}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- {role: start-tomcat}</a:t>
            </a:r>
          </a:p>
        </p:txBody>
      </p:sp>
    </p:spTree>
    <p:extLst>
      <p:ext uri="{BB962C8B-B14F-4D97-AF65-F5344CB8AC3E}">
        <p14:creationId xmlns:p14="http://schemas.microsoft.com/office/powerpoint/2010/main" val="2292134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Configuring Ansible Vault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r>
              <a:rPr lang="en-US" dirty="0"/>
              <a:t>The ansible-vault </a:t>
            </a:r>
            <a:r>
              <a:rPr lang="en-US" dirty="0" err="1"/>
              <a:t>encrypt_string</a:t>
            </a:r>
            <a:r>
              <a:rPr lang="en-US" dirty="0"/>
              <a:t> command encrypts and formats any string you type (or copy or generate) into a format that can be included in a playbook, role, or variables file. To create a basic encrypted variable, pass three options to the ansible-vault </a:t>
            </a:r>
            <a:r>
              <a:rPr lang="en-US" dirty="0" err="1"/>
              <a:t>encrypt_string</a:t>
            </a:r>
            <a:r>
              <a:rPr lang="en-US" dirty="0"/>
              <a:t> command:</a:t>
            </a:r>
          </a:p>
          <a:p>
            <a:endParaRPr lang="en-US" dirty="0"/>
          </a:p>
          <a:p>
            <a:r>
              <a:rPr lang="en-US" dirty="0"/>
              <a:t>        a source for the vault password (prompt, file, or script, with or without a vault ID)</a:t>
            </a:r>
          </a:p>
          <a:p>
            <a:r>
              <a:rPr lang="en-US" dirty="0"/>
              <a:t>        the string to encrypt</a:t>
            </a:r>
          </a:p>
          <a:p>
            <a:r>
              <a:rPr lang="en-US" dirty="0"/>
              <a:t>        the string name (the name of the variable)</a:t>
            </a:r>
          </a:p>
        </p:txBody>
      </p:sp>
    </p:spTree>
    <p:extLst>
      <p:ext uri="{BB962C8B-B14F-4D97-AF65-F5344CB8AC3E}">
        <p14:creationId xmlns:p14="http://schemas.microsoft.com/office/powerpoint/2010/main" val="365895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Configuring Ansible Vault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/>
          </a:bodyPr>
          <a:lstStyle/>
          <a:p>
            <a:r>
              <a:rPr lang="en-US" dirty="0"/>
              <a:t>ansible-vault</a:t>
            </a:r>
          </a:p>
          <a:p>
            <a:r>
              <a:rPr lang="en-US" dirty="0"/>
              <a:t>  </a:t>
            </a:r>
            <a:r>
              <a:rPr lang="en-US" dirty="0">
                <a:solidFill>
                  <a:srgbClr val="FF0000"/>
                </a:solidFill>
              </a:rPr>
              <a:t>create</a:t>
            </a:r>
            <a:r>
              <a:rPr lang="en-US" dirty="0"/>
              <a:t> → new encrypted file</a:t>
            </a:r>
          </a:p>
          <a:p>
            <a:r>
              <a:rPr lang="en-US" dirty="0"/>
              <a:t>  </a:t>
            </a:r>
            <a:r>
              <a:rPr lang="en-US" dirty="0" err="1">
                <a:solidFill>
                  <a:srgbClr val="FF0000"/>
                </a:solidFill>
              </a:rPr>
              <a:t>encrypt_string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→ STDIN/STDOUT or argument</a:t>
            </a:r>
          </a:p>
          <a:p>
            <a:r>
              <a:rPr lang="en-US" dirty="0"/>
              <a:t>  </a:t>
            </a:r>
            <a:r>
              <a:rPr lang="en-US" dirty="0">
                <a:solidFill>
                  <a:srgbClr val="FF0000"/>
                </a:solidFill>
              </a:rPr>
              <a:t>{</a:t>
            </a:r>
            <a:r>
              <a:rPr lang="en-US" dirty="0" err="1">
                <a:solidFill>
                  <a:srgbClr val="FF0000"/>
                </a:solidFill>
              </a:rPr>
              <a:t>en,de</a:t>
            </a:r>
            <a:r>
              <a:rPr lang="en-US" dirty="0">
                <a:solidFill>
                  <a:srgbClr val="FF0000"/>
                </a:solidFill>
              </a:rPr>
              <a:t>}crypt </a:t>
            </a:r>
            <a:r>
              <a:rPr lang="en-US" dirty="0"/>
              <a:t>→ file</a:t>
            </a:r>
          </a:p>
          <a:p>
            <a:r>
              <a:rPr lang="en-US" dirty="0"/>
              <a:t>  </a:t>
            </a:r>
            <a:r>
              <a:rPr lang="en-US" dirty="0">
                <a:solidFill>
                  <a:srgbClr val="FF0000"/>
                </a:solidFill>
              </a:rPr>
              <a:t>view</a:t>
            </a:r>
            <a:r>
              <a:rPr lang="en-US" dirty="0"/>
              <a:t> → decrypt to STDOUT</a:t>
            </a:r>
          </a:p>
          <a:p>
            <a:r>
              <a:rPr lang="en-US" dirty="0"/>
              <a:t>  </a:t>
            </a:r>
            <a:r>
              <a:rPr lang="en-US" dirty="0">
                <a:solidFill>
                  <a:srgbClr val="FF0000"/>
                </a:solidFill>
              </a:rPr>
              <a:t>edit</a:t>
            </a:r>
            <a:r>
              <a:rPr lang="en-US" dirty="0"/>
              <a:t> → decrypt, edit, encrypt</a:t>
            </a:r>
          </a:p>
          <a:p>
            <a:r>
              <a:rPr lang="en-US" dirty="0"/>
              <a:t>  </a:t>
            </a:r>
            <a:r>
              <a:rPr lang="en-US" dirty="0">
                <a:solidFill>
                  <a:srgbClr val="FF0000"/>
                </a:solidFill>
              </a:rPr>
              <a:t>rekey</a:t>
            </a:r>
            <a:r>
              <a:rPr lang="en-US" dirty="0"/>
              <a:t> → decrypt, encrypt with new password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675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Configuring Ansible Vault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594104"/>
            <a:ext cx="10363200" cy="4572000"/>
          </a:xfrm>
        </p:spPr>
        <p:txBody>
          <a:bodyPr numCol="1">
            <a:normAutofit fontScale="70000" lnSpcReduction="20000"/>
          </a:bodyPr>
          <a:lstStyle/>
          <a:p>
            <a:endParaRPr lang="en-US" dirty="0"/>
          </a:p>
          <a:p>
            <a:r>
              <a:rPr lang="en-US" dirty="0"/>
              <a:t>The pattern looks like this:</a:t>
            </a:r>
          </a:p>
          <a:p>
            <a:r>
              <a:rPr lang="en-US" dirty="0"/>
              <a:t>For example, to encrypt the string ‘</a:t>
            </a:r>
            <a:r>
              <a:rPr lang="en-US" dirty="0" err="1"/>
              <a:t>foobar</a:t>
            </a:r>
            <a:r>
              <a:rPr lang="en-US" dirty="0"/>
              <a:t>’ using the only password stored in ‘</a:t>
            </a:r>
            <a:r>
              <a:rPr lang="en-US" dirty="0" err="1"/>
              <a:t>a_password_file</a:t>
            </a:r>
            <a:r>
              <a:rPr lang="en-US" dirty="0"/>
              <a:t>’ and name the variable ‘</a:t>
            </a:r>
            <a:r>
              <a:rPr lang="en-US" dirty="0" err="1"/>
              <a:t>the_secret</a:t>
            </a:r>
            <a:r>
              <a:rPr lang="en-US" dirty="0"/>
              <a:t>’:</a:t>
            </a:r>
          </a:p>
          <a:p>
            <a:r>
              <a:rPr lang="en-US" dirty="0">
                <a:solidFill>
                  <a:srgbClr val="FF0000"/>
                </a:solidFill>
              </a:rPr>
              <a:t>ansible-vault </a:t>
            </a:r>
            <a:r>
              <a:rPr lang="en-US" dirty="0" err="1">
                <a:solidFill>
                  <a:srgbClr val="FF0000"/>
                </a:solidFill>
              </a:rPr>
              <a:t>encrypt_string</a:t>
            </a:r>
            <a:r>
              <a:rPr lang="en-US" dirty="0">
                <a:solidFill>
                  <a:srgbClr val="FF0000"/>
                </a:solidFill>
              </a:rPr>
              <a:t> --vault-password-file </a:t>
            </a:r>
            <a:r>
              <a:rPr lang="en-US" dirty="0" err="1">
                <a:solidFill>
                  <a:srgbClr val="FF0000"/>
                </a:solidFill>
              </a:rPr>
              <a:t>a_password_file</a:t>
            </a:r>
            <a:r>
              <a:rPr lang="en-US" dirty="0">
                <a:solidFill>
                  <a:srgbClr val="FF0000"/>
                </a:solidFill>
              </a:rPr>
              <a:t> '</a:t>
            </a:r>
            <a:r>
              <a:rPr lang="en-US" dirty="0" err="1">
                <a:solidFill>
                  <a:srgbClr val="FF0000"/>
                </a:solidFill>
              </a:rPr>
              <a:t>foobar</a:t>
            </a:r>
            <a:r>
              <a:rPr lang="en-US" dirty="0">
                <a:solidFill>
                  <a:srgbClr val="FF0000"/>
                </a:solidFill>
              </a:rPr>
              <a:t>' --name '</a:t>
            </a:r>
            <a:r>
              <a:rPr lang="en-US" dirty="0" err="1">
                <a:solidFill>
                  <a:srgbClr val="FF0000"/>
                </a:solidFill>
              </a:rPr>
              <a:t>the_secret</a:t>
            </a:r>
            <a:r>
              <a:rPr lang="en-US" dirty="0">
                <a:solidFill>
                  <a:srgbClr val="FF0000"/>
                </a:solidFill>
              </a:rPr>
              <a:t>'</a:t>
            </a:r>
          </a:p>
          <a:p>
            <a:endParaRPr lang="en-US" dirty="0"/>
          </a:p>
          <a:p>
            <a:r>
              <a:rPr lang="en-US" dirty="0"/>
              <a:t>The command above creates this content:</a:t>
            </a:r>
          </a:p>
          <a:p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err="1">
                <a:solidFill>
                  <a:srgbClr val="FF0000"/>
                </a:solidFill>
              </a:rPr>
              <a:t>the_secret</a:t>
            </a:r>
            <a:r>
              <a:rPr lang="en-US" dirty="0">
                <a:solidFill>
                  <a:srgbClr val="FF0000"/>
                </a:solidFill>
              </a:rPr>
              <a:t>: !vault |</a:t>
            </a:r>
          </a:p>
          <a:p>
            <a:r>
              <a:rPr lang="en-US" dirty="0">
                <a:solidFill>
                  <a:srgbClr val="FF0000"/>
                </a:solidFill>
              </a:rPr>
              <a:t>          $ANSIBLE_VAULT;1.1;AES256</a:t>
            </a:r>
          </a:p>
          <a:p>
            <a:r>
              <a:rPr lang="en-US" dirty="0">
                <a:solidFill>
                  <a:srgbClr val="FF0000"/>
                </a:solidFill>
              </a:rPr>
              <a:t>          62313365396662343061393464336163383764373764613633653634306231386433626436623361</a:t>
            </a:r>
          </a:p>
          <a:p>
            <a:r>
              <a:rPr lang="en-US" dirty="0">
                <a:solidFill>
                  <a:srgbClr val="FF0000"/>
                </a:solidFill>
              </a:rPr>
              <a:t>          6134333665353966363534333632666535333761666131620a663537646436643839616531643561</a:t>
            </a:r>
          </a:p>
          <a:p>
            <a:r>
              <a:rPr lang="en-US" dirty="0">
                <a:solidFill>
                  <a:srgbClr val="FF0000"/>
                </a:solidFill>
              </a:rPr>
              <a:t>          63396265333966386166373632626539326166353965363262633030333630313338646335303630</a:t>
            </a:r>
          </a:p>
          <a:p>
            <a:r>
              <a:rPr lang="en-US" dirty="0">
                <a:solidFill>
                  <a:srgbClr val="FF0000"/>
                </a:solidFill>
              </a:rPr>
              <a:t>          3438626666666137650a353638643435666633633964366338633066623234616432373231333331</a:t>
            </a:r>
          </a:p>
          <a:p>
            <a:r>
              <a:rPr lang="en-US" dirty="0">
                <a:solidFill>
                  <a:srgbClr val="FF0000"/>
                </a:solidFill>
              </a:rPr>
              <a:t>          6564</a:t>
            </a:r>
          </a:p>
        </p:txBody>
      </p:sp>
    </p:spTree>
    <p:extLst>
      <p:ext uri="{BB962C8B-B14F-4D97-AF65-F5344CB8AC3E}">
        <p14:creationId xmlns:p14="http://schemas.microsoft.com/office/powerpoint/2010/main" val="3334115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  <a:r>
              <a:rPr lang="uk-UA" dirty="0"/>
              <a:t>?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andry.cheredarchuk@gmail.com</a:t>
            </a:r>
          </a:p>
        </p:txBody>
      </p:sp>
    </p:spTree>
    <p:extLst>
      <p:ext uri="{BB962C8B-B14F-4D97-AF65-F5344CB8AC3E}">
        <p14:creationId xmlns:p14="http://schemas.microsoft.com/office/powerpoint/2010/main" val="4038212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685C8D8-1D00-4863-9627-E18EA3391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Heebo" pitchFamily="2" charset="-79"/>
                <a:cs typeface="Heebo" pitchFamily="2" charset="-79"/>
              </a:rPr>
              <a:t>Understanding </a:t>
            </a:r>
            <a:r>
              <a:rPr lang="en-US" dirty="0"/>
              <a:t>YAML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53FE54-E3F2-4FB6-AB36-8F0B224EB1E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Abbreviation</a:t>
            </a:r>
          </a:p>
          <a:p>
            <a:r>
              <a:rPr lang="en-US" dirty="0"/>
              <a:t>You can also use abbreviation to represent lists.</a:t>
            </a:r>
          </a:p>
          <a:p>
            <a:endParaRPr lang="en-US" dirty="0"/>
          </a:p>
          <a:p>
            <a:r>
              <a:rPr lang="en-US" dirty="0"/>
              <a:t>Example</a:t>
            </a:r>
          </a:p>
          <a:p>
            <a:r>
              <a:rPr lang="en-US" dirty="0"/>
              <a:t>Countries: [‘America’, ‘China’, ‘Canada’, ‘Iceland’]</a:t>
            </a:r>
          </a:p>
        </p:txBody>
      </p:sp>
    </p:spTree>
    <p:extLst>
      <p:ext uri="{BB962C8B-B14F-4D97-AF65-F5344CB8AC3E}">
        <p14:creationId xmlns:p14="http://schemas.microsoft.com/office/powerpoint/2010/main" val="1433525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685C8D8-1D00-4863-9627-E18EA3391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Heebo" pitchFamily="2" charset="-79"/>
                <a:cs typeface="Heebo" pitchFamily="2" charset="-79"/>
              </a:rPr>
              <a:t>Understanding </a:t>
            </a:r>
            <a:r>
              <a:rPr lang="en-US" dirty="0"/>
              <a:t>YAML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53FE54-E3F2-4FB6-AB36-8F0B224EB1E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List inside Dictionaries</a:t>
            </a:r>
          </a:p>
          <a:p>
            <a:r>
              <a:rPr lang="en-US" dirty="0"/>
              <a:t>We can use list inside dictionaries, i.e., value of key is list.</a:t>
            </a:r>
          </a:p>
          <a:p>
            <a:endParaRPr lang="en-US" dirty="0"/>
          </a:p>
          <a:p>
            <a:r>
              <a:rPr lang="en-US" dirty="0"/>
              <a:t>Example</a:t>
            </a:r>
          </a:p>
          <a:p>
            <a:r>
              <a:rPr lang="en-US" dirty="0"/>
              <a:t>---  </a:t>
            </a:r>
          </a:p>
          <a:p>
            <a:r>
              <a:rPr lang="en-US" dirty="0" err="1"/>
              <a:t>james</a:t>
            </a:r>
            <a:r>
              <a:rPr lang="en-US" dirty="0"/>
              <a:t>: </a:t>
            </a:r>
          </a:p>
          <a:p>
            <a:r>
              <a:rPr lang="en-US" dirty="0"/>
              <a:t>   name: </a:t>
            </a:r>
            <a:r>
              <a:rPr lang="en-US" dirty="0" err="1"/>
              <a:t>james</a:t>
            </a:r>
            <a:r>
              <a:rPr lang="en-US" dirty="0"/>
              <a:t> john </a:t>
            </a:r>
          </a:p>
          <a:p>
            <a:r>
              <a:rPr lang="en-US" dirty="0"/>
              <a:t>   </a:t>
            </a:r>
            <a:r>
              <a:rPr lang="en-US" dirty="0" err="1"/>
              <a:t>rollNo</a:t>
            </a:r>
            <a:r>
              <a:rPr lang="en-US" dirty="0"/>
              <a:t>: 34 </a:t>
            </a:r>
          </a:p>
          <a:p>
            <a:r>
              <a:rPr lang="en-US" dirty="0"/>
              <a:t>   div: B </a:t>
            </a:r>
          </a:p>
          <a:p>
            <a:r>
              <a:rPr lang="en-US" dirty="0"/>
              <a:t>   sex: male </a:t>
            </a:r>
          </a:p>
          <a:p>
            <a:r>
              <a:rPr lang="en-US" dirty="0"/>
              <a:t>   likes: </a:t>
            </a:r>
          </a:p>
          <a:p>
            <a:r>
              <a:rPr lang="en-US" dirty="0"/>
              <a:t>      - </a:t>
            </a:r>
            <a:r>
              <a:rPr lang="en-US" dirty="0" err="1"/>
              <a:t>maths</a:t>
            </a:r>
            <a:r>
              <a:rPr lang="en-US" dirty="0"/>
              <a:t> </a:t>
            </a:r>
          </a:p>
          <a:p>
            <a:r>
              <a:rPr lang="en-US" dirty="0"/>
              <a:t>      - physics </a:t>
            </a:r>
          </a:p>
          <a:p>
            <a:r>
              <a:rPr lang="en-US" dirty="0"/>
              <a:t>      - </a:t>
            </a:r>
            <a:r>
              <a:rPr lang="en-US" dirty="0" err="1"/>
              <a:t>english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103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685C8D8-1D00-4863-9627-E18EA3391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Heebo" pitchFamily="2" charset="-79"/>
                <a:cs typeface="Heebo" pitchFamily="2" charset="-79"/>
              </a:rPr>
              <a:t>Understanding </a:t>
            </a:r>
            <a:r>
              <a:rPr lang="en-US" dirty="0"/>
              <a:t>YAML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53FE54-E3F2-4FB6-AB36-8F0B224EB1E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List inside Dictionaries</a:t>
            </a:r>
          </a:p>
          <a:p>
            <a:r>
              <a:rPr lang="en-US" dirty="0"/>
              <a:t>We can use list inside dictionaries, i.e., value of key is list.</a:t>
            </a:r>
          </a:p>
          <a:p>
            <a:endParaRPr lang="en-US" dirty="0"/>
          </a:p>
          <a:p>
            <a:r>
              <a:rPr lang="en-US" dirty="0"/>
              <a:t>Example</a:t>
            </a:r>
          </a:p>
          <a:p>
            <a:r>
              <a:rPr lang="en-US" dirty="0"/>
              <a:t>---  </a:t>
            </a:r>
          </a:p>
          <a:p>
            <a:r>
              <a:rPr lang="en-US" dirty="0" err="1"/>
              <a:t>james</a:t>
            </a:r>
            <a:r>
              <a:rPr lang="en-US" dirty="0"/>
              <a:t>: </a:t>
            </a:r>
          </a:p>
          <a:p>
            <a:r>
              <a:rPr lang="en-US" dirty="0"/>
              <a:t>   name: </a:t>
            </a:r>
            <a:r>
              <a:rPr lang="en-US" dirty="0" err="1"/>
              <a:t>james</a:t>
            </a:r>
            <a:r>
              <a:rPr lang="en-US" dirty="0"/>
              <a:t> john </a:t>
            </a:r>
          </a:p>
          <a:p>
            <a:r>
              <a:rPr lang="en-US" dirty="0"/>
              <a:t>   </a:t>
            </a:r>
            <a:r>
              <a:rPr lang="en-US" dirty="0" err="1"/>
              <a:t>rollNo</a:t>
            </a:r>
            <a:r>
              <a:rPr lang="en-US" dirty="0"/>
              <a:t>: 34 </a:t>
            </a:r>
          </a:p>
          <a:p>
            <a:r>
              <a:rPr lang="en-US" dirty="0"/>
              <a:t>   div: B </a:t>
            </a:r>
          </a:p>
          <a:p>
            <a:r>
              <a:rPr lang="en-US" dirty="0"/>
              <a:t>   sex: male </a:t>
            </a:r>
          </a:p>
          <a:p>
            <a:r>
              <a:rPr lang="en-US" dirty="0"/>
              <a:t>   likes: </a:t>
            </a:r>
          </a:p>
          <a:p>
            <a:r>
              <a:rPr lang="en-US" dirty="0"/>
              <a:t>      - </a:t>
            </a:r>
            <a:r>
              <a:rPr lang="en-US" dirty="0" err="1"/>
              <a:t>maths</a:t>
            </a:r>
            <a:r>
              <a:rPr lang="en-US" dirty="0"/>
              <a:t> </a:t>
            </a:r>
          </a:p>
          <a:p>
            <a:r>
              <a:rPr lang="en-US" dirty="0"/>
              <a:t>      - physics </a:t>
            </a:r>
          </a:p>
          <a:p>
            <a:r>
              <a:rPr lang="en-US" dirty="0"/>
              <a:t>      - </a:t>
            </a:r>
            <a:r>
              <a:rPr lang="en-US" dirty="0" err="1"/>
              <a:t>english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Ansible	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Usage</a:t>
            </a:r>
          </a:p>
        </p:txBody>
      </p:sp>
    </p:spTree>
    <p:extLst>
      <p:ext uri="{BB962C8B-B14F-4D97-AF65-F5344CB8AC3E}">
        <p14:creationId xmlns:p14="http://schemas.microsoft.com/office/powerpoint/2010/main" val="135970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siness plan presentatio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plan presentation.potx" id="{B0CF94B3-F59B-427A-A620-6B86E9154593}" vid="{92489599-94E0-42FA-BFD7-90FE9B56DF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plan presentation</Template>
  <TotalTime>1136</TotalTime>
  <Words>3531</Words>
  <Application>Microsoft Office PowerPoint</Application>
  <PresentationFormat>Widescreen</PresentationFormat>
  <Paragraphs>481</Paragraphs>
  <Slides>58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5" baseType="lpstr">
      <vt:lpstr>Arial</vt:lpstr>
      <vt:lpstr>Calibri</vt:lpstr>
      <vt:lpstr>Cambria</vt:lpstr>
      <vt:lpstr>Heebo</vt:lpstr>
      <vt:lpstr>Nunito</vt:lpstr>
      <vt:lpstr>Wingdings 2</vt:lpstr>
      <vt:lpstr>Business plan presentation</vt:lpstr>
      <vt:lpstr>K8S Administration</vt:lpstr>
      <vt:lpstr>Ansible</vt:lpstr>
      <vt:lpstr>Understanding YAML </vt:lpstr>
      <vt:lpstr>Understanding YAML </vt:lpstr>
      <vt:lpstr>Understanding YAML </vt:lpstr>
      <vt:lpstr>Understanding YAML </vt:lpstr>
      <vt:lpstr>Understanding YAML </vt:lpstr>
      <vt:lpstr>Understanding YAML </vt:lpstr>
      <vt:lpstr>Ansible </vt:lpstr>
      <vt:lpstr>PowerPoint Presentation</vt:lpstr>
      <vt:lpstr>PowerPoint Presentation</vt:lpstr>
      <vt:lpstr>Terms</vt:lpstr>
      <vt:lpstr>Installation</vt:lpstr>
      <vt:lpstr>PowerPoint Presentation</vt:lpstr>
      <vt:lpstr>Modules</vt:lpstr>
      <vt:lpstr>Modules Documentation</vt:lpstr>
      <vt:lpstr>Modules: Run Commands</vt:lpstr>
      <vt:lpstr>Inventory</vt:lpstr>
      <vt:lpstr>Inventory</vt:lpstr>
      <vt:lpstr>Static Inventory Example</vt:lpstr>
      <vt:lpstr>Static Inventory Example with group</vt:lpstr>
      <vt:lpstr>Ad-Hoc Commands</vt:lpstr>
      <vt:lpstr>Ad-Hoc Commands</vt:lpstr>
      <vt:lpstr>Sidebar: Discovered Facts</vt:lpstr>
      <vt:lpstr>Variables</vt:lpstr>
      <vt:lpstr>Defining and Using Variables</vt:lpstr>
      <vt:lpstr>Defining and Using Variables</vt:lpstr>
      <vt:lpstr>Referencing nested variables</vt:lpstr>
      <vt:lpstr>Using variables: inventory</vt:lpstr>
      <vt:lpstr>Variables</vt:lpstr>
      <vt:lpstr>Tasks</vt:lpstr>
      <vt:lpstr>Example Tasks in a Play</vt:lpstr>
      <vt:lpstr>Handler Tasks</vt:lpstr>
      <vt:lpstr>Example Handler Task in a Play</vt:lpstr>
      <vt:lpstr>Plays &amp; Playbooks</vt:lpstr>
      <vt:lpstr>Playbook Example</vt:lpstr>
      <vt:lpstr>Doing More with Playbooks</vt:lpstr>
      <vt:lpstr>Templates</vt:lpstr>
      <vt:lpstr>Templates</vt:lpstr>
      <vt:lpstr>Templates</vt:lpstr>
      <vt:lpstr>Template example</vt:lpstr>
      <vt:lpstr>Template usage</vt:lpstr>
      <vt:lpstr>Template usage</vt:lpstr>
      <vt:lpstr>Loops</vt:lpstr>
      <vt:lpstr>Loops</vt:lpstr>
      <vt:lpstr>Loops</vt:lpstr>
      <vt:lpstr>Conditionals</vt:lpstr>
      <vt:lpstr>Conditionals</vt:lpstr>
      <vt:lpstr>Tags</vt:lpstr>
      <vt:lpstr>Tags usage</vt:lpstr>
      <vt:lpstr>Exception Handling in Playbooks</vt:lpstr>
      <vt:lpstr>Roles</vt:lpstr>
      <vt:lpstr>PowerPoint Presentation</vt:lpstr>
      <vt:lpstr>Utilizing Roles in Playbook</vt:lpstr>
      <vt:lpstr>Configuring Ansible Vault</vt:lpstr>
      <vt:lpstr>Configuring Ansible Vault</vt:lpstr>
      <vt:lpstr>Configuring Ansible Vault</vt:lpstr>
      <vt:lpstr>Questions?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Azure</dc:title>
  <dc:creator>anri</dc:creator>
  <cp:lastModifiedBy>Andrii Cheredarchuk</cp:lastModifiedBy>
  <cp:revision>61</cp:revision>
  <dcterms:created xsi:type="dcterms:W3CDTF">2019-03-21T15:26:51Z</dcterms:created>
  <dcterms:modified xsi:type="dcterms:W3CDTF">2024-05-10T12:34:21Z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