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1"/>
  </p:notesMasterIdLst>
  <p:handoutMasterIdLst>
    <p:handoutMasterId r:id="rId92"/>
  </p:handoutMasterIdLst>
  <p:sldIdLst>
    <p:sldId id="280" r:id="rId2"/>
    <p:sldId id="282" r:id="rId3"/>
    <p:sldId id="482" r:id="rId4"/>
    <p:sldId id="481" r:id="rId5"/>
    <p:sldId id="516" r:id="rId6"/>
    <p:sldId id="289" r:id="rId7"/>
    <p:sldId id="483" r:id="rId8"/>
    <p:sldId id="517" r:id="rId9"/>
    <p:sldId id="518" r:id="rId10"/>
    <p:sldId id="519" r:id="rId11"/>
    <p:sldId id="520" r:id="rId12"/>
    <p:sldId id="480" r:id="rId13"/>
    <p:sldId id="469" r:id="rId14"/>
    <p:sldId id="381" r:id="rId15"/>
    <p:sldId id="471" r:id="rId16"/>
    <p:sldId id="521" r:id="rId17"/>
    <p:sldId id="522" r:id="rId18"/>
    <p:sldId id="470" r:id="rId19"/>
    <p:sldId id="380" r:id="rId20"/>
    <p:sldId id="472" r:id="rId21"/>
    <p:sldId id="523" r:id="rId22"/>
    <p:sldId id="509" r:id="rId23"/>
    <p:sldId id="524" r:id="rId24"/>
    <p:sldId id="447" r:id="rId25"/>
    <p:sldId id="510" r:id="rId26"/>
    <p:sldId id="527" r:id="rId27"/>
    <p:sldId id="528" r:id="rId28"/>
    <p:sldId id="556" r:id="rId29"/>
    <p:sldId id="512" r:id="rId30"/>
    <p:sldId id="531" r:id="rId31"/>
    <p:sldId id="530" r:id="rId32"/>
    <p:sldId id="515" r:id="rId33"/>
    <p:sldId id="511" r:id="rId34"/>
    <p:sldId id="557" r:id="rId35"/>
    <p:sldId id="457" r:id="rId36"/>
    <p:sldId id="459" r:id="rId37"/>
    <p:sldId id="532" r:id="rId38"/>
    <p:sldId id="533" r:id="rId39"/>
    <p:sldId id="465" r:id="rId40"/>
    <p:sldId id="534" r:id="rId41"/>
    <p:sldId id="467" r:id="rId42"/>
    <p:sldId id="458" r:id="rId43"/>
    <p:sldId id="558" r:id="rId44"/>
    <p:sldId id="460" r:id="rId45"/>
    <p:sldId id="462" r:id="rId46"/>
    <p:sldId id="461" r:id="rId47"/>
    <p:sldId id="463" r:id="rId48"/>
    <p:sldId id="468" r:id="rId49"/>
    <p:sldId id="535" r:id="rId50"/>
    <p:sldId id="559" r:id="rId51"/>
    <p:sldId id="536" r:id="rId52"/>
    <p:sldId id="560" r:id="rId53"/>
    <p:sldId id="537" r:id="rId54"/>
    <p:sldId id="538" r:id="rId55"/>
    <p:sldId id="539" r:id="rId56"/>
    <p:sldId id="540" r:id="rId57"/>
    <p:sldId id="402" r:id="rId58"/>
    <p:sldId id="502" r:id="rId59"/>
    <p:sldId id="503" r:id="rId60"/>
    <p:sldId id="504" r:id="rId61"/>
    <p:sldId id="541" r:id="rId62"/>
    <p:sldId id="542" r:id="rId63"/>
    <p:sldId id="543" r:id="rId64"/>
    <p:sldId id="544" r:id="rId65"/>
    <p:sldId id="545" r:id="rId66"/>
    <p:sldId id="546" r:id="rId67"/>
    <p:sldId id="547" r:id="rId68"/>
    <p:sldId id="548" r:id="rId69"/>
    <p:sldId id="549" r:id="rId70"/>
    <p:sldId id="550" r:id="rId71"/>
    <p:sldId id="551" r:id="rId72"/>
    <p:sldId id="552" r:id="rId73"/>
    <p:sldId id="553" r:id="rId74"/>
    <p:sldId id="554" r:id="rId75"/>
    <p:sldId id="561" r:id="rId76"/>
    <p:sldId id="562" r:id="rId77"/>
    <p:sldId id="564" r:id="rId78"/>
    <p:sldId id="565" r:id="rId79"/>
    <p:sldId id="566" r:id="rId80"/>
    <p:sldId id="567" r:id="rId81"/>
    <p:sldId id="568" r:id="rId82"/>
    <p:sldId id="569" r:id="rId83"/>
    <p:sldId id="570" r:id="rId84"/>
    <p:sldId id="571" r:id="rId85"/>
    <p:sldId id="572" r:id="rId86"/>
    <p:sldId id="573" r:id="rId87"/>
    <p:sldId id="574" r:id="rId88"/>
    <p:sldId id="575" r:id="rId89"/>
    <p:sldId id="333"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660"/>
  </p:normalViewPr>
  <p:slideViewPr>
    <p:cSldViewPr snapToGrid="0">
      <p:cViewPr varScale="1">
        <p:scale>
          <a:sx n="127" d="100"/>
          <a:sy n="127" d="100"/>
        </p:scale>
        <p:origin x="168" y="192"/>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5/21/2023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5/21/2023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a:t>Add a footer</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5/21/2023</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kubernetes.io/docs/concepts/overview/working-with-objects/namespa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kubernetes.i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Linux Administration: Kubernetes</a:t>
            </a:r>
          </a:p>
        </p:txBody>
      </p:sp>
      <p:sp>
        <p:nvSpPr>
          <p:cNvPr id="4" name="Subtitle 3"/>
          <p:cNvSpPr>
            <a:spLocks noGrp="1"/>
          </p:cNvSpPr>
          <p:nvPr>
            <p:ph type="subTitle" idx="1"/>
          </p:nvPr>
        </p:nvSpPr>
        <p:spPr/>
        <p:txBody>
          <a:bodyPr/>
          <a:lstStyle/>
          <a:p>
            <a:r>
              <a:rPr lang="en-US" dirty="0"/>
              <a:t>Main concepts</a:t>
            </a:r>
          </a:p>
        </p:txBody>
      </p:sp>
      <p:pic>
        <p:nvPicPr>
          <p:cNvPr id="5" name="Picture 4"/>
          <p:cNvPicPr>
            <a:picLocks noChangeAspect="1"/>
          </p:cNvPicPr>
          <p:nvPr/>
        </p:nvPicPr>
        <p:blipFill>
          <a:blip r:embed="rId2"/>
          <a:stretch>
            <a:fillRect/>
          </a:stretch>
        </p:blipFill>
        <p:spPr>
          <a:xfrm>
            <a:off x="9943686" y="5142287"/>
            <a:ext cx="1498241" cy="1276279"/>
          </a:xfrm>
          <a:prstGeom prst="rect">
            <a:avLst/>
          </a:prstGeom>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932370"/>
          </a:xfrm>
        </p:spPr>
        <p:txBody>
          <a:bodyPr>
            <a:normAutofit/>
          </a:bodyPr>
          <a:lstStyle/>
          <a:p>
            <a:r>
              <a:rPr lang="en-US" dirty="0"/>
              <a:t>Kubernetes:  Features</a:t>
            </a:r>
          </a:p>
        </p:txBody>
      </p:sp>
      <p:sp>
        <p:nvSpPr>
          <p:cNvPr id="2" name="Content Placeholder 1"/>
          <p:cNvSpPr>
            <a:spLocks noGrp="1"/>
          </p:cNvSpPr>
          <p:nvPr>
            <p:ph sz="quarter" idx="1"/>
          </p:nvPr>
        </p:nvSpPr>
        <p:spPr>
          <a:xfrm>
            <a:off x="566928" y="1447800"/>
            <a:ext cx="11015472" cy="4943856"/>
          </a:xfrm>
        </p:spPr>
        <p:txBody>
          <a:bodyPr>
            <a:normAutofit/>
          </a:bodyPr>
          <a:lstStyle/>
          <a:p>
            <a:r>
              <a:rPr lang="uk-UA" sz="2800" dirty="0"/>
              <a:t>Kubernetes offers a very rich set of features for container orchestration. Some of its fully supported features are:</a:t>
            </a:r>
            <a:endParaRPr lang="uk-UA" sz="2400" dirty="0"/>
          </a:p>
          <a:p>
            <a:pPr lvl="2"/>
            <a:r>
              <a:rPr lang="uk-UA" b="1" dirty="0"/>
              <a:t>Storage orchestration</a:t>
            </a:r>
            <a:br>
              <a:rPr lang="uk-UA" dirty="0"/>
            </a:br>
            <a:r>
              <a:rPr lang="uk-UA" dirty="0"/>
              <a:t>Kubernetes automatically mounts software-defined storage (SDS) solutions to containers from local storage, external cloud providers, distributed storage, or network storage systems.</a:t>
            </a:r>
            <a:endParaRPr lang="uk-UA" sz="1800" dirty="0"/>
          </a:p>
          <a:p>
            <a:pPr lvl="2"/>
            <a:r>
              <a:rPr lang="uk-UA" b="1" dirty="0"/>
              <a:t>Batch execution</a:t>
            </a:r>
            <a:br>
              <a:rPr lang="uk-UA" dirty="0"/>
            </a:br>
            <a:r>
              <a:rPr lang="uk-UA" dirty="0"/>
              <a:t>Kubernetes supports batch execution, long-running jobs, and replaces failed containers.</a:t>
            </a:r>
            <a:endParaRPr lang="uk-UA" sz="1800" dirty="0"/>
          </a:p>
          <a:p>
            <a:pPr lvl="2"/>
            <a:endParaRPr lang="uk-UA" sz="1800" dirty="0"/>
          </a:p>
        </p:txBody>
      </p:sp>
    </p:spTree>
    <p:extLst>
      <p:ext uri="{BB962C8B-B14F-4D97-AF65-F5344CB8AC3E}">
        <p14:creationId xmlns:p14="http://schemas.microsoft.com/office/powerpoint/2010/main" val="13756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932370"/>
          </a:xfrm>
        </p:spPr>
        <p:txBody>
          <a:bodyPr>
            <a:normAutofit/>
          </a:bodyPr>
          <a:lstStyle/>
          <a:p>
            <a:r>
              <a:rPr lang="uk-UA" b="1" dirty="0"/>
              <a:t>Why Use Kubernetes?</a:t>
            </a:r>
          </a:p>
        </p:txBody>
      </p:sp>
      <p:sp>
        <p:nvSpPr>
          <p:cNvPr id="2" name="Content Placeholder 1"/>
          <p:cNvSpPr>
            <a:spLocks noGrp="1"/>
          </p:cNvSpPr>
          <p:nvPr>
            <p:ph sz="quarter" idx="1"/>
          </p:nvPr>
        </p:nvSpPr>
        <p:spPr>
          <a:xfrm>
            <a:off x="566928" y="1447800"/>
            <a:ext cx="11015472" cy="4943856"/>
          </a:xfrm>
        </p:spPr>
        <p:txBody>
          <a:bodyPr>
            <a:normAutofit/>
          </a:bodyPr>
          <a:lstStyle/>
          <a:p>
            <a:r>
              <a:rPr lang="uk-UA" sz="2800" dirty="0"/>
              <a:t>In addition to its fully-supported features, Kubernetes is also portable and extensible. It can be deployed in many environments such as local or remote Virtual Machines, bare metal, or in public/private/hybrid/multi-cloud setups. It supports and it is supported by many 3rd party open source tools which enhance Kubernetes' capabilities and provide a feature-rich experience to its users.</a:t>
            </a:r>
          </a:p>
          <a:p>
            <a:r>
              <a:rPr lang="uk-UA" sz="2800" dirty="0"/>
              <a:t>Kubernetes' architecture is modular and pluggable. Not only that it orchestrates modular, decoupled microservices type applications, but also its architecture follows decoupled microservices patterns. Kubernetes' functionality can be extended by writing custom resources, operators, custom APIs, scheduling rules or plugins.</a:t>
            </a:r>
          </a:p>
          <a:p>
            <a:pPr lvl="2"/>
            <a:endParaRPr lang="uk-UA" sz="1800" dirty="0"/>
          </a:p>
        </p:txBody>
      </p:sp>
    </p:spTree>
    <p:extLst>
      <p:ext uri="{BB962C8B-B14F-4D97-AF65-F5344CB8AC3E}">
        <p14:creationId xmlns:p14="http://schemas.microsoft.com/office/powerpoint/2010/main" val="41866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a:t>Main concepts</a:t>
            </a:r>
          </a:p>
        </p:txBody>
      </p:sp>
    </p:spTree>
    <p:extLst>
      <p:ext uri="{BB962C8B-B14F-4D97-AF65-F5344CB8AC3E}">
        <p14:creationId xmlns:p14="http://schemas.microsoft.com/office/powerpoint/2010/main" val="77153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1389570"/>
          </a:xfrm>
        </p:spPr>
        <p:txBody>
          <a:bodyPr>
            <a:normAutofit/>
          </a:bodyPr>
          <a:lstStyle/>
          <a:p>
            <a:r>
              <a:rPr lang="en-US" dirty="0"/>
              <a:t>Kubernetes: </a:t>
            </a:r>
            <a:br>
              <a:rPr lang="en-US" dirty="0"/>
            </a:br>
            <a:r>
              <a:rPr lang="en-US" dirty="0"/>
              <a:t>Abstraction Level</a:t>
            </a:r>
          </a:p>
        </p:txBody>
      </p:sp>
      <p:sp>
        <p:nvSpPr>
          <p:cNvPr id="2" name="Content Placeholder 1"/>
          <p:cNvSpPr>
            <a:spLocks noGrp="1"/>
          </p:cNvSpPr>
          <p:nvPr>
            <p:ph sz="quarter" idx="1"/>
          </p:nvPr>
        </p:nvSpPr>
        <p:spPr>
          <a:xfrm>
            <a:off x="1219200" y="1856232"/>
            <a:ext cx="4953000" cy="3752088"/>
          </a:xfrm>
        </p:spPr>
        <p:txBody>
          <a:bodyPr numCol="1">
            <a:normAutofit/>
          </a:bodyPr>
          <a:lstStyle/>
          <a:p>
            <a:r>
              <a:rPr lang="en-US" dirty="0"/>
              <a:t>Deployments create and manage </a:t>
            </a:r>
            <a:r>
              <a:rPr lang="en-US" dirty="0" err="1"/>
              <a:t>ReplicaSets</a:t>
            </a:r>
            <a:r>
              <a:rPr lang="en-US" dirty="0"/>
              <a:t>, </a:t>
            </a:r>
          </a:p>
          <a:p>
            <a:r>
              <a:rPr lang="en-US" dirty="0"/>
              <a:t>which create and manage Pods, which run on Nodes, </a:t>
            </a:r>
          </a:p>
          <a:p>
            <a:r>
              <a:rPr lang="en-US" dirty="0"/>
              <a:t>which have a container runtime,</a:t>
            </a:r>
          </a:p>
          <a:p>
            <a:r>
              <a:rPr lang="en-US" dirty="0"/>
              <a:t>which run the app code you put in your Docker image. </a:t>
            </a:r>
          </a:p>
        </p:txBody>
      </p:sp>
      <p:pic>
        <p:nvPicPr>
          <p:cNvPr id="5" name="Picture 4"/>
          <p:cNvPicPr>
            <a:picLocks noChangeAspect="1"/>
          </p:cNvPicPr>
          <p:nvPr/>
        </p:nvPicPr>
        <p:blipFill>
          <a:blip r:embed="rId2"/>
          <a:stretch>
            <a:fillRect/>
          </a:stretch>
        </p:blipFill>
        <p:spPr>
          <a:xfrm>
            <a:off x="6795325" y="1047750"/>
            <a:ext cx="5038725" cy="4972050"/>
          </a:xfrm>
          <a:prstGeom prst="rect">
            <a:avLst/>
          </a:prstGeom>
        </p:spPr>
      </p:pic>
      <p:sp>
        <p:nvSpPr>
          <p:cNvPr id="6" name="Rectangle 5"/>
          <p:cNvSpPr/>
          <p:nvPr/>
        </p:nvSpPr>
        <p:spPr>
          <a:xfrm>
            <a:off x="1581911" y="6211824"/>
            <a:ext cx="7732776" cy="369332"/>
          </a:xfrm>
          <a:prstGeom prst="rect">
            <a:avLst/>
          </a:prstGeom>
        </p:spPr>
        <p:txBody>
          <a:bodyPr wrap="square">
            <a:spAutoFit/>
          </a:bodyPr>
          <a:lstStyle/>
          <a:p>
            <a:r>
              <a:rPr lang="en-US" dirty="0"/>
              <a:t>https://towardsdatascience.com/key-kubernetes-concepts-62939f4bc08e</a:t>
            </a:r>
          </a:p>
        </p:txBody>
      </p:sp>
    </p:spTree>
    <p:extLst>
      <p:ext uri="{BB962C8B-B14F-4D97-AF65-F5344CB8AC3E}">
        <p14:creationId xmlns:p14="http://schemas.microsoft.com/office/powerpoint/2010/main" val="3260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736" y="274638"/>
            <a:ext cx="10363200" cy="1143000"/>
          </a:xfrm>
        </p:spPr>
        <p:txBody>
          <a:bodyPr>
            <a:normAutofit/>
          </a:bodyPr>
          <a:lstStyle/>
          <a:p>
            <a:r>
              <a:rPr lang="en-US" dirty="0"/>
              <a:t>Kubernetes cluster</a:t>
            </a:r>
          </a:p>
        </p:txBody>
      </p:sp>
      <p:sp>
        <p:nvSpPr>
          <p:cNvPr id="2" name="Content Placeholder 1"/>
          <p:cNvSpPr>
            <a:spLocks noGrp="1"/>
          </p:cNvSpPr>
          <p:nvPr>
            <p:ph sz="quarter" idx="1"/>
          </p:nvPr>
        </p:nvSpPr>
        <p:spPr>
          <a:xfrm>
            <a:off x="935736" y="1811433"/>
            <a:ext cx="4587240" cy="4099560"/>
          </a:xfrm>
        </p:spPr>
        <p:txBody>
          <a:bodyPr numCol="1">
            <a:normAutofit/>
          </a:bodyPr>
          <a:lstStyle/>
          <a:p>
            <a:r>
              <a:rPr lang="en-US" b="1" dirty="0">
                <a:solidFill>
                  <a:srgbClr val="FF0000"/>
                </a:solidFill>
              </a:rPr>
              <a:t>Masters</a:t>
            </a:r>
            <a:r>
              <a:rPr lang="en-US" dirty="0">
                <a:solidFill>
                  <a:srgbClr val="FF0000"/>
                </a:solidFill>
              </a:rPr>
              <a:t> </a:t>
            </a:r>
            <a:r>
              <a:rPr lang="en-US" dirty="0"/>
              <a:t>make scheduling decisions, respond to events, implement changes, and monitor the Cluster.</a:t>
            </a:r>
          </a:p>
          <a:p>
            <a:r>
              <a:rPr lang="en-US" b="1" dirty="0">
                <a:solidFill>
                  <a:srgbClr val="FF0000"/>
                </a:solidFill>
              </a:rPr>
              <a:t>Worker node is </a:t>
            </a:r>
            <a:r>
              <a:rPr lang="en-US" dirty="0"/>
              <a:t>a computer server.</a:t>
            </a:r>
          </a:p>
          <a:p>
            <a:r>
              <a:rPr lang="en-US" dirty="0"/>
              <a:t>One or more </a:t>
            </a:r>
            <a:r>
              <a:rPr lang="en-US" b="1" dirty="0">
                <a:solidFill>
                  <a:srgbClr val="FF0000"/>
                </a:solidFill>
              </a:rPr>
              <a:t>Pods</a:t>
            </a:r>
            <a:r>
              <a:rPr lang="en-US" dirty="0">
                <a:solidFill>
                  <a:srgbClr val="FF0000"/>
                </a:solidFill>
              </a:rPr>
              <a:t> </a:t>
            </a:r>
            <a:r>
              <a:rPr lang="en-US" dirty="0"/>
              <a:t>run on a single </a:t>
            </a:r>
            <a:r>
              <a:rPr lang="en-US" b="1" dirty="0">
                <a:solidFill>
                  <a:srgbClr val="FF0000"/>
                </a:solidFill>
              </a:rPr>
              <a:t>Worker Node</a:t>
            </a:r>
            <a:r>
              <a:rPr lang="en-US" dirty="0"/>
              <a: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614" y="589788"/>
            <a:ext cx="5981700" cy="5715000"/>
          </a:xfrm>
          <a:prstGeom prst="rect">
            <a:avLst/>
          </a:prstGeom>
        </p:spPr>
      </p:pic>
    </p:spTree>
    <p:extLst>
      <p:ext uri="{BB962C8B-B14F-4D97-AF65-F5344CB8AC3E}">
        <p14:creationId xmlns:p14="http://schemas.microsoft.com/office/powerpoint/2010/main" val="35784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535" y="832422"/>
            <a:ext cx="11661241" cy="5888417"/>
          </a:xfrm>
          <a:prstGeom prst="rect">
            <a:avLst/>
          </a:prstGeom>
          <a:noFill/>
          <a:ln>
            <a:noFill/>
          </a:ln>
        </p:spPr>
      </p:pic>
      <p:sp>
        <p:nvSpPr>
          <p:cNvPr id="3" name="Title 2"/>
          <p:cNvSpPr>
            <a:spLocks noGrp="1"/>
          </p:cNvSpPr>
          <p:nvPr>
            <p:ph type="title"/>
          </p:nvPr>
        </p:nvSpPr>
        <p:spPr>
          <a:xfrm>
            <a:off x="1072896" y="110364"/>
            <a:ext cx="10363200" cy="722058"/>
          </a:xfrm>
        </p:spPr>
        <p:txBody>
          <a:bodyPr>
            <a:normAutofit fontScale="90000"/>
          </a:bodyPr>
          <a:lstStyle/>
          <a:p>
            <a:r>
              <a:rPr lang="en-US" dirty="0"/>
              <a:t>Kubernetes components</a:t>
            </a:r>
          </a:p>
        </p:txBody>
      </p:sp>
    </p:spTree>
    <p:extLst>
      <p:ext uri="{BB962C8B-B14F-4D97-AF65-F5344CB8AC3E}">
        <p14:creationId xmlns:p14="http://schemas.microsoft.com/office/powerpoint/2010/main" val="11541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master</a:t>
            </a:r>
          </a:p>
        </p:txBody>
      </p:sp>
      <p:sp>
        <p:nvSpPr>
          <p:cNvPr id="2" name="Content Placeholder 1"/>
          <p:cNvSpPr>
            <a:spLocks noGrp="1"/>
          </p:cNvSpPr>
          <p:nvPr>
            <p:ph sz="quarter" idx="1"/>
          </p:nvPr>
        </p:nvSpPr>
        <p:spPr>
          <a:xfrm>
            <a:off x="926592" y="2055813"/>
            <a:ext cx="10363200" cy="4099560"/>
          </a:xfrm>
        </p:spPr>
        <p:txBody>
          <a:bodyPr numCol="1">
            <a:normAutofit lnSpcReduction="10000"/>
          </a:bodyPr>
          <a:lstStyle/>
          <a:p>
            <a:r>
              <a:rPr lang="en-US" b="1" dirty="0"/>
              <a:t>API Server </a:t>
            </a:r>
            <a:r>
              <a:rPr lang="en-US" dirty="0"/>
              <a:t>— Exposes the K8s API. It’s the frontend for Kubernetes control. (aka. </a:t>
            </a:r>
            <a:r>
              <a:rPr lang="en-US" dirty="0" err="1"/>
              <a:t>kube-apiserver</a:t>
            </a:r>
            <a:r>
              <a:rPr lang="en-US" dirty="0"/>
              <a:t>) Think hub.</a:t>
            </a:r>
          </a:p>
          <a:p>
            <a:r>
              <a:rPr lang="en-US" b="1" dirty="0" err="1"/>
              <a:t>etcd</a:t>
            </a:r>
            <a:r>
              <a:rPr lang="en-US" dirty="0"/>
              <a:t> — Distributed key-value store for Cluster state data. Think Cluster info.</a:t>
            </a:r>
          </a:p>
          <a:p>
            <a:r>
              <a:rPr lang="en-US" b="1" dirty="0"/>
              <a:t>Scheduler</a:t>
            </a:r>
            <a:r>
              <a:rPr lang="en-US" dirty="0"/>
              <a:t> — Selects the Nodes for new Pods. Good guide here. (aka </a:t>
            </a:r>
            <a:r>
              <a:rPr lang="en-US" dirty="0" err="1"/>
              <a:t>kube</a:t>
            </a:r>
            <a:r>
              <a:rPr lang="en-US" dirty="0"/>
              <a:t>-scheduler) Think matcher.</a:t>
            </a:r>
          </a:p>
          <a:p>
            <a:r>
              <a:rPr lang="en-US" b="1" dirty="0" err="1"/>
              <a:t>kube</a:t>
            </a:r>
            <a:r>
              <a:rPr lang="en-US" b="1" dirty="0"/>
              <a:t>-controller-manager</a:t>
            </a:r>
            <a:r>
              <a:rPr lang="en-US" dirty="0"/>
              <a:t> —Process that runs controllers to handle Cluster background tasks. Think Cluster controller.</a:t>
            </a:r>
          </a:p>
          <a:p>
            <a:r>
              <a:rPr lang="en-US" b="1" dirty="0"/>
              <a:t>cloud-controller-manager</a:t>
            </a:r>
            <a:r>
              <a:rPr lang="en-US" dirty="0"/>
              <a:t> — Runs controllers that interact with cloud providers. Think cloud interface.</a:t>
            </a:r>
          </a:p>
        </p:txBody>
      </p:sp>
      <p:pic>
        <p:nvPicPr>
          <p:cNvPr id="5" name="Picture 4"/>
          <p:cNvPicPr>
            <a:picLocks noChangeAspect="1"/>
          </p:cNvPicPr>
          <p:nvPr/>
        </p:nvPicPr>
        <p:blipFill>
          <a:blip r:embed="rId2"/>
          <a:stretch>
            <a:fillRect/>
          </a:stretch>
        </p:blipFill>
        <p:spPr>
          <a:xfrm>
            <a:off x="5925312" y="274638"/>
            <a:ext cx="5791200" cy="1781175"/>
          </a:xfrm>
          <a:prstGeom prst="rect">
            <a:avLst/>
          </a:prstGeom>
        </p:spPr>
      </p:pic>
    </p:spTree>
    <p:extLst>
      <p:ext uri="{BB962C8B-B14F-4D97-AF65-F5344CB8AC3E}">
        <p14:creationId xmlns:p14="http://schemas.microsoft.com/office/powerpoint/2010/main" val="264697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5832" y="222504"/>
            <a:ext cx="11458800" cy="6342888"/>
          </a:xfrm>
          <a:prstGeom prst="rect">
            <a:avLst/>
          </a:prstGeom>
          <a:noFill/>
          <a:ln>
            <a:noFill/>
          </a:ln>
        </p:spPr>
      </p:pic>
    </p:spTree>
    <p:extLst>
      <p:ext uri="{BB962C8B-B14F-4D97-AF65-F5344CB8AC3E}">
        <p14:creationId xmlns:p14="http://schemas.microsoft.com/office/powerpoint/2010/main" val="38112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worker</a:t>
            </a:r>
          </a:p>
        </p:txBody>
      </p:sp>
      <p:sp>
        <p:nvSpPr>
          <p:cNvPr id="2" name="Content Placeholder 1"/>
          <p:cNvSpPr>
            <a:spLocks noGrp="1"/>
          </p:cNvSpPr>
          <p:nvPr>
            <p:ph sz="quarter" idx="1"/>
          </p:nvPr>
        </p:nvSpPr>
        <p:spPr>
          <a:xfrm>
            <a:off x="899160" y="2208213"/>
            <a:ext cx="10363200" cy="4099560"/>
          </a:xfrm>
        </p:spPr>
        <p:txBody>
          <a:bodyPr numCol="1">
            <a:normAutofit/>
          </a:bodyPr>
          <a:lstStyle/>
          <a:p>
            <a:r>
              <a:rPr lang="en-US" b="1" dirty="0" err="1"/>
              <a:t>kubelet</a:t>
            </a:r>
            <a:r>
              <a:rPr lang="en-US" dirty="0"/>
              <a:t> — Responsible for everything on the Worker Node. It communicates with the Master’s API server. Think brain for Worker Node.</a:t>
            </a:r>
          </a:p>
          <a:p>
            <a:r>
              <a:rPr lang="en-US" b="1" dirty="0" err="1"/>
              <a:t>kube</a:t>
            </a:r>
            <a:r>
              <a:rPr lang="en-US" b="1" dirty="0"/>
              <a:t>-proxy</a:t>
            </a:r>
            <a:r>
              <a:rPr lang="en-US" dirty="0"/>
              <a:t> — Routes connections to the correct Pods. Also performs load balancing across Pods for a Service. Think traffic cop.</a:t>
            </a:r>
          </a:p>
          <a:p>
            <a:r>
              <a:rPr lang="en-US" b="1" dirty="0"/>
              <a:t>Container Runtime </a:t>
            </a:r>
            <a:r>
              <a:rPr lang="en-US" dirty="0"/>
              <a:t>— Downloads images and runs containers. For example, Docker is a Container Runtime. Think Docker.</a:t>
            </a:r>
          </a:p>
        </p:txBody>
      </p:sp>
      <p:pic>
        <p:nvPicPr>
          <p:cNvPr id="6" name="Picture 5"/>
          <p:cNvPicPr>
            <a:picLocks noChangeAspect="1"/>
          </p:cNvPicPr>
          <p:nvPr/>
        </p:nvPicPr>
        <p:blipFill>
          <a:blip r:embed="rId2"/>
          <a:stretch>
            <a:fillRect/>
          </a:stretch>
        </p:blipFill>
        <p:spPr>
          <a:xfrm>
            <a:off x="6694551" y="274638"/>
            <a:ext cx="4362450" cy="1933575"/>
          </a:xfrm>
          <a:prstGeom prst="rect">
            <a:avLst/>
          </a:prstGeom>
        </p:spPr>
      </p:pic>
    </p:spTree>
    <p:extLst>
      <p:ext uri="{BB962C8B-B14F-4D97-AF65-F5344CB8AC3E}">
        <p14:creationId xmlns:p14="http://schemas.microsoft.com/office/powerpoint/2010/main" val="120074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248" y="374868"/>
            <a:ext cx="10363200" cy="4736628"/>
          </a:xfrm>
        </p:spPr>
        <p:txBody>
          <a:bodyPr>
            <a:normAutofit/>
          </a:bodyPr>
          <a:lstStyle/>
          <a:p>
            <a:r>
              <a:rPr lang="en-US" dirty="0"/>
              <a:t>Kubernetes:</a:t>
            </a:r>
            <a:br>
              <a:rPr lang="en-US" dirty="0"/>
            </a:br>
            <a:br>
              <a:rPr lang="en-US" dirty="0"/>
            </a:br>
            <a:r>
              <a:rPr lang="en-US" dirty="0"/>
              <a:t>Functional </a:t>
            </a:r>
            <a:br>
              <a:rPr lang="en-US" dirty="0"/>
            </a:br>
            <a:r>
              <a:rPr lang="en-US" dirty="0"/>
              <a:t>Level:</a:t>
            </a:r>
            <a:br>
              <a:rPr lang="en-US" dirty="0"/>
            </a:br>
            <a:r>
              <a:rPr lang="en-US" dirty="0"/>
              <a:t>- control plane</a:t>
            </a:r>
            <a:br>
              <a:rPr lang="en-US" dirty="0"/>
            </a:br>
            <a:r>
              <a:rPr lang="en-US" dirty="0"/>
              <a:t>- pods</a:t>
            </a:r>
            <a:br>
              <a:rPr lang="en-US" dirty="0"/>
            </a:b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38172" y="493741"/>
            <a:ext cx="7380220" cy="5763803"/>
          </a:xfrm>
        </p:spPr>
      </p:pic>
    </p:spTree>
    <p:extLst>
      <p:ext uri="{BB962C8B-B14F-4D97-AF65-F5344CB8AC3E}">
        <p14:creationId xmlns:p14="http://schemas.microsoft.com/office/powerpoint/2010/main" val="2571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a:t>About the platform</a:t>
            </a:r>
          </a:p>
        </p:txBody>
      </p:sp>
    </p:spTree>
    <p:extLst>
      <p:ext uri="{BB962C8B-B14F-4D97-AF65-F5344CB8AC3E}">
        <p14:creationId xmlns:p14="http://schemas.microsoft.com/office/powerpoint/2010/main" val="169548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pic>
        <p:nvPicPr>
          <p:cNvPr id="7" name="Content Placeholder 6"/>
          <p:cNvPicPr>
            <a:picLocks noGrp="1" noChangeAspect="1"/>
          </p:cNvPicPr>
          <p:nvPr>
            <p:ph sz="quarter" idx="1"/>
          </p:nvPr>
        </p:nvPicPr>
        <p:blipFill>
          <a:blip r:embed="rId2"/>
          <a:stretch>
            <a:fillRect/>
          </a:stretch>
        </p:blipFill>
        <p:spPr>
          <a:xfrm>
            <a:off x="1335024" y="1837944"/>
            <a:ext cx="9502726" cy="4044315"/>
          </a:xfrm>
          <a:prstGeom prst="rect">
            <a:avLst/>
          </a:prstGeom>
        </p:spPr>
      </p:pic>
    </p:spTree>
    <p:extLst>
      <p:ext uri="{BB962C8B-B14F-4D97-AF65-F5344CB8AC3E}">
        <p14:creationId xmlns:p14="http://schemas.microsoft.com/office/powerpoint/2010/main" val="8486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a:t>Main concepts</a:t>
            </a:r>
          </a:p>
        </p:txBody>
      </p:sp>
    </p:spTree>
    <p:extLst>
      <p:ext uri="{BB962C8B-B14F-4D97-AF65-F5344CB8AC3E}">
        <p14:creationId xmlns:p14="http://schemas.microsoft.com/office/powerpoint/2010/main" val="5529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Object Model</a:t>
            </a:r>
            <a:endParaRPr lang="uk-UA" dirty="0"/>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Kubernetes has a very rich object model, representing different persistent entities in the Kubernetes cluster. Those entities describe:</a:t>
            </a:r>
          </a:p>
          <a:p>
            <a:pPr lvl="1"/>
            <a:r>
              <a:rPr lang="en-US" dirty="0"/>
              <a:t>What containerized applications we are running</a:t>
            </a:r>
          </a:p>
          <a:p>
            <a:pPr lvl="1"/>
            <a:r>
              <a:rPr lang="en-US" dirty="0"/>
              <a:t>The nodes where the containerized applications are deployed</a:t>
            </a:r>
          </a:p>
          <a:p>
            <a:pPr lvl="1"/>
            <a:r>
              <a:rPr lang="en-US" dirty="0"/>
              <a:t>Application resource consumption</a:t>
            </a:r>
          </a:p>
          <a:p>
            <a:pPr lvl="1"/>
            <a:r>
              <a:rPr lang="en-US" dirty="0"/>
              <a:t>Policies attached to applications, like restart/upgrade policies, fault tolerance, etc.</a:t>
            </a:r>
          </a:p>
          <a:p>
            <a:r>
              <a:rPr lang="uk-UA" dirty="0"/>
              <a:t>Examples of Kubernetes objects are Pods, ReplicaSets, Deployments, Namespaces, etc. We will explore them next.</a:t>
            </a:r>
          </a:p>
          <a:p>
            <a:endParaRPr lang="en-US" dirty="0"/>
          </a:p>
        </p:txBody>
      </p:sp>
    </p:spTree>
    <p:extLst>
      <p:ext uri="{BB962C8B-B14F-4D97-AF65-F5344CB8AC3E}">
        <p14:creationId xmlns:p14="http://schemas.microsoft.com/office/powerpoint/2010/main" val="13485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pic>
        <p:nvPicPr>
          <p:cNvPr id="7" name="Content Placeholder 6"/>
          <p:cNvPicPr>
            <a:picLocks noGrp="1" noChangeAspect="1"/>
          </p:cNvPicPr>
          <p:nvPr>
            <p:ph sz="quarter" idx="1"/>
          </p:nvPr>
        </p:nvPicPr>
        <p:blipFill>
          <a:blip r:embed="rId2"/>
          <a:stretch>
            <a:fillRect/>
          </a:stretch>
        </p:blipFill>
        <p:spPr>
          <a:xfrm>
            <a:off x="1335024" y="1837944"/>
            <a:ext cx="9502726" cy="4044315"/>
          </a:xfrm>
          <a:prstGeom prst="rect">
            <a:avLst/>
          </a:prstGeom>
        </p:spPr>
      </p:pic>
    </p:spTree>
    <p:extLst>
      <p:ext uri="{BB962C8B-B14F-4D97-AF65-F5344CB8AC3E}">
        <p14:creationId xmlns:p14="http://schemas.microsoft.com/office/powerpoint/2010/main" val="196364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Pods</a:t>
            </a:r>
          </a:p>
        </p:txBody>
      </p:sp>
      <p:sp>
        <p:nvSpPr>
          <p:cNvPr id="2" name="Content Placeholder 1"/>
          <p:cNvSpPr>
            <a:spLocks noGrp="1"/>
          </p:cNvSpPr>
          <p:nvPr>
            <p:ph sz="quarter" idx="1"/>
          </p:nvPr>
        </p:nvSpPr>
        <p:spPr>
          <a:xfrm>
            <a:off x="1210056" y="1693628"/>
            <a:ext cx="10363200" cy="4326172"/>
          </a:xfrm>
        </p:spPr>
        <p:txBody>
          <a:bodyPr>
            <a:normAutofit fontScale="92500"/>
          </a:bodyPr>
          <a:lstStyle/>
          <a:p>
            <a:r>
              <a:rPr lang="en-US" dirty="0"/>
              <a:t>Usually you don't need to create Pods directly, even singleton Pods. Instead, create them using workload resources such as Deployment or Job. If your Pods need to track state, consider the </a:t>
            </a:r>
            <a:r>
              <a:rPr lang="en-US" dirty="0" err="1"/>
              <a:t>StatefulSet</a:t>
            </a:r>
            <a:r>
              <a:rPr lang="en-US" dirty="0"/>
              <a:t> resource.</a:t>
            </a:r>
          </a:p>
          <a:p>
            <a:r>
              <a:rPr lang="en-US" dirty="0"/>
              <a:t>Pods in a Kubernetes cluster are used in two main ways:</a:t>
            </a:r>
          </a:p>
          <a:p>
            <a:pPr lvl="1"/>
            <a:r>
              <a:rPr lang="en-US" dirty="0"/>
              <a:t>The "one-container-per-Pod" model is the most common Kubernetes use case; in this case, you can think of a Pod as a wrapper around a single container;</a:t>
            </a:r>
          </a:p>
          <a:p>
            <a:pPr lvl="1"/>
            <a:r>
              <a:rPr lang="en-US" dirty="0"/>
              <a:t>A Pod can encapsulate an application composed of multiple co-located containers that are tightly coupled and need to share resources. These co-located containers form a single cohesive unit of service—for example, one container serving data stored in a shared volume to the public, while a separate </a:t>
            </a:r>
            <a:r>
              <a:rPr lang="en-US" i="1" dirty="0"/>
              <a:t>sidecar</a:t>
            </a:r>
            <a:r>
              <a:rPr lang="en-US" dirty="0"/>
              <a:t> container refreshes or updates those files. </a:t>
            </a:r>
          </a:p>
        </p:txBody>
      </p:sp>
    </p:spTree>
    <p:extLst>
      <p:ext uri="{BB962C8B-B14F-4D97-AF65-F5344CB8AC3E}">
        <p14:creationId xmlns:p14="http://schemas.microsoft.com/office/powerpoint/2010/main" val="206483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Pods</a:t>
            </a:r>
          </a:p>
        </p:txBody>
      </p:sp>
      <p:pic>
        <p:nvPicPr>
          <p:cNvPr id="5" name="Content Placeholder 4"/>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006600"/>
            <a:ext cx="10363200" cy="3454399"/>
          </a:xfrm>
          <a:prstGeom prst="rect">
            <a:avLst/>
          </a:prstGeom>
          <a:noFill/>
          <a:ln>
            <a:noFill/>
          </a:ln>
        </p:spPr>
      </p:pic>
    </p:spTree>
    <p:extLst>
      <p:ext uri="{BB962C8B-B14F-4D97-AF65-F5344CB8AC3E}">
        <p14:creationId xmlns:p14="http://schemas.microsoft.com/office/powerpoint/2010/main" val="11850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Pod</a:t>
            </a:r>
          </a:p>
        </p:txBody>
      </p:sp>
      <p:sp>
        <p:nvSpPr>
          <p:cNvPr id="2" name="Content Placeholder 1"/>
          <p:cNvSpPr>
            <a:spLocks noGrp="1"/>
          </p:cNvSpPr>
          <p:nvPr>
            <p:ph sz="quarter" idx="1"/>
          </p:nvPr>
        </p:nvSpPr>
        <p:spPr>
          <a:xfrm>
            <a:off x="908304" y="1915605"/>
            <a:ext cx="4834128" cy="2949003"/>
          </a:xfrm>
        </p:spPr>
        <p:txBody>
          <a:bodyPr numCol="1">
            <a:normAutofit/>
          </a:bodyPr>
          <a:lstStyle/>
          <a:p>
            <a:r>
              <a:rPr lang="en-US" b="1" dirty="0"/>
              <a:t>Pod</a:t>
            </a:r>
          </a:p>
          <a:p>
            <a:r>
              <a:rPr lang="en-US" dirty="0"/>
              <a:t>The Pod is the basic building block of Kubernetes. A Pod contains a group of one or more containers. Generally, each Pod has one container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75" y="434658"/>
            <a:ext cx="5114925" cy="5600700"/>
          </a:xfrm>
          <a:prstGeom prst="rect">
            <a:avLst/>
          </a:prstGeom>
        </p:spPr>
      </p:pic>
    </p:spTree>
    <p:extLst>
      <p:ext uri="{BB962C8B-B14F-4D97-AF65-F5344CB8AC3E}">
        <p14:creationId xmlns:p14="http://schemas.microsoft.com/office/powerpoint/2010/main" val="32280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Pod</a:t>
            </a:r>
          </a:p>
        </p:txBody>
      </p:sp>
      <p:sp>
        <p:nvSpPr>
          <p:cNvPr id="2" name="Content Placeholder 1"/>
          <p:cNvSpPr>
            <a:spLocks noGrp="1"/>
          </p:cNvSpPr>
          <p:nvPr>
            <p:ph sz="quarter" idx="1"/>
          </p:nvPr>
        </p:nvSpPr>
        <p:spPr>
          <a:xfrm>
            <a:off x="972312" y="1659573"/>
            <a:ext cx="7833360" cy="4384611"/>
          </a:xfrm>
        </p:spPr>
        <p:txBody>
          <a:bodyPr numCol="1">
            <a:normAutofit fontScale="85000" lnSpcReduction="20000"/>
          </a:bodyPr>
          <a:lstStyle/>
          <a:p>
            <a:r>
              <a:rPr lang="en-US" dirty="0" err="1"/>
              <a:t>apiVersion</a:t>
            </a:r>
            <a:r>
              <a:rPr lang="en-US" dirty="0"/>
              <a:t>: v1</a:t>
            </a:r>
          </a:p>
          <a:p>
            <a:r>
              <a:rPr lang="en-US" dirty="0"/>
              <a:t>kind: Pod</a:t>
            </a:r>
          </a:p>
          <a:p>
            <a:r>
              <a:rPr lang="en-US" dirty="0"/>
              <a:t>metadata:</a:t>
            </a:r>
          </a:p>
          <a:p>
            <a:r>
              <a:rPr lang="en-US" dirty="0"/>
              <a:t>  name: </a:t>
            </a:r>
            <a:r>
              <a:rPr lang="en-US" dirty="0" err="1"/>
              <a:t>nginx</a:t>
            </a:r>
            <a:r>
              <a:rPr lang="en-US" dirty="0"/>
              <a:t>-pod</a:t>
            </a:r>
          </a:p>
          <a:p>
            <a:r>
              <a:rPr lang="en-US" dirty="0"/>
              <a:t>  labels:</a:t>
            </a:r>
          </a:p>
          <a:p>
            <a:r>
              <a:rPr lang="en-US" dirty="0"/>
              <a:t>    app: </a:t>
            </a:r>
            <a:r>
              <a:rPr lang="en-US" dirty="0" err="1"/>
              <a:t>nginx</a:t>
            </a:r>
            <a:endParaRPr lang="en-US" dirty="0"/>
          </a:p>
          <a:p>
            <a:r>
              <a:rPr lang="en-US" dirty="0"/>
              <a:t>spec:</a:t>
            </a:r>
          </a:p>
          <a:p>
            <a:r>
              <a:rPr lang="en-US" dirty="0"/>
              <a:t>  containers:</a:t>
            </a:r>
          </a:p>
          <a:p>
            <a:r>
              <a:rPr lang="en-US" dirty="0"/>
              <a:t>  - name: </a:t>
            </a:r>
            <a:r>
              <a:rPr lang="en-US" dirty="0" err="1"/>
              <a:t>nginx</a:t>
            </a:r>
            <a:endParaRPr lang="en-US" dirty="0"/>
          </a:p>
          <a:p>
            <a:r>
              <a:rPr lang="en-US" dirty="0"/>
              <a:t>    image: nginx:1.15.11</a:t>
            </a:r>
          </a:p>
          <a:p>
            <a:r>
              <a:rPr lang="en-US" dirty="0"/>
              <a:t>    ports:</a:t>
            </a:r>
          </a:p>
          <a:p>
            <a:r>
              <a:rPr lang="en-US" dirty="0"/>
              <a:t>    - </a:t>
            </a:r>
            <a:r>
              <a:rPr lang="en-US" dirty="0" err="1"/>
              <a:t>containerPort</a:t>
            </a:r>
            <a:r>
              <a:rPr lang="en-US" dirty="0"/>
              <a:t>: 80</a:t>
            </a:r>
          </a:p>
        </p:txBody>
      </p:sp>
    </p:spTree>
    <p:extLst>
      <p:ext uri="{BB962C8B-B14F-4D97-AF65-F5344CB8AC3E}">
        <p14:creationId xmlns:p14="http://schemas.microsoft.com/office/powerpoint/2010/main" val="4334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Labels</a:t>
            </a:r>
          </a:p>
        </p:txBody>
      </p:sp>
      <p:sp>
        <p:nvSpPr>
          <p:cNvPr id="2" name="Content Placeholder 1"/>
          <p:cNvSpPr>
            <a:spLocks noGrp="1"/>
          </p:cNvSpPr>
          <p:nvPr>
            <p:ph sz="quarter" idx="1"/>
          </p:nvPr>
        </p:nvSpPr>
        <p:spPr>
          <a:xfrm>
            <a:off x="1210056" y="1693628"/>
            <a:ext cx="10363200" cy="4326172"/>
          </a:xfrm>
        </p:spPr>
        <p:txBody>
          <a:bodyPr>
            <a:normAutofit/>
          </a:bodyPr>
          <a:lstStyle/>
          <a:p>
            <a:r>
              <a:rPr lang="en-US" b="1" dirty="0">
                <a:solidFill>
                  <a:srgbClr val="C00000"/>
                </a:solidFill>
              </a:rPr>
              <a:t>Labels</a:t>
            </a:r>
            <a:r>
              <a:rPr lang="uk-UA" dirty="0"/>
              <a:t> are </a:t>
            </a:r>
            <a:r>
              <a:rPr lang="uk-UA" b="1" dirty="0">
                <a:solidFill>
                  <a:srgbClr val="C00000"/>
                </a:solidFill>
              </a:rPr>
              <a:t>key-value pairs</a:t>
            </a:r>
            <a:r>
              <a:rPr lang="uk-UA" dirty="0">
                <a:solidFill>
                  <a:srgbClr val="C00000"/>
                </a:solidFill>
              </a:rPr>
              <a:t> </a:t>
            </a:r>
            <a:r>
              <a:rPr lang="uk-UA" dirty="0"/>
              <a:t>attached to Kubernetes objects (e.g. Pods, ReplicaSets, Nodes, Namespaces, Persistent Volumes). </a:t>
            </a:r>
            <a:endParaRPr lang="en-US" dirty="0"/>
          </a:p>
          <a:p>
            <a:r>
              <a:rPr lang="uk-UA" dirty="0"/>
              <a:t>Labels are used to organize and select a subset of objects, based on the requirements in place. </a:t>
            </a:r>
            <a:endParaRPr lang="en-US" dirty="0"/>
          </a:p>
          <a:p>
            <a:r>
              <a:rPr lang="uk-UA" dirty="0"/>
              <a:t>Many objects can have the same Label(s). </a:t>
            </a:r>
            <a:endParaRPr lang="en-US" dirty="0"/>
          </a:p>
          <a:p>
            <a:r>
              <a:rPr lang="uk-UA" dirty="0"/>
              <a:t>Labels do not provide uniqueness to objects. </a:t>
            </a:r>
            <a:endParaRPr lang="en-US" dirty="0"/>
          </a:p>
          <a:p>
            <a:r>
              <a:rPr lang="uk-UA" dirty="0"/>
              <a:t>Controllers use Labels to logically group together decoupled objects, rather than using objects' names or IDs.</a:t>
            </a:r>
          </a:p>
        </p:txBody>
      </p:sp>
    </p:spTree>
    <p:extLst>
      <p:ext uri="{BB962C8B-B14F-4D97-AF65-F5344CB8AC3E}">
        <p14:creationId xmlns:p14="http://schemas.microsoft.com/office/powerpoint/2010/main" val="253149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Labels</a:t>
            </a:r>
          </a:p>
        </p:txBody>
      </p:sp>
      <p:pic>
        <p:nvPicPr>
          <p:cNvPr id="5" name="Content Placeholder 4" descr="https://courses.edx.org/assets/courseware/v1/6669997d43534cbd2f251a57ebe0587c/asset-v1:LinuxFoundationX+LFS158x+3T2020+type@asset+block/Labels.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0996" y="1572769"/>
            <a:ext cx="7077555" cy="4418846"/>
          </a:xfrm>
          <a:prstGeom prst="rect">
            <a:avLst/>
          </a:prstGeom>
          <a:noFill/>
          <a:ln>
            <a:noFill/>
          </a:ln>
        </p:spPr>
      </p:pic>
    </p:spTree>
    <p:extLst>
      <p:ext uri="{BB962C8B-B14F-4D97-AF65-F5344CB8AC3E}">
        <p14:creationId xmlns:p14="http://schemas.microsoft.com/office/powerpoint/2010/main" val="38181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804354"/>
          </a:xfrm>
        </p:spPr>
        <p:txBody>
          <a:bodyPr>
            <a:normAutofit/>
          </a:bodyPr>
          <a:lstStyle/>
          <a:p>
            <a:r>
              <a:rPr lang="en-US" dirty="0"/>
              <a:t>Kubernetes: Getting started</a:t>
            </a:r>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82551" y="1371600"/>
            <a:ext cx="9521649" cy="5087112"/>
          </a:xfrm>
        </p:spPr>
      </p:pic>
    </p:spTree>
    <p:extLst>
      <p:ext uri="{BB962C8B-B14F-4D97-AF65-F5344CB8AC3E}">
        <p14:creationId xmlns:p14="http://schemas.microsoft.com/office/powerpoint/2010/main" val="24540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a:t>
            </a:r>
            <a:r>
              <a:rPr lang="uk-UA" b="1" dirty="0"/>
              <a:t>Label Selectors</a:t>
            </a:r>
            <a:endParaRPr lang="en-US" dirty="0"/>
          </a:p>
        </p:txBody>
      </p:sp>
      <p:sp>
        <p:nvSpPr>
          <p:cNvPr id="2" name="Content Placeholder 1"/>
          <p:cNvSpPr>
            <a:spLocks noGrp="1"/>
          </p:cNvSpPr>
          <p:nvPr>
            <p:ph sz="quarter" idx="1"/>
          </p:nvPr>
        </p:nvSpPr>
        <p:spPr/>
        <p:txBody>
          <a:bodyPr>
            <a:normAutofit fontScale="92500"/>
          </a:bodyPr>
          <a:lstStyle/>
          <a:p>
            <a:r>
              <a:rPr lang="en-US" dirty="0">
                <a:solidFill>
                  <a:srgbClr val="C00000"/>
                </a:solidFill>
              </a:rPr>
              <a:t>o	Equality-Based Selectors</a:t>
            </a:r>
          </a:p>
          <a:p>
            <a:r>
              <a:rPr lang="en-US" dirty="0"/>
              <a:t>Equality-Based Selectors allow filtering of objects based on Label keys and values. Matching is achieved using the =, == (equals, used interchangeably), or != (not equals) operators. For example, with </a:t>
            </a:r>
            <a:r>
              <a:rPr lang="en-US" dirty="0" err="1"/>
              <a:t>env</a:t>
            </a:r>
            <a:r>
              <a:rPr lang="en-US" dirty="0"/>
              <a:t>==dev or </a:t>
            </a:r>
            <a:r>
              <a:rPr lang="en-US" dirty="0" err="1"/>
              <a:t>env</a:t>
            </a:r>
            <a:r>
              <a:rPr lang="en-US" dirty="0"/>
              <a:t>=dev we are selecting the objects where the </a:t>
            </a:r>
            <a:r>
              <a:rPr lang="en-US" dirty="0" err="1"/>
              <a:t>env</a:t>
            </a:r>
            <a:r>
              <a:rPr lang="en-US" dirty="0"/>
              <a:t> Label key is set to value dev. </a:t>
            </a:r>
          </a:p>
          <a:p>
            <a:r>
              <a:rPr lang="en-US" dirty="0">
                <a:solidFill>
                  <a:srgbClr val="C00000"/>
                </a:solidFill>
              </a:rPr>
              <a:t>o	Set-Based Selectors</a:t>
            </a:r>
          </a:p>
          <a:p>
            <a:r>
              <a:rPr lang="en-US" dirty="0"/>
              <a:t>Set-Based Selectors allow filtering of objects based on a set of values. We can use in, </a:t>
            </a:r>
            <a:r>
              <a:rPr lang="en-US" dirty="0" err="1"/>
              <a:t>notin</a:t>
            </a:r>
            <a:r>
              <a:rPr lang="en-US" dirty="0"/>
              <a:t> operators for Label values, and exist/does not exist operators for Label keys. For example, with </a:t>
            </a:r>
            <a:r>
              <a:rPr lang="en-US" dirty="0" err="1"/>
              <a:t>env</a:t>
            </a:r>
            <a:r>
              <a:rPr lang="en-US" dirty="0"/>
              <a:t> in (</a:t>
            </a:r>
            <a:r>
              <a:rPr lang="en-US" dirty="0" err="1"/>
              <a:t>dev,qa</a:t>
            </a:r>
            <a:r>
              <a:rPr lang="en-US" dirty="0"/>
              <a:t>) we are selecting objects where the </a:t>
            </a:r>
            <a:r>
              <a:rPr lang="en-US" dirty="0" err="1"/>
              <a:t>env</a:t>
            </a:r>
            <a:r>
              <a:rPr lang="en-US" dirty="0"/>
              <a:t> Label is set to either dev or </a:t>
            </a:r>
            <a:r>
              <a:rPr lang="en-US" dirty="0" err="1"/>
              <a:t>qa</a:t>
            </a:r>
            <a:r>
              <a:rPr lang="en-US" dirty="0"/>
              <a:t>; with !app we select objects with no Label key app.</a:t>
            </a:r>
          </a:p>
          <a:p>
            <a:endParaRPr lang="uk-UA" dirty="0"/>
          </a:p>
        </p:txBody>
      </p:sp>
    </p:spTree>
    <p:extLst>
      <p:ext uri="{BB962C8B-B14F-4D97-AF65-F5344CB8AC3E}">
        <p14:creationId xmlns:p14="http://schemas.microsoft.com/office/powerpoint/2010/main" val="196450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Label</a:t>
            </a:r>
          </a:p>
        </p:txBody>
      </p:sp>
      <p:sp>
        <p:nvSpPr>
          <p:cNvPr id="2" name="Content Placeholder 1"/>
          <p:cNvSpPr>
            <a:spLocks noGrp="1"/>
          </p:cNvSpPr>
          <p:nvPr>
            <p:ph sz="quarter" idx="1"/>
          </p:nvPr>
        </p:nvSpPr>
        <p:spPr/>
        <p:txBody>
          <a:bodyPr/>
          <a:lstStyle/>
          <a:p>
            <a:r>
              <a:rPr lang="uk-UA" dirty="0"/>
              <a:t>In the image above, we have used two Label keys: </a:t>
            </a:r>
            <a:r>
              <a:rPr lang="uk-UA" b="1" dirty="0"/>
              <a:t>app</a:t>
            </a:r>
            <a:r>
              <a:rPr lang="uk-UA" dirty="0"/>
              <a:t> and </a:t>
            </a:r>
            <a:r>
              <a:rPr lang="uk-UA" b="1" dirty="0"/>
              <a:t>env</a:t>
            </a:r>
            <a:r>
              <a:rPr lang="uk-UA" dirty="0"/>
              <a:t>. </a:t>
            </a:r>
            <a:endParaRPr lang="en-US" dirty="0"/>
          </a:p>
          <a:p>
            <a:r>
              <a:rPr lang="uk-UA" dirty="0"/>
              <a:t>Based on our requirements, we have given different values to our four Pods. </a:t>
            </a:r>
            <a:endParaRPr lang="en-US" dirty="0"/>
          </a:p>
          <a:p>
            <a:r>
              <a:rPr lang="uk-UA" dirty="0"/>
              <a:t>The Label </a:t>
            </a:r>
            <a:r>
              <a:rPr lang="uk-UA" b="1" dirty="0"/>
              <a:t>env=dev</a:t>
            </a:r>
            <a:r>
              <a:rPr lang="uk-UA" dirty="0"/>
              <a:t> logically selects and groups the top two Pods, while the Label </a:t>
            </a:r>
            <a:r>
              <a:rPr lang="uk-UA" b="1" dirty="0"/>
              <a:t>app=frontend</a:t>
            </a:r>
            <a:r>
              <a:rPr lang="uk-UA" dirty="0"/>
              <a:t> logically selects and groups the left two Pods. </a:t>
            </a:r>
            <a:endParaRPr lang="en-US" dirty="0"/>
          </a:p>
          <a:p>
            <a:r>
              <a:rPr lang="uk-UA" dirty="0"/>
              <a:t>We can select one of the four Pods - bottom left, by selecting two Labels: </a:t>
            </a:r>
            <a:r>
              <a:rPr lang="uk-UA" b="1" dirty="0"/>
              <a:t>app=frontend</a:t>
            </a:r>
            <a:r>
              <a:rPr lang="uk-UA" dirty="0"/>
              <a:t> </a:t>
            </a:r>
            <a:r>
              <a:rPr lang="uk-UA" b="1" dirty="0"/>
              <a:t>AND</a:t>
            </a:r>
            <a:r>
              <a:rPr lang="uk-UA" dirty="0"/>
              <a:t> </a:t>
            </a:r>
            <a:r>
              <a:rPr lang="uk-UA" b="1" dirty="0"/>
              <a:t>env=qa</a:t>
            </a:r>
            <a:r>
              <a:rPr lang="uk-UA" dirty="0"/>
              <a:t>.</a:t>
            </a:r>
          </a:p>
          <a:p>
            <a:endParaRPr lang="uk-UA" dirty="0"/>
          </a:p>
        </p:txBody>
      </p:sp>
    </p:spTree>
    <p:extLst>
      <p:ext uri="{BB962C8B-B14F-4D97-AF65-F5344CB8AC3E}">
        <p14:creationId xmlns:p14="http://schemas.microsoft.com/office/powerpoint/2010/main" val="91005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abel Selectors"/>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88862" y="846138"/>
            <a:ext cx="8051833" cy="5226850"/>
          </a:xfrm>
          <a:prstGeom prst="rect">
            <a:avLst/>
          </a:prstGeom>
          <a:noFill/>
          <a:ln>
            <a:noFill/>
          </a:ln>
        </p:spPr>
      </p:pic>
      <p:sp>
        <p:nvSpPr>
          <p:cNvPr id="4" name="Title 3"/>
          <p:cNvSpPr>
            <a:spLocks noGrp="1"/>
          </p:cNvSpPr>
          <p:nvPr>
            <p:ph type="title"/>
          </p:nvPr>
        </p:nvSpPr>
        <p:spPr/>
        <p:txBody>
          <a:bodyPr>
            <a:normAutofit/>
          </a:bodyPr>
          <a:lstStyle/>
          <a:p>
            <a:r>
              <a:rPr lang="en-US" dirty="0"/>
              <a:t>Label Selectors</a:t>
            </a:r>
          </a:p>
        </p:txBody>
      </p:sp>
    </p:spTree>
    <p:extLst>
      <p:ext uri="{BB962C8B-B14F-4D97-AF65-F5344CB8AC3E}">
        <p14:creationId xmlns:p14="http://schemas.microsoft.com/office/powerpoint/2010/main" val="3447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dirty="0" err="1"/>
              <a:t>ReplicaSets</a:t>
            </a:r>
            <a:endParaRPr lang="en-US" dirty="0"/>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A </a:t>
            </a:r>
            <a:r>
              <a:rPr lang="en-US" dirty="0" err="1"/>
              <a:t>ReplicaSet’s</a:t>
            </a:r>
            <a:r>
              <a:rPr lang="en-US" dirty="0"/>
              <a:t> purpose is to maintain a stable set of replica Pods running at any given time. As such, it is often used to guarantee the availability of a specified number of identical Pods.</a:t>
            </a:r>
          </a:p>
          <a:p>
            <a:r>
              <a:rPr lang="en-US" dirty="0"/>
              <a:t>A </a:t>
            </a:r>
            <a:r>
              <a:rPr lang="en-US" dirty="0" err="1"/>
              <a:t>ReplicaSet</a:t>
            </a:r>
            <a:r>
              <a:rPr lang="en-US" dirty="0"/>
              <a:t> is defined with fields, including a selector that specifies how to identify Pods it can acquire, a number of replicas indicating how many Pods it should be maintaining, and a pod template specifying the data of new Pods it should create to meet the number of replicas criteria.</a:t>
            </a:r>
          </a:p>
        </p:txBody>
      </p:sp>
    </p:spTree>
    <p:extLst>
      <p:ext uri="{BB962C8B-B14F-4D97-AF65-F5344CB8AC3E}">
        <p14:creationId xmlns:p14="http://schemas.microsoft.com/office/powerpoint/2010/main" val="18105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Replica Sets</a:t>
            </a:r>
          </a:p>
        </p:txBody>
      </p:sp>
      <p:pic>
        <p:nvPicPr>
          <p:cNvPr id="5" name="Content Placeholder 4" descr="ReplicaSet"/>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7482" y="1508760"/>
            <a:ext cx="8382670" cy="4835309"/>
          </a:xfrm>
          <a:prstGeom prst="rect">
            <a:avLst/>
          </a:prstGeom>
          <a:noFill/>
          <a:ln>
            <a:noFill/>
          </a:ln>
        </p:spPr>
      </p:pic>
    </p:spTree>
    <p:extLst>
      <p:ext uri="{BB962C8B-B14F-4D97-AF65-F5344CB8AC3E}">
        <p14:creationId xmlns:p14="http://schemas.microsoft.com/office/powerpoint/2010/main" val="25266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dirty="0" err="1"/>
              <a:t>ReplicaSets</a:t>
            </a:r>
            <a:endParaRPr lang="en-US" dirty="0"/>
          </a:p>
        </p:txBody>
      </p:sp>
      <p:sp>
        <p:nvSpPr>
          <p:cNvPr id="2" name="Content Placeholder 1"/>
          <p:cNvSpPr>
            <a:spLocks noGrp="1"/>
          </p:cNvSpPr>
          <p:nvPr>
            <p:ph sz="quarter" idx="1"/>
          </p:nvPr>
        </p:nvSpPr>
        <p:spPr>
          <a:xfrm>
            <a:off x="1210056" y="1693628"/>
            <a:ext cx="10363200" cy="4326172"/>
          </a:xfrm>
        </p:spPr>
        <p:txBody>
          <a:bodyPr numCol="2">
            <a:normAutofit fontScale="92500" lnSpcReduction="20000"/>
          </a:bodyPr>
          <a:lstStyle/>
          <a:p>
            <a:pPr marL="0" indent="0">
              <a:buNone/>
            </a:pPr>
            <a:r>
              <a:rPr lang="en-US" dirty="0" err="1"/>
              <a:t>apiVersion</a:t>
            </a:r>
            <a:r>
              <a:rPr lang="en-US" dirty="0"/>
              <a:t>: apps/v1</a:t>
            </a:r>
          </a:p>
          <a:p>
            <a:pPr marL="0" indent="0">
              <a:buNone/>
            </a:pPr>
            <a:r>
              <a:rPr lang="en-US" dirty="0"/>
              <a:t>kind: </a:t>
            </a:r>
            <a:r>
              <a:rPr lang="en-US" dirty="0" err="1"/>
              <a:t>ReplicaSet</a:t>
            </a:r>
            <a:endParaRPr lang="en-US" dirty="0"/>
          </a:p>
          <a:p>
            <a:pPr marL="0" indent="0">
              <a:buNone/>
            </a:pPr>
            <a:r>
              <a:rPr lang="en-US" dirty="0"/>
              <a:t>metadata:</a:t>
            </a:r>
          </a:p>
          <a:p>
            <a:pPr marL="0" indent="0">
              <a:buNone/>
            </a:pPr>
            <a:r>
              <a:rPr lang="en-US" dirty="0"/>
              <a:t>  name: frontend</a:t>
            </a:r>
          </a:p>
          <a:p>
            <a:pPr marL="0" indent="0">
              <a:buNone/>
            </a:pPr>
            <a:r>
              <a:rPr lang="en-US" dirty="0"/>
              <a:t>  labels:</a:t>
            </a:r>
          </a:p>
          <a:p>
            <a:pPr marL="0" indent="0">
              <a:buNone/>
            </a:pPr>
            <a:r>
              <a:rPr lang="en-US" dirty="0"/>
              <a:t>    app: guestbook</a:t>
            </a:r>
          </a:p>
          <a:p>
            <a:pPr marL="0" indent="0">
              <a:buNone/>
            </a:pPr>
            <a:r>
              <a:rPr lang="en-US" dirty="0"/>
              <a:t>    tier: frontend</a:t>
            </a:r>
          </a:p>
          <a:p>
            <a:pPr marL="0" indent="0">
              <a:buNone/>
            </a:pPr>
            <a:r>
              <a:rPr lang="en-US" dirty="0"/>
              <a:t>spec:</a:t>
            </a:r>
          </a:p>
          <a:p>
            <a:pPr marL="0" indent="0">
              <a:buNone/>
            </a:pPr>
            <a:r>
              <a:rPr lang="en-US" dirty="0"/>
              <a:t>  # modify replicas according to your case</a:t>
            </a:r>
          </a:p>
          <a:p>
            <a:pPr marL="0" indent="0">
              <a:buNone/>
            </a:pPr>
            <a:r>
              <a:rPr lang="en-US" dirty="0"/>
              <a:t>  </a:t>
            </a:r>
            <a:r>
              <a:rPr lang="en-US" dirty="0">
                <a:solidFill>
                  <a:srgbClr val="C00000"/>
                </a:solidFill>
              </a:rPr>
              <a:t>replicas: 3</a:t>
            </a:r>
          </a:p>
          <a:p>
            <a:pPr marL="0" indent="0">
              <a:buNone/>
            </a:pPr>
            <a:r>
              <a:rPr lang="en-US" dirty="0">
                <a:solidFill>
                  <a:srgbClr val="C00000"/>
                </a:solidFill>
              </a:rPr>
              <a:t>  selector:</a:t>
            </a:r>
          </a:p>
          <a:p>
            <a:pPr marL="0" indent="0">
              <a:buNone/>
            </a:pPr>
            <a:r>
              <a:rPr lang="en-US" dirty="0">
                <a:solidFill>
                  <a:srgbClr val="C00000"/>
                </a:solidFill>
              </a:rPr>
              <a:t>    </a:t>
            </a:r>
            <a:r>
              <a:rPr lang="en-US" dirty="0" err="1">
                <a:solidFill>
                  <a:srgbClr val="C00000"/>
                </a:solidFill>
              </a:rPr>
              <a:t>matchLabels</a:t>
            </a:r>
            <a:r>
              <a:rPr lang="en-US" dirty="0">
                <a:solidFill>
                  <a:srgbClr val="C00000"/>
                </a:solidFill>
              </a:rPr>
              <a:t>:</a:t>
            </a:r>
          </a:p>
          <a:p>
            <a:pPr marL="0" indent="0">
              <a:buNone/>
            </a:pPr>
            <a:r>
              <a:rPr lang="en-US" dirty="0">
                <a:solidFill>
                  <a:srgbClr val="C00000"/>
                </a:solidFill>
              </a:rPr>
              <a:t>      tier: frontend</a:t>
            </a:r>
          </a:p>
          <a:p>
            <a:pPr marL="0" indent="0">
              <a:buNone/>
            </a:pPr>
            <a:r>
              <a:rPr lang="en-US" dirty="0"/>
              <a:t>  template:</a:t>
            </a:r>
          </a:p>
          <a:p>
            <a:pPr marL="0" indent="0">
              <a:buNone/>
            </a:pPr>
            <a:r>
              <a:rPr lang="en-US" dirty="0"/>
              <a:t>    metadata:</a:t>
            </a:r>
          </a:p>
          <a:p>
            <a:pPr marL="0" indent="0">
              <a:buNone/>
            </a:pPr>
            <a:r>
              <a:rPr lang="en-US" dirty="0"/>
              <a:t>      labels:</a:t>
            </a:r>
          </a:p>
          <a:p>
            <a:pPr marL="0" indent="0">
              <a:buNone/>
            </a:pPr>
            <a:r>
              <a:rPr lang="en-US" dirty="0"/>
              <a:t>        tier: frontend</a:t>
            </a:r>
          </a:p>
          <a:p>
            <a:pPr marL="0" indent="0">
              <a:buNone/>
            </a:pPr>
            <a:r>
              <a:rPr lang="en-US" dirty="0"/>
              <a:t>    spec:</a:t>
            </a:r>
          </a:p>
          <a:p>
            <a:pPr marL="0" indent="0">
              <a:buNone/>
            </a:pPr>
            <a:r>
              <a:rPr lang="en-US" dirty="0"/>
              <a:t>      containers:</a:t>
            </a:r>
          </a:p>
          <a:p>
            <a:pPr marL="0" indent="0">
              <a:buNone/>
            </a:pPr>
            <a:r>
              <a:rPr lang="en-US" dirty="0"/>
              <a:t>      - name: </a:t>
            </a:r>
            <a:r>
              <a:rPr lang="en-US" dirty="0" err="1"/>
              <a:t>php-redis</a:t>
            </a:r>
            <a:endParaRPr lang="en-US" dirty="0"/>
          </a:p>
          <a:p>
            <a:pPr marL="0" indent="0">
              <a:buNone/>
            </a:pPr>
            <a:r>
              <a:rPr lang="en-US" dirty="0"/>
              <a:t>        image: gcr.io/</a:t>
            </a:r>
            <a:r>
              <a:rPr lang="en-US" dirty="0" err="1"/>
              <a:t>google_samples</a:t>
            </a:r>
            <a:r>
              <a:rPr lang="en-US" dirty="0"/>
              <a:t>/gb-frontend:v3</a:t>
            </a:r>
          </a:p>
        </p:txBody>
      </p:sp>
    </p:spTree>
    <p:extLst>
      <p:ext uri="{BB962C8B-B14F-4D97-AF65-F5344CB8AC3E}">
        <p14:creationId xmlns:p14="http://schemas.microsoft.com/office/powerpoint/2010/main" val="12723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dirty="0" err="1"/>
              <a:t>ReplicaSets</a:t>
            </a:r>
            <a:r>
              <a:rPr lang="en-US" dirty="0"/>
              <a:t> </a:t>
            </a:r>
            <a:r>
              <a:rPr lang="en-US" dirty="0" err="1"/>
              <a:t>Autoscaling</a:t>
            </a:r>
            <a:endParaRPr lang="en-US" dirty="0"/>
          </a:p>
        </p:txBody>
      </p:sp>
      <p:sp>
        <p:nvSpPr>
          <p:cNvPr id="2" name="Content Placeholder 1"/>
          <p:cNvSpPr>
            <a:spLocks noGrp="1"/>
          </p:cNvSpPr>
          <p:nvPr>
            <p:ph sz="quarter" idx="1"/>
          </p:nvPr>
        </p:nvSpPr>
        <p:spPr>
          <a:xfrm>
            <a:off x="1210056" y="1693628"/>
            <a:ext cx="10363200" cy="3966508"/>
          </a:xfrm>
        </p:spPr>
        <p:txBody>
          <a:bodyPr numCol="2">
            <a:normAutofit/>
          </a:bodyPr>
          <a:lstStyle/>
          <a:p>
            <a:pPr marL="0" indent="0">
              <a:buNone/>
            </a:pPr>
            <a:r>
              <a:rPr lang="en-US" dirty="0" err="1"/>
              <a:t>apiVersion</a:t>
            </a:r>
            <a:r>
              <a:rPr lang="en-US" dirty="0"/>
              <a:t>: </a:t>
            </a:r>
            <a:r>
              <a:rPr lang="en-US" dirty="0" err="1"/>
              <a:t>autoscaling</a:t>
            </a:r>
            <a:r>
              <a:rPr lang="en-US" dirty="0"/>
              <a:t>/v1</a:t>
            </a:r>
          </a:p>
          <a:p>
            <a:pPr marL="0" indent="0">
              <a:buNone/>
            </a:pPr>
            <a:r>
              <a:rPr lang="en-US" dirty="0"/>
              <a:t>kind: </a:t>
            </a:r>
            <a:r>
              <a:rPr lang="en-US" dirty="0" err="1"/>
              <a:t>HorizontalPodAutoscaler</a:t>
            </a:r>
            <a:endParaRPr lang="en-US" dirty="0"/>
          </a:p>
          <a:p>
            <a:pPr marL="0" indent="0">
              <a:buNone/>
            </a:pPr>
            <a:r>
              <a:rPr lang="en-US" dirty="0"/>
              <a:t>metadata:</a:t>
            </a:r>
          </a:p>
          <a:p>
            <a:pPr marL="0" indent="0">
              <a:buNone/>
            </a:pPr>
            <a:r>
              <a:rPr lang="en-US" dirty="0"/>
              <a:t>  name: frontend-scaler</a:t>
            </a:r>
          </a:p>
          <a:p>
            <a:pPr marL="0" indent="0">
              <a:buNone/>
            </a:pPr>
            <a:r>
              <a:rPr lang="en-US" dirty="0"/>
              <a:t>spec:</a:t>
            </a:r>
          </a:p>
          <a:p>
            <a:pPr marL="0" indent="0">
              <a:buNone/>
            </a:pPr>
            <a:r>
              <a:rPr lang="en-US" dirty="0"/>
              <a:t>  </a:t>
            </a:r>
            <a:r>
              <a:rPr lang="en-US" dirty="0" err="1"/>
              <a:t>scaleTargetRef</a:t>
            </a:r>
            <a:r>
              <a:rPr lang="en-US" dirty="0"/>
              <a:t>:</a:t>
            </a:r>
          </a:p>
          <a:p>
            <a:pPr marL="0" indent="0">
              <a:buNone/>
            </a:pPr>
            <a:r>
              <a:rPr lang="en-US" dirty="0"/>
              <a:t>    kind: </a:t>
            </a:r>
            <a:r>
              <a:rPr lang="en-US" dirty="0" err="1"/>
              <a:t>ReplicaSet</a:t>
            </a:r>
            <a:endParaRPr lang="en-US" dirty="0"/>
          </a:p>
          <a:p>
            <a:pPr marL="0" indent="0">
              <a:buNone/>
            </a:pPr>
            <a:r>
              <a:rPr lang="en-US" dirty="0"/>
              <a:t>    name: frontend</a:t>
            </a:r>
          </a:p>
          <a:p>
            <a:pPr marL="0" indent="0">
              <a:buNone/>
            </a:pPr>
            <a:r>
              <a:rPr lang="en-US" dirty="0"/>
              <a:t>  </a:t>
            </a:r>
            <a:r>
              <a:rPr lang="en-US" dirty="0" err="1">
                <a:solidFill>
                  <a:srgbClr val="C00000"/>
                </a:solidFill>
              </a:rPr>
              <a:t>minReplicas</a:t>
            </a:r>
            <a:r>
              <a:rPr lang="en-US" dirty="0">
                <a:solidFill>
                  <a:srgbClr val="C00000"/>
                </a:solidFill>
              </a:rPr>
              <a:t>: 3</a:t>
            </a:r>
          </a:p>
          <a:p>
            <a:pPr marL="0" indent="0">
              <a:buNone/>
            </a:pPr>
            <a:r>
              <a:rPr lang="en-US" dirty="0">
                <a:solidFill>
                  <a:srgbClr val="C00000"/>
                </a:solidFill>
              </a:rPr>
              <a:t>  </a:t>
            </a:r>
            <a:r>
              <a:rPr lang="en-US" dirty="0" err="1">
                <a:solidFill>
                  <a:srgbClr val="C00000"/>
                </a:solidFill>
              </a:rPr>
              <a:t>maxReplicas</a:t>
            </a:r>
            <a:r>
              <a:rPr lang="en-US" dirty="0">
                <a:solidFill>
                  <a:srgbClr val="C00000"/>
                </a:solidFill>
              </a:rPr>
              <a:t>: 10</a:t>
            </a:r>
          </a:p>
          <a:p>
            <a:pPr marL="0" indent="0">
              <a:buNone/>
            </a:pPr>
            <a:r>
              <a:rPr lang="en-US" dirty="0"/>
              <a:t>  </a:t>
            </a:r>
            <a:r>
              <a:rPr lang="en-US" dirty="0" err="1"/>
              <a:t>targetCPUUtilizationPercentage</a:t>
            </a:r>
            <a:r>
              <a:rPr lang="en-US" dirty="0"/>
              <a:t>: 50</a:t>
            </a:r>
          </a:p>
        </p:txBody>
      </p:sp>
    </p:spTree>
    <p:extLst>
      <p:ext uri="{BB962C8B-B14F-4D97-AF65-F5344CB8AC3E}">
        <p14:creationId xmlns:p14="http://schemas.microsoft.com/office/powerpoint/2010/main" val="222206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a:t>
            </a:r>
            <a:r>
              <a:rPr lang="uk-UA" b="1" dirty="0"/>
              <a:t>Namespaces</a:t>
            </a:r>
            <a:endParaRPr lang="en-US" dirty="0"/>
          </a:p>
        </p:txBody>
      </p:sp>
      <p:sp>
        <p:nvSpPr>
          <p:cNvPr id="2" name="Content Placeholder 1"/>
          <p:cNvSpPr>
            <a:spLocks noGrp="1"/>
          </p:cNvSpPr>
          <p:nvPr>
            <p:ph sz="quarter" idx="1"/>
          </p:nvPr>
        </p:nvSpPr>
        <p:spPr/>
        <p:txBody>
          <a:bodyPr>
            <a:normAutofit lnSpcReduction="10000"/>
          </a:bodyPr>
          <a:lstStyle/>
          <a:p>
            <a:r>
              <a:rPr lang="uk-UA" dirty="0"/>
              <a:t>If multiple users and teams use the same Kubernetes cluster we can partition the cluster into virtual sub-clusters using </a:t>
            </a:r>
            <a:r>
              <a:rPr lang="uk-UA" b="1" u="sng" dirty="0">
                <a:hlinkClick r:id="rId2"/>
              </a:rPr>
              <a:t>Namespaces</a:t>
            </a:r>
            <a:r>
              <a:rPr lang="uk-UA" dirty="0"/>
              <a:t>. The names of the resources/objects created inside a Namespace are unique, but not across Namespaces in the cluster.</a:t>
            </a:r>
          </a:p>
          <a:p>
            <a:r>
              <a:rPr lang="uk-UA" dirty="0"/>
              <a:t>To list all the Namespaces, we can run the following command:</a:t>
            </a:r>
          </a:p>
          <a:p>
            <a:r>
              <a:rPr lang="uk-UA" dirty="0">
                <a:solidFill>
                  <a:srgbClr val="C00000"/>
                </a:solidFill>
              </a:rPr>
              <a:t> kubectl get namespaces</a:t>
            </a:r>
            <a:br>
              <a:rPr lang="uk-UA" dirty="0">
                <a:solidFill>
                  <a:srgbClr val="C00000"/>
                </a:solidFill>
              </a:rPr>
            </a:br>
            <a:r>
              <a:rPr lang="uk-UA" dirty="0">
                <a:solidFill>
                  <a:srgbClr val="C00000"/>
                </a:solidFill>
              </a:rPr>
              <a:t>NAME              STATUS       AGE</a:t>
            </a:r>
            <a:br>
              <a:rPr lang="uk-UA" dirty="0">
                <a:solidFill>
                  <a:srgbClr val="C00000"/>
                </a:solidFill>
              </a:rPr>
            </a:br>
            <a:r>
              <a:rPr lang="uk-UA" dirty="0">
                <a:solidFill>
                  <a:srgbClr val="C00000"/>
                </a:solidFill>
              </a:rPr>
              <a:t>default           Active       11h</a:t>
            </a:r>
            <a:br>
              <a:rPr lang="uk-UA" dirty="0">
                <a:solidFill>
                  <a:srgbClr val="C00000"/>
                </a:solidFill>
              </a:rPr>
            </a:br>
            <a:r>
              <a:rPr lang="uk-UA" dirty="0">
                <a:solidFill>
                  <a:srgbClr val="C00000"/>
                </a:solidFill>
              </a:rPr>
              <a:t>kube-node-lease   Active       11h</a:t>
            </a:r>
            <a:br>
              <a:rPr lang="uk-UA" dirty="0">
                <a:solidFill>
                  <a:srgbClr val="C00000"/>
                </a:solidFill>
              </a:rPr>
            </a:br>
            <a:r>
              <a:rPr lang="uk-UA" dirty="0">
                <a:solidFill>
                  <a:srgbClr val="C00000"/>
                </a:solidFill>
              </a:rPr>
              <a:t>kube-public       Active       11h</a:t>
            </a:r>
            <a:br>
              <a:rPr lang="uk-UA" dirty="0">
                <a:solidFill>
                  <a:srgbClr val="C00000"/>
                </a:solidFill>
              </a:rPr>
            </a:br>
            <a:r>
              <a:rPr lang="uk-UA" dirty="0">
                <a:solidFill>
                  <a:srgbClr val="C00000"/>
                </a:solidFill>
              </a:rPr>
              <a:t>kube-system       Active       11h</a:t>
            </a:r>
          </a:p>
          <a:p>
            <a:endParaRPr lang="uk-UA" dirty="0"/>
          </a:p>
        </p:txBody>
      </p:sp>
    </p:spTree>
    <p:extLst>
      <p:ext uri="{BB962C8B-B14F-4D97-AF65-F5344CB8AC3E}">
        <p14:creationId xmlns:p14="http://schemas.microsoft.com/office/powerpoint/2010/main" val="426665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sp>
        <p:nvSpPr>
          <p:cNvPr id="2" name="Content Placeholder 1"/>
          <p:cNvSpPr>
            <a:spLocks noGrp="1"/>
          </p:cNvSpPr>
          <p:nvPr>
            <p:ph sz="quarter" idx="1"/>
          </p:nvPr>
        </p:nvSpPr>
        <p:spPr>
          <a:xfrm>
            <a:off x="908304" y="1915605"/>
            <a:ext cx="10363200" cy="4099560"/>
          </a:xfrm>
        </p:spPr>
        <p:txBody>
          <a:bodyPr numCol="1">
            <a:normAutofit/>
          </a:bodyPr>
          <a:lstStyle/>
          <a:p>
            <a:r>
              <a:rPr lang="en-US" b="1" dirty="0" err="1"/>
              <a:t>StatefulSet</a:t>
            </a:r>
            <a:endParaRPr lang="en-US" b="1" dirty="0"/>
          </a:p>
          <a:p>
            <a:endParaRPr lang="en-US" b="1" dirty="0"/>
          </a:p>
          <a:p>
            <a:r>
              <a:rPr lang="en-US" dirty="0"/>
              <a:t>Like a </a:t>
            </a:r>
            <a:r>
              <a:rPr lang="en-US" dirty="0" err="1"/>
              <a:t>ReplicaSet</a:t>
            </a:r>
            <a:r>
              <a:rPr lang="en-US" dirty="0"/>
              <a:t>, a </a:t>
            </a:r>
            <a:r>
              <a:rPr lang="en-US" dirty="0" err="1"/>
              <a:t>StatefulSet</a:t>
            </a:r>
            <a:r>
              <a:rPr lang="en-US" dirty="0"/>
              <a:t> manages deployment and scaling of a group of Pods based on a container spec. </a:t>
            </a:r>
          </a:p>
          <a:p>
            <a:r>
              <a:rPr lang="en-US" dirty="0"/>
              <a:t>Unlike a Deployment, a </a:t>
            </a:r>
            <a:r>
              <a:rPr lang="en-US" dirty="0" err="1"/>
              <a:t>StatefulSet’s</a:t>
            </a:r>
            <a:r>
              <a:rPr lang="en-US" dirty="0"/>
              <a:t> Pods are not interchangeable. Each Pod has a unique, persistent identifier that the controller maintains over any rescheduling. </a:t>
            </a:r>
          </a:p>
          <a:p>
            <a:r>
              <a:rPr lang="en-US" dirty="0" err="1"/>
              <a:t>StatefulSets</a:t>
            </a:r>
            <a:r>
              <a:rPr lang="en-US" dirty="0"/>
              <a:t> for good for persistent, </a:t>
            </a:r>
            <a:r>
              <a:rPr lang="en-US" dirty="0" err="1"/>
              <a:t>stateful</a:t>
            </a:r>
            <a:r>
              <a:rPr lang="en-US" dirty="0"/>
              <a:t> </a:t>
            </a:r>
            <a:r>
              <a:rPr lang="en-US" dirty="0" err="1"/>
              <a:t>backends</a:t>
            </a:r>
            <a:r>
              <a:rPr lang="en-US" dirty="0"/>
              <a:t> like databases.</a:t>
            </a:r>
          </a:p>
        </p:txBody>
      </p:sp>
    </p:spTree>
    <p:extLst>
      <p:ext uri="{BB962C8B-B14F-4D97-AF65-F5344CB8AC3E}">
        <p14:creationId xmlns:p14="http://schemas.microsoft.com/office/powerpoint/2010/main" val="387234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dirty="0" err="1"/>
              <a:t>StatefulSet</a:t>
            </a:r>
            <a:endParaRPr lang="en-US" dirty="0"/>
          </a:p>
        </p:txBody>
      </p:sp>
      <p:sp>
        <p:nvSpPr>
          <p:cNvPr id="2" name="Content Placeholder 1"/>
          <p:cNvSpPr>
            <a:spLocks noGrp="1"/>
          </p:cNvSpPr>
          <p:nvPr>
            <p:ph sz="quarter" idx="1"/>
          </p:nvPr>
        </p:nvSpPr>
        <p:spPr>
          <a:xfrm>
            <a:off x="1210056" y="1693628"/>
            <a:ext cx="10363200" cy="4326172"/>
          </a:xfrm>
        </p:spPr>
        <p:txBody>
          <a:bodyPr>
            <a:normAutofit fontScale="92500" lnSpcReduction="10000"/>
          </a:bodyPr>
          <a:lstStyle/>
          <a:p>
            <a:pPr marL="0" indent="0">
              <a:buNone/>
            </a:pPr>
            <a:r>
              <a:rPr lang="en-US" dirty="0" err="1"/>
              <a:t>apiVersion</a:t>
            </a:r>
            <a:r>
              <a:rPr lang="en-US" dirty="0"/>
              <a:t>: apps/v1</a:t>
            </a:r>
          </a:p>
          <a:p>
            <a:pPr marL="0" indent="0">
              <a:buNone/>
            </a:pPr>
            <a:r>
              <a:rPr lang="en-US" dirty="0">
                <a:solidFill>
                  <a:srgbClr val="C00000"/>
                </a:solidFill>
              </a:rPr>
              <a:t>kind: </a:t>
            </a:r>
            <a:r>
              <a:rPr lang="en-US" dirty="0" err="1">
                <a:solidFill>
                  <a:srgbClr val="C00000"/>
                </a:solidFill>
              </a:rPr>
              <a:t>StatefulSet</a:t>
            </a:r>
            <a:endParaRPr lang="en-US" dirty="0">
              <a:solidFill>
                <a:srgbClr val="C00000"/>
              </a:solidFill>
            </a:endParaRPr>
          </a:p>
          <a:p>
            <a:pPr marL="0" indent="0">
              <a:buNone/>
            </a:pPr>
            <a:r>
              <a:rPr lang="en-US" dirty="0"/>
              <a:t>metadata:</a:t>
            </a:r>
          </a:p>
          <a:p>
            <a:pPr marL="0" indent="0">
              <a:buNone/>
            </a:pPr>
            <a:r>
              <a:rPr lang="en-US" dirty="0"/>
              <a:t>  name: web</a:t>
            </a:r>
          </a:p>
          <a:p>
            <a:pPr marL="0" indent="0">
              <a:buNone/>
            </a:pPr>
            <a:r>
              <a:rPr lang="en-US" dirty="0"/>
              <a:t>spec:</a:t>
            </a:r>
          </a:p>
          <a:p>
            <a:pPr marL="0" indent="0">
              <a:buNone/>
            </a:pPr>
            <a:r>
              <a:rPr lang="en-US" dirty="0"/>
              <a:t>  selector:</a:t>
            </a:r>
          </a:p>
          <a:p>
            <a:pPr marL="0" indent="0">
              <a:buNone/>
            </a:pPr>
            <a:r>
              <a:rPr lang="en-US" dirty="0"/>
              <a:t>    </a:t>
            </a:r>
            <a:r>
              <a:rPr lang="en-US" dirty="0" err="1"/>
              <a:t>matchLabels</a:t>
            </a:r>
            <a:r>
              <a:rPr lang="en-US" dirty="0"/>
              <a:t>:</a:t>
            </a:r>
          </a:p>
          <a:p>
            <a:pPr marL="0" indent="0">
              <a:buNone/>
            </a:pPr>
            <a:r>
              <a:rPr lang="en-US" dirty="0"/>
              <a:t>      app: </a:t>
            </a:r>
            <a:r>
              <a:rPr lang="en-US" dirty="0" err="1"/>
              <a:t>nginx</a:t>
            </a:r>
            <a:r>
              <a:rPr lang="en-US" dirty="0"/>
              <a:t> # has to match .</a:t>
            </a:r>
            <a:r>
              <a:rPr lang="en-US" dirty="0" err="1"/>
              <a:t>spec.template.metadata.labels</a:t>
            </a:r>
            <a:endParaRPr lang="en-US" dirty="0"/>
          </a:p>
          <a:p>
            <a:pPr marL="0" indent="0">
              <a:buNone/>
            </a:pPr>
            <a:r>
              <a:rPr lang="en-US" dirty="0"/>
              <a:t>  </a:t>
            </a:r>
            <a:r>
              <a:rPr lang="en-US" dirty="0" err="1">
                <a:solidFill>
                  <a:srgbClr val="C00000"/>
                </a:solidFill>
              </a:rPr>
              <a:t>serviceName</a:t>
            </a:r>
            <a:r>
              <a:rPr lang="en-US" dirty="0">
                <a:solidFill>
                  <a:srgbClr val="C00000"/>
                </a:solidFill>
              </a:rPr>
              <a:t>: "</a:t>
            </a:r>
            <a:r>
              <a:rPr lang="en-US" dirty="0" err="1">
                <a:solidFill>
                  <a:srgbClr val="C00000"/>
                </a:solidFill>
              </a:rPr>
              <a:t>nginx</a:t>
            </a:r>
            <a:r>
              <a:rPr lang="en-US" dirty="0">
                <a:solidFill>
                  <a:srgbClr val="C00000"/>
                </a:solidFill>
              </a:rPr>
              <a:t>"</a:t>
            </a:r>
          </a:p>
          <a:p>
            <a:pPr marL="0" indent="0">
              <a:buNone/>
            </a:pPr>
            <a:r>
              <a:rPr lang="en-US" dirty="0"/>
              <a:t>  replicas: 3 # by default is 1</a:t>
            </a:r>
            <a:endParaRPr lang="en-US" dirty="0">
              <a:solidFill>
                <a:srgbClr val="C00000"/>
              </a:solidFill>
            </a:endParaRPr>
          </a:p>
        </p:txBody>
      </p:sp>
    </p:spTree>
    <p:extLst>
      <p:ext uri="{BB962C8B-B14F-4D97-AF65-F5344CB8AC3E}">
        <p14:creationId xmlns:p14="http://schemas.microsoft.com/office/powerpoint/2010/main" val="421104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b="1" dirty="0"/>
              <a:t>What Is Kubernetes?</a:t>
            </a:r>
          </a:p>
        </p:txBody>
      </p:sp>
      <p:sp>
        <p:nvSpPr>
          <p:cNvPr id="2" name="Content Placeholder 1"/>
          <p:cNvSpPr>
            <a:spLocks noGrp="1"/>
          </p:cNvSpPr>
          <p:nvPr>
            <p:ph sz="quarter" idx="1"/>
          </p:nvPr>
        </p:nvSpPr>
        <p:spPr/>
        <p:txBody>
          <a:bodyPr numCol="1"/>
          <a:lstStyle/>
          <a:p>
            <a:r>
              <a:rPr lang="uk-UA" dirty="0"/>
              <a:t>According to the </a:t>
            </a:r>
            <a:r>
              <a:rPr lang="uk-UA" u="sng" dirty="0">
                <a:hlinkClick r:id="rId2"/>
              </a:rPr>
              <a:t>Kubernetes</a:t>
            </a:r>
            <a:r>
              <a:rPr lang="uk-UA" dirty="0"/>
              <a:t> website,</a:t>
            </a:r>
          </a:p>
          <a:p>
            <a:r>
              <a:rPr lang="uk-UA" i="1" dirty="0"/>
              <a:t>"Kubernetes is an open-source system for automating deployment, scaling, and management of containerized applications."</a:t>
            </a:r>
            <a:endParaRPr lang="uk-UA" dirty="0"/>
          </a:p>
          <a:p>
            <a:r>
              <a:rPr lang="uk-UA" b="1" dirty="0"/>
              <a:t>Kubernetes</a:t>
            </a:r>
            <a:r>
              <a:rPr lang="uk-UA" dirty="0"/>
              <a:t> comes from the Greek word </a:t>
            </a:r>
            <a:r>
              <a:rPr lang="uk-UA" b="1" dirty="0"/>
              <a:t>κυβερνήτης</a:t>
            </a:r>
            <a:r>
              <a:rPr lang="uk-UA" dirty="0"/>
              <a:t>, which means </a:t>
            </a:r>
            <a:r>
              <a:rPr lang="uk-UA" i="1" dirty="0"/>
              <a:t>helmsman</a:t>
            </a:r>
            <a:r>
              <a:rPr lang="uk-UA" dirty="0"/>
              <a:t> or </a:t>
            </a:r>
            <a:r>
              <a:rPr lang="uk-UA" i="1" dirty="0"/>
              <a:t>ship pilot</a:t>
            </a:r>
            <a:r>
              <a:rPr lang="uk-UA" dirty="0"/>
              <a:t>. With this analogy in mind, we can think of Kubernetes as the pilot on a ship of containers.</a:t>
            </a:r>
          </a:p>
          <a:p>
            <a:r>
              <a:rPr lang="uk-UA" dirty="0"/>
              <a:t>Kubernetes is also referred to as </a:t>
            </a:r>
            <a:r>
              <a:rPr lang="uk-UA" b="1" dirty="0"/>
              <a:t>k8s</a:t>
            </a:r>
            <a:r>
              <a:rPr lang="uk-UA" dirty="0"/>
              <a:t> (pronounced Kate's), as there are 8 characters between </a:t>
            </a:r>
            <a:r>
              <a:rPr lang="uk-UA" i="1" dirty="0"/>
              <a:t>k</a:t>
            </a:r>
            <a:r>
              <a:rPr lang="uk-UA" dirty="0"/>
              <a:t> and </a:t>
            </a:r>
            <a:r>
              <a:rPr lang="uk-UA" i="1" dirty="0"/>
              <a:t>s</a:t>
            </a:r>
            <a:r>
              <a:rPr lang="uk-UA" dirty="0"/>
              <a:t>.</a:t>
            </a:r>
          </a:p>
        </p:txBody>
      </p:sp>
    </p:spTree>
    <p:extLst>
      <p:ext uri="{BB962C8B-B14F-4D97-AF65-F5344CB8AC3E}">
        <p14:creationId xmlns:p14="http://schemas.microsoft.com/office/powerpoint/2010/main" val="37099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sp>
        <p:nvSpPr>
          <p:cNvPr id="2" name="Content Placeholder 1"/>
          <p:cNvSpPr>
            <a:spLocks noGrp="1"/>
          </p:cNvSpPr>
          <p:nvPr>
            <p:ph sz="quarter" idx="1"/>
          </p:nvPr>
        </p:nvSpPr>
        <p:spPr>
          <a:xfrm>
            <a:off x="908304" y="1915605"/>
            <a:ext cx="10363200" cy="4099560"/>
          </a:xfrm>
        </p:spPr>
        <p:txBody>
          <a:bodyPr numCol="1">
            <a:normAutofit lnSpcReduction="10000"/>
          </a:bodyPr>
          <a:lstStyle/>
          <a:p>
            <a:endParaRPr lang="en-US" b="1" dirty="0"/>
          </a:p>
          <a:p>
            <a:r>
              <a:rPr lang="en-US" dirty="0" err="1"/>
              <a:t>DaemonSets</a:t>
            </a:r>
            <a:r>
              <a:rPr lang="en-US" dirty="0"/>
              <a:t> are for continuous process. </a:t>
            </a:r>
          </a:p>
          <a:p>
            <a:r>
              <a:rPr lang="en-US" dirty="0"/>
              <a:t>They run one Pod per Node. </a:t>
            </a:r>
          </a:p>
          <a:p>
            <a:r>
              <a:rPr lang="en-US" dirty="0" err="1"/>
              <a:t>DaemonSets</a:t>
            </a:r>
            <a:r>
              <a:rPr lang="en-US" dirty="0"/>
              <a:t> are useful for ongoing background tasks such as monitoring and log collection.</a:t>
            </a:r>
          </a:p>
          <a:p>
            <a:r>
              <a:rPr lang="en-US" dirty="0"/>
              <a:t>Each new Node added to the cluster automatically gets a Pod started by the </a:t>
            </a:r>
            <a:r>
              <a:rPr lang="en-US" dirty="0" err="1"/>
              <a:t>DaemonSet</a:t>
            </a:r>
            <a:r>
              <a:rPr lang="en-US" dirty="0"/>
              <a:t>. </a:t>
            </a:r>
          </a:p>
          <a:p>
            <a:r>
              <a:rPr lang="en-US" dirty="0"/>
              <a:t>As nodes are removed from the cluster, those Pods are garbage collected.</a:t>
            </a:r>
          </a:p>
          <a:p>
            <a:r>
              <a:rPr lang="en-US" dirty="0"/>
              <a:t> Deleting a </a:t>
            </a:r>
            <a:r>
              <a:rPr lang="en-US" dirty="0" err="1"/>
              <a:t>DaemonSet</a:t>
            </a:r>
            <a:r>
              <a:rPr lang="en-US" dirty="0"/>
              <a:t> will clean up the Pods it created</a:t>
            </a:r>
          </a:p>
        </p:txBody>
      </p:sp>
    </p:spTree>
    <p:extLst>
      <p:ext uri="{BB962C8B-B14F-4D97-AF65-F5344CB8AC3E}">
        <p14:creationId xmlns:p14="http://schemas.microsoft.com/office/powerpoint/2010/main" val="7067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dirty="0" err="1"/>
              <a:t>DaemonSet</a:t>
            </a:r>
            <a:endParaRPr lang="en-US" dirty="0"/>
          </a:p>
        </p:txBody>
      </p:sp>
      <p:sp>
        <p:nvSpPr>
          <p:cNvPr id="2" name="Content Placeholder 1"/>
          <p:cNvSpPr>
            <a:spLocks noGrp="1"/>
          </p:cNvSpPr>
          <p:nvPr>
            <p:ph sz="quarter" idx="1"/>
          </p:nvPr>
        </p:nvSpPr>
        <p:spPr>
          <a:xfrm>
            <a:off x="1210056" y="1693628"/>
            <a:ext cx="10363200" cy="4326172"/>
          </a:xfrm>
        </p:spPr>
        <p:txBody>
          <a:bodyPr>
            <a:normAutofit/>
          </a:bodyPr>
          <a:lstStyle/>
          <a:p>
            <a:pPr marL="0" indent="0">
              <a:buNone/>
            </a:pPr>
            <a:r>
              <a:rPr lang="en-US" dirty="0" err="1"/>
              <a:t>apiVersion</a:t>
            </a:r>
            <a:r>
              <a:rPr lang="en-US" dirty="0"/>
              <a:t>: apps/v1</a:t>
            </a:r>
          </a:p>
          <a:p>
            <a:pPr marL="0" indent="0">
              <a:buNone/>
            </a:pPr>
            <a:r>
              <a:rPr lang="en-US" dirty="0"/>
              <a:t>kind: </a:t>
            </a:r>
            <a:r>
              <a:rPr lang="en-US" dirty="0" err="1"/>
              <a:t>DaemonSet</a:t>
            </a:r>
            <a:endParaRPr lang="en-US" dirty="0"/>
          </a:p>
          <a:p>
            <a:pPr marL="0" indent="0">
              <a:buNone/>
            </a:pPr>
            <a:r>
              <a:rPr lang="en-US" dirty="0"/>
              <a:t>metadata:</a:t>
            </a:r>
          </a:p>
          <a:p>
            <a:pPr marL="0" indent="0">
              <a:buNone/>
            </a:pPr>
            <a:r>
              <a:rPr lang="en-US" dirty="0"/>
              <a:t>  name: </a:t>
            </a:r>
            <a:r>
              <a:rPr lang="en-US" dirty="0" err="1"/>
              <a:t>fluentd-elasticsearch</a:t>
            </a:r>
            <a:endParaRPr lang="en-US" dirty="0"/>
          </a:p>
          <a:p>
            <a:pPr marL="0" indent="0">
              <a:buNone/>
            </a:pPr>
            <a:r>
              <a:rPr lang="en-US" dirty="0"/>
              <a:t>  namespace: </a:t>
            </a:r>
            <a:r>
              <a:rPr lang="en-US" dirty="0" err="1"/>
              <a:t>kube</a:t>
            </a:r>
            <a:r>
              <a:rPr lang="en-US" dirty="0"/>
              <a:t>-system</a:t>
            </a:r>
          </a:p>
          <a:p>
            <a:pPr marL="0" indent="0">
              <a:buNone/>
            </a:pPr>
            <a:r>
              <a:rPr lang="en-US" dirty="0"/>
              <a:t>  labels:</a:t>
            </a:r>
          </a:p>
          <a:p>
            <a:pPr marL="0" indent="0">
              <a:buNone/>
            </a:pPr>
            <a:r>
              <a:rPr lang="en-US" dirty="0"/>
              <a:t>    k8s-app: </a:t>
            </a:r>
            <a:r>
              <a:rPr lang="en-US" dirty="0" err="1"/>
              <a:t>fluentd</a:t>
            </a:r>
            <a:r>
              <a:rPr lang="en-US" dirty="0"/>
              <a:t>-logging</a:t>
            </a:r>
          </a:p>
          <a:p>
            <a:pPr marL="0" indent="0">
              <a:buNone/>
            </a:pPr>
            <a:r>
              <a:rPr lang="en-US" dirty="0"/>
              <a:t>spec:</a:t>
            </a:r>
          </a:p>
          <a:p>
            <a:pPr marL="0" indent="0">
              <a:buNone/>
            </a:pPr>
            <a:r>
              <a:rPr lang="en-US" dirty="0">
                <a:solidFill>
                  <a:srgbClr val="C00000"/>
                </a:solidFill>
              </a:rPr>
              <a:t>…….</a:t>
            </a:r>
          </a:p>
        </p:txBody>
      </p:sp>
    </p:spTree>
    <p:extLst>
      <p:ext uri="{BB962C8B-B14F-4D97-AF65-F5344CB8AC3E}">
        <p14:creationId xmlns:p14="http://schemas.microsoft.com/office/powerpoint/2010/main" val="2281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Deployments</a:t>
            </a:r>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A </a:t>
            </a:r>
            <a:r>
              <a:rPr lang="en-US" dirty="0">
                <a:solidFill>
                  <a:srgbClr val="C00000"/>
                </a:solidFill>
              </a:rPr>
              <a:t>Deployment</a:t>
            </a:r>
            <a:r>
              <a:rPr lang="en-US" dirty="0"/>
              <a:t> provides declarative updates for Pods and </a:t>
            </a:r>
            <a:r>
              <a:rPr lang="en-US" dirty="0" err="1"/>
              <a:t>ReplicaSets</a:t>
            </a:r>
            <a:r>
              <a:rPr lang="en-US" dirty="0"/>
              <a:t>.</a:t>
            </a:r>
          </a:p>
          <a:p>
            <a:endParaRPr lang="en-US" dirty="0"/>
          </a:p>
          <a:p>
            <a:r>
              <a:rPr lang="en-US" dirty="0"/>
              <a:t>You describe a desired state in a </a:t>
            </a:r>
            <a:r>
              <a:rPr lang="en-US" dirty="0">
                <a:solidFill>
                  <a:srgbClr val="C00000"/>
                </a:solidFill>
              </a:rPr>
              <a:t>Deployment</a:t>
            </a:r>
            <a:r>
              <a:rPr lang="en-US" dirty="0"/>
              <a:t>, and the </a:t>
            </a:r>
            <a:r>
              <a:rPr lang="en-US" dirty="0">
                <a:solidFill>
                  <a:srgbClr val="C00000"/>
                </a:solidFill>
              </a:rPr>
              <a:t>Deployment Controller</a:t>
            </a:r>
            <a:r>
              <a:rPr lang="en-US" dirty="0"/>
              <a:t> changes the actual state to the desired state at a controlled rate. You can define Deployments to create new </a:t>
            </a:r>
            <a:r>
              <a:rPr lang="en-US" dirty="0" err="1"/>
              <a:t>ReplicaSets</a:t>
            </a:r>
            <a:r>
              <a:rPr lang="en-US" dirty="0"/>
              <a:t>, or to remove existing Deployments and adopt all their resources with new Deployments.</a:t>
            </a:r>
          </a:p>
        </p:txBody>
      </p:sp>
    </p:spTree>
    <p:extLst>
      <p:ext uri="{BB962C8B-B14F-4D97-AF65-F5344CB8AC3E}">
        <p14:creationId xmlns:p14="http://schemas.microsoft.com/office/powerpoint/2010/main" val="310621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Deployments</a:t>
            </a:r>
          </a:p>
        </p:txBody>
      </p:sp>
      <p:pic>
        <p:nvPicPr>
          <p:cNvPr id="6" name="Content Placeholder 5" descr="Deployment - updat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8732" y="1417638"/>
            <a:ext cx="8827723" cy="4922202"/>
          </a:xfrm>
          <a:prstGeom prst="rect">
            <a:avLst/>
          </a:prstGeom>
          <a:noFill/>
          <a:ln>
            <a:noFill/>
          </a:ln>
        </p:spPr>
      </p:pic>
    </p:spTree>
    <p:extLst>
      <p:ext uri="{BB962C8B-B14F-4D97-AF65-F5344CB8AC3E}">
        <p14:creationId xmlns:p14="http://schemas.microsoft.com/office/powerpoint/2010/main" val="170103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Deployments</a:t>
            </a:r>
          </a:p>
        </p:txBody>
      </p:sp>
      <p:sp>
        <p:nvSpPr>
          <p:cNvPr id="2" name="Content Placeholder 1"/>
          <p:cNvSpPr>
            <a:spLocks noGrp="1"/>
          </p:cNvSpPr>
          <p:nvPr>
            <p:ph sz="quarter" idx="1"/>
          </p:nvPr>
        </p:nvSpPr>
        <p:spPr>
          <a:xfrm>
            <a:off x="1210056" y="1693628"/>
            <a:ext cx="10363200" cy="4326172"/>
          </a:xfrm>
        </p:spPr>
        <p:txBody>
          <a:bodyPr numCol="2">
            <a:normAutofit fontScale="92500" lnSpcReduction="20000"/>
          </a:bodyPr>
          <a:lstStyle/>
          <a:p>
            <a:pPr marL="0" indent="0">
              <a:buNone/>
            </a:pPr>
            <a:r>
              <a:rPr lang="en-US" dirty="0" err="1"/>
              <a:t>apiVersion</a:t>
            </a:r>
            <a:r>
              <a:rPr lang="en-US" dirty="0"/>
              <a:t>: apps/v1</a:t>
            </a:r>
          </a:p>
          <a:p>
            <a:pPr marL="0" indent="0">
              <a:buNone/>
            </a:pPr>
            <a:r>
              <a:rPr lang="en-US" dirty="0"/>
              <a:t>kind: Deployment</a:t>
            </a:r>
          </a:p>
          <a:p>
            <a:pPr marL="0" indent="0">
              <a:buNone/>
            </a:pPr>
            <a:r>
              <a:rPr lang="en-US" dirty="0"/>
              <a:t>metadata:</a:t>
            </a:r>
          </a:p>
          <a:p>
            <a:pPr marL="0" indent="0">
              <a:buNone/>
            </a:pPr>
            <a:r>
              <a:rPr lang="en-US" dirty="0"/>
              <a:t>  name: </a:t>
            </a:r>
            <a:r>
              <a:rPr lang="en-US" dirty="0" err="1"/>
              <a:t>nginx</a:t>
            </a:r>
            <a:r>
              <a:rPr lang="en-US" dirty="0"/>
              <a:t>-deployment</a:t>
            </a:r>
          </a:p>
          <a:p>
            <a:pPr marL="0" indent="0">
              <a:buNone/>
            </a:pPr>
            <a:r>
              <a:rPr lang="en-US" dirty="0"/>
              <a:t>  labels:</a:t>
            </a:r>
          </a:p>
          <a:p>
            <a:pPr marL="0" indent="0">
              <a:buNone/>
            </a:pPr>
            <a:r>
              <a:rPr lang="en-US" dirty="0"/>
              <a:t>    app: </a:t>
            </a:r>
            <a:r>
              <a:rPr lang="en-US" dirty="0" err="1"/>
              <a:t>nginx</a:t>
            </a:r>
            <a:endParaRPr lang="en-US" dirty="0"/>
          </a:p>
          <a:p>
            <a:pPr marL="0" indent="0">
              <a:buNone/>
            </a:pPr>
            <a:r>
              <a:rPr lang="en-US" dirty="0"/>
              <a:t>spec:</a:t>
            </a:r>
          </a:p>
          <a:p>
            <a:pPr marL="0" indent="0">
              <a:buNone/>
            </a:pPr>
            <a:r>
              <a:rPr lang="en-US" dirty="0"/>
              <a:t>  replicas: 3</a:t>
            </a:r>
          </a:p>
          <a:p>
            <a:pPr marL="0" indent="0">
              <a:buNone/>
            </a:pPr>
            <a:r>
              <a:rPr lang="en-US" dirty="0"/>
              <a:t>  selector:</a:t>
            </a:r>
          </a:p>
          <a:p>
            <a:pPr marL="0" indent="0">
              <a:buNone/>
            </a:pPr>
            <a:r>
              <a:rPr lang="en-US" dirty="0"/>
              <a:t>    </a:t>
            </a:r>
            <a:r>
              <a:rPr lang="en-US" dirty="0" err="1"/>
              <a:t>matchLabels</a:t>
            </a:r>
            <a:r>
              <a:rPr lang="en-US" dirty="0"/>
              <a:t>:</a:t>
            </a:r>
          </a:p>
          <a:p>
            <a:pPr marL="0" indent="0">
              <a:buNone/>
            </a:pPr>
            <a:r>
              <a:rPr lang="en-US" dirty="0"/>
              <a:t>      app: </a:t>
            </a:r>
            <a:r>
              <a:rPr lang="en-US" dirty="0" err="1"/>
              <a:t>nginx</a:t>
            </a:r>
            <a:endParaRPr lang="en-US" dirty="0"/>
          </a:p>
          <a:p>
            <a:pPr marL="0" indent="0">
              <a:buNone/>
            </a:pPr>
            <a:r>
              <a:rPr lang="en-US" dirty="0"/>
              <a:t>  template:</a:t>
            </a:r>
          </a:p>
          <a:p>
            <a:pPr marL="0" indent="0">
              <a:buNone/>
            </a:pPr>
            <a:r>
              <a:rPr lang="en-US" dirty="0"/>
              <a:t>    metadata:</a:t>
            </a:r>
          </a:p>
          <a:p>
            <a:pPr marL="0" indent="0">
              <a:buNone/>
            </a:pPr>
            <a:r>
              <a:rPr lang="en-US" dirty="0"/>
              <a:t>      labels:</a:t>
            </a:r>
          </a:p>
          <a:p>
            <a:pPr marL="0" indent="0">
              <a:buNone/>
            </a:pPr>
            <a:r>
              <a:rPr lang="en-US" dirty="0"/>
              <a:t>        app: </a:t>
            </a:r>
            <a:r>
              <a:rPr lang="en-US" dirty="0" err="1"/>
              <a:t>nginx</a:t>
            </a:r>
            <a:endParaRPr lang="en-US" dirty="0"/>
          </a:p>
          <a:p>
            <a:pPr marL="0" indent="0">
              <a:buNone/>
            </a:pPr>
            <a:r>
              <a:rPr lang="en-US" dirty="0"/>
              <a:t>    spec:</a:t>
            </a:r>
          </a:p>
          <a:p>
            <a:pPr marL="0" indent="0">
              <a:buNone/>
            </a:pPr>
            <a:r>
              <a:rPr lang="en-US" dirty="0"/>
              <a:t>      containers:</a:t>
            </a:r>
          </a:p>
          <a:p>
            <a:pPr marL="0" indent="0">
              <a:buNone/>
            </a:pPr>
            <a:r>
              <a:rPr lang="en-US" dirty="0"/>
              <a:t>      - name: </a:t>
            </a:r>
            <a:r>
              <a:rPr lang="en-US" dirty="0" err="1"/>
              <a:t>nginx</a:t>
            </a:r>
            <a:endParaRPr lang="en-US" dirty="0"/>
          </a:p>
          <a:p>
            <a:pPr marL="0" indent="0">
              <a:buNone/>
            </a:pPr>
            <a:r>
              <a:rPr lang="en-US" dirty="0"/>
              <a:t>        image: nginx:1.14.2</a:t>
            </a:r>
          </a:p>
          <a:p>
            <a:pPr marL="0" indent="0">
              <a:buNone/>
            </a:pPr>
            <a:r>
              <a:rPr lang="en-US" dirty="0"/>
              <a:t>        ports:</a:t>
            </a:r>
          </a:p>
          <a:p>
            <a:pPr marL="0" indent="0">
              <a:buNone/>
            </a:pPr>
            <a:r>
              <a:rPr lang="en-US" dirty="0"/>
              <a:t>        - </a:t>
            </a:r>
            <a:r>
              <a:rPr lang="en-US" dirty="0" err="1"/>
              <a:t>containerPort</a:t>
            </a:r>
            <a:r>
              <a:rPr lang="en-US" dirty="0"/>
              <a:t>: 80</a:t>
            </a:r>
          </a:p>
        </p:txBody>
      </p:sp>
    </p:spTree>
    <p:extLst>
      <p:ext uri="{BB962C8B-B14F-4D97-AF65-F5344CB8AC3E}">
        <p14:creationId xmlns:p14="http://schemas.microsoft.com/office/powerpoint/2010/main" val="323550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Deployments Updating</a:t>
            </a:r>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Let’s update the </a:t>
            </a:r>
            <a:r>
              <a:rPr lang="en-US" dirty="0" err="1"/>
              <a:t>nginx</a:t>
            </a:r>
            <a:r>
              <a:rPr lang="en-US" dirty="0"/>
              <a:t> Pods to use the nginx:1.16.1 image instead of the nginx:1.14.2 image:</a:t>
            </a:r>
          </a:p>
          <a:p>
            <a:endParaRPr lang="en-US" dirty="0"/>
          </a:p>
          <a:p>
            <a:r>
              <a:rPr lang="en-US" dirty="0" err="1">
                <a:solidFill>
                  <a:srgbClr val="C00000"/>
                </a:solidFill>
              </a:rPr>
              <a:t>kubectl</a:t>
            </a:r>
            <a:r>
              <a:rPr lang="en-US" dirty="0">
                <a:solidFill>
                  <a:srgbClr val="C00000"/>
                </a:solidFill>
              </a:rPr>
              <a:t> --record </a:t>
            </a:r>
            <a:r>
              <a:rPr lang="en-US" dirty="0" err="1">
                <a:solidFill>
                  <a:srgbClr val="C00000"/>
                </a:solidFill>
              </a:rPr>
              <a:t>deployment.apps</a:t>
            </a:r>
            <a:r>
              <a:rPr lang="en-US" dirty="0">
                <a:solidFill>
                  <a:srgbClr val="C00000"/>
                </a:solidFill>
              </a:rPr>
              <a:t>/</a:t>
            </a:r>
            <a:r>
              <a:rPr lang="en-US" dirty="0" err="1">
                <a:solidFill>
                  <a:srgbClr val="C00000"/>
                </a:solidFill>
              </a:rPr>
              <a:t>nginx</a:t>
            </a:r>
            <a:r>
              <a:rPr lang="en-US" dirty="0">
                <a:solidFill>
                  <a:srgbClr val="C00000"/>
                </a:solidFill>
              </a:rPr>
              <a:t>-deployment set \</a:t>
            </a:r>
          </a:p>
          <a:p>
            <a:pPr marL="0" indent="0">
              <a:buNone/>
            </a:pPr>
            <a:r>
              <a:rPr lang="en-US" dirty="0">
                <a:solidFill>
                  <a:srgbClr val="C00000"/>
                </a:solidFill>
              </a:rPr>
              <a:t>	image deployment.v1.apps/</a:t>
            </a:r>
            <a:r>
              <a:rPr lang="en-US" dirty="0" err="1">
                <a:solidFill>
                  <a:srgbClr val="C00000"/>
                </a:solidFill>
              </a:rPr>
              <a:t>nginx</a:t>
            </a:r>
            <a:r>
              <a:rPr lang="en-US" dirty="0">
                <a:solidFill>
                  <a:srgbClr val="C00000"/>
                </a:solidFill>
              </a:rPr>
              <a:t>-deployment </a:t>
            </a:r>
            <a:r>
              <a:rPr lang="en-US" dirty="0" err="1">
                <a:solidFill>
                  <a:srgbClr val="C00000"/>
                </a:solidFill>
              </a:rPr>
              <a:t>nginx</a:t>
            </a:r>
            <a:r>
              <a:rPr lang="en-US" dirty="0">
                <a:solidFill>
                  <a:srgbClr val="C00000"/>
                </a:solidFill>
              </a:rPr>
              <a:t>=nginx:1.16.1</a:t>
            </a:r>
          </a:p>
          <a:p>
            <a:r>
              <a:rPr lang="en-US" dirty="0" err="1">
                <a:solidFill>
                  <a:srgbClr val="C00000"/>
                </a:solidFill>
              </a:rPr>
              <a:t>kubectl</a:t>
            </a:r>
            <a:r>
              <a:rPr lang="en-US" dirty="0">
                <a:solidFill>
                  <a:srgbClr val="C00000"/>
                </a:solidFill>
              </a:rPr>
              <a:t> set image deployment/</a:t>
            </a:r>
            <a:r>
              <a:rPr lang="en-US" dirty="0" err="1">
                <a:solidFill>
                  <a:srgbClr val="C00000"/>
                </a:solidFill>
              </a:rPr>
              <a:t>nginx</a:t>
            </a:r>
            <a:r>
              <a:rPr lang="en-US" dirty="0">
                <a:solidFill>
                  <a:srgbClr val="C00000"/>
                </a:solidFill>
              </a:rPr>
              <a:t>-deployment \</a:t>
            </a:r>
          </a:p>
          <a:p>
            <a:pPr marL="0" indent="0">
              <a:buNone/>
            </a:pPr>
            <a:r>
              <a:rPr lang="en-US" dirty="0">
                <a:solidFill>
                  <a:srgbClr val="C00000"/>
                </a:solidFill>
              </a:rPr>
              <a:t>	</a:t>
            </a:r>
            <a:r>
              <a:rPr lang="en-US" dirty="0" err="1">
                <a:solidFill>
                  <a:srgbClr val="C00000"/>
                </a:solidFill>
              </a:rPr>
              <a:t>nginx</a:t>
            </a:r>
            <a:r>
              <a:rPr lang="en-US" dirty="0">
                <a:solidFill>
                  <a:srgbClr val="C00000"/>
                </a:solidFill>
              </a:rPr>
              <a:t>=nginx:1.16.1 –record</a:t>
            </a:r>
          </a:p>
          <a:p>
            <a:r>
              <a:rPr lang="en-US" dirty="0" err="1">
                <a:solidFill>
                  <a:srgbClr val="C00000"/>
                </a:solidFill>
              </a:rPr>
              <a:t>kubectl</a:t>
            </a:r>
            <a:r>
              <a:rPr lang="en-US" dirty="0">
                <a:solidFill>
                  <a:srgbClr val="C00000"/>
                </a:solidFill>
              </a:rPr>
              <a:t> edit deployment.v1.apps/</a:t>
            </a:r>
            <a:r>
              <a:rPr lang="en-US" dirty="0" err="1">
                <a:solidFill>
                  <a:srgbClr val="C00000"/>
                </a:solidFill>
              </a:rPr>
              <a:t>nginx</a:t>
            </a:r>
            <a:r>
              <a:rPr lang="en-US" dirty="0">
                <a:solidFill>
                  <a:srgbClr val="C00000"/>
                </a:solidFill>
              </a:rPr>
              <a:t>-deployment</a:t>
            </a:r>
          </a:p>
        </p:txBody>
      </p:sp>
    </p:spTree>
    <p:extLst>
      <p:ext uri="{BB962C8B-B14F-4D97-AF65-F5344CB8AC3E}">
        <p14:creationId xmlns:p14="http://schemas.microsoft.com/office/powerpoint/2010/main" val="368504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Deployments</a:t>
            </a:r>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Run </a:t>
            </a:r>
            <a:r>
              <a:rPr lang="en-US" dirty="0" err="1">
                <a:solidFill>
                  <a:srgbClr val="C00000"/>
                </a:solidFill>
              </a:rPr>
              <a:t>kubectl</a:t>
            </a:r>
            <a:r>
              <a:rPr lang="en-US" dirty="0">
                <a:solidFill>
                  <a:srgbClr val="C00000"/>
                </a:solidFill>
              </a:rPr>
              <a:t> get </a:t>
            </a:r>
            <a:r>
              <a:rPr lang="en-US" dirty="0" err="1">
                <a:solidFill>
                  <a:srgbClr val="C00000"/>
                </a:solidFill>
              </a:rPr>
              <a:t>rs</a:t>
            </a:r>
            <a:r>
              <a:rPr lang="en-US" dirty="0"/>
              <a:t> to see that the Deployment updated the Pods by creating a new </a:t>
            </a:r>
            <a:r>
              <a:rPr lang="en-US" dirty="0" err="1"/>
              <a:t>ReplicaSet</a:t>
            </a:r>
            <a:r>
              <a:rPr lang="en-US" dirty="0"/>
              <a:t> and scaling it up to 3 replicas, as well as scaling down the old </a:t>
            </a:r>
            <a:r>
              <a:rPr lang="en-US" dirty="0" err="1"/>
              <a:t>ReplicaSet</a:t>
            </a:r>
            <a:r>
              <a:rPr lang="en-US" dirty="0"/>
              <a:t> to 0 replicas.</a:t>
            </a:r>
          </a:p>
          <a:p>
            <a:r>
              <a:rPr lang="en-US" dirty="0"/>
              <a:t>Running </a:t>
            </a:r>
            <a:r>
              <a:rPr lang="en-US" dirty="0">
                <a:solidFill>
                  <a:srgbClr val="C00000"/>
                </a:solidFill>
              </a:rPr>
              <a:t>get pods </a:t>
            </a:r>
            <a:r>
              <a:rPr lang="en-US" dirty="0"/>
              <a:t>should now show the Pods.</a:t>
            </a:r>
            <a:endParaRPr lang="en-US" dirty="0">
              <a:solidFill>
                <a:srgbClr val="C00000"/>
              </a:solidFill>
            </a:endParaRPr>
          </a:p>
        </p:txBody>
      </p:sp>
    </p:spTree>
    <p:extLst>
      <p:ext uri="{BB962C8B-B14F-4D97-AF65-F5344CB8AC3E}">
        <p14:creationId xmlns:p14="http://schemas.microsoft.com/office/powerpoint/2010/main" val="13129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Deployments Scaling</a:t>
            </a:r>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You can scale a Deployment by using the following command:</a:t>
            </a:r>
          </a:p>
          <a:p>
            <a:r>
              <a:rPr lang="en-US" dirty="0" err="1">
                <a:solidFill>
                  <a:srgbClr val="C00000"/>
                </a:solidFill>
              </a:rPr>
              <a:t>kubectl</a:t>
            </a:r>
            <a:r>
              <a:rPr lang="en-US" dirty="0">
                <a:solidFill>
                  <a:srgbClr val="C00000"/>
                </a:solidFill>
              </a:rPr>
              <a:t> scale deployment.v1.apps/</a:t>
            </a:r>
            <a:r>
              <a:rPr lang="en-US" dirty="0" err="1">
                <a:solidFill>
                  <a:srgbClr val="C00000"/>
                </a:solidFill>
              </a:rPr>
              <a:t>nginx</a:t>
            </a:r>
            <a:r>
              <a:rPr lang="en-US" dirty="0">
                <a:solidFill>
                  <a:srgbClr val="C00000"/>
                </a:solidFill>
              </a:rPr>
              <a:t>-deployment --replicas=10</a:t>
            </a:r>
          </a:p>
          <a:p>
            <a:endParaRPr lang="en-US" dirty="0">
              <a:solidFill>
                <a:srgbClr val="C00000"/>
              </a:solidFill>
            </a:endParaRPr>
          </a:p>
          <a:p>
            <a:r>
              <a:rPr lang="en-US" dirty="0"/>
              <a:t>Assuming horizontal Pod </a:t>
            </a:r>
            <a:r>
              <a:rPr lang="en-US" dirty="0" err="1"/>
              <a:t>autoscaling</a:t>
            </a:r>
            <a:r>
              <a:rPr lang="en-US" dirty="0"/>
              <a:t> is enabled in your cluster, you can setup an </a:t>
            </a:r>
            <a:r>
              <a:rPr lang="en-US" dirty="0" err="1"/>
              <a:t>autoscaler</a:t>
            </a:r>
            <a:r>
              <a:rPr lang="en-US" dirty="0"/>
              <a:t> for your Deployment and choose the minimum and maximum number of Pods you want to run based on the CPU utilization of your existing Pods.</a:t>
            </a:r>
          </a:p>
          <a:p>
            <a:r>
              <a:rPr lang="en-US" dirty="0" err="1">
                <a:solidFill>
                  <a:srgbClr val="C00000"/>
                </a:solidFill>
              </a:rPr>
              <a:t>kubectl</a:t>
            </a:r>
            <a:r>
              <a:rPr lang="en-US" dirty="0">
                <a:solidFill>
                  <a:srgbClr val="C00000"/>
                </a:solidFill>
              </a:rPr>
              <a:t> </a:t>
            </a:r>
            <a:r>
              <a:rPr lang="en-US" dirty="0" err="1">
                <a:solidFill>
                  <a:srgbClr val="C00000"/>
                </a:solidFill>
              </a:rPr>
              <a:t>autoscale</a:t>
            </a:r>
            <a:r>
              <a:rPr lang="en-US" dirty="0">
                <a:solidFill>
                  <a:srgbClr val="C00000"/>
                </a:solidFill>
              </a:rPr>
              <a:t> deployment.v1.apps/</a:t>
            </a:r>
            <a:r>
              <a:rPr lang="en-US" dirty="0" err="1">
                <a:solidFill>
                  <a:srgbClr val="C00000"/>
                </a:solidFill>
              </a:rPr>
              <a:t>nginx</a:t>
            </a:r>
            <a:r>
              <a:rPr lang="en-US" dirty="0">
                <a:solidFill>
                  <a:srgbClr val="C00000"/>
                </a:solidFill>
              </a:rPr>
              <a:t>-deployment \</a:t>
            </a:r>
          </a:p>
          <a:p>
            <a:pPr marL="0" indent="0">
              <a:buNone/>
            </a:pPr>
            <a:r>
              <a:rPr lang="en-US" dirty="0">
                <a:solidFill>
                  <a:srgbClr val="C00000"/>
                </a:solidFill>
              </a:rPr>
              <a:t>	--min=10 --max=15 --</a:t>
            </a:r>
            <a:r>
              <a:rPr lang="en-US" dirty="0" err="1">
                <a:solidFill>
                  <a:srgbClr val="C00000"/>
                </a:solidFill>
              </a:rPr>
              <a:t>cpu</a:t>
            </a:r>
            <a:r>
              <a:rPr lang="en-US" dirty="0">
                <a:solidFill>
                  <a:srgbClr val="C00000"/>
                </a:solidFill>
              </a:rPr>
              <a:t>-percent=80</a:t>
            </a:r>
          </a:p>
          <a:p>
            <a:endParaRPr lang="en-US" dirty="0">
              <a:solidFill>
                <a:srgbClr val="C00000"/>
              </a:solidFill>
            </a:endParaRPr>
          </a:p>
        </p:txBody>
      </p:sp>
    </p:spTree>
    <p:extLst>
      <p:ext uri="{BB962C8B-B14F-4D97-AF65-F5344CB8AC3E}">
        <p14:creationId xmlns:p14="http://schemas.microsoft.com/office/powerpoint/2010/main" val="126123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Job and </a:t>
            </a:r>
            <a:r>
              <a:rPr lang="en-US" dirty="0" err="1"/>
              <a:t>CronJob</a:t>
            </a:r>
            <a:endParaRPr lang="en-US" dirty="0"/>
          </a:p>
        </p:txBody>
      </p:sp>
      <p:sp>
        <p:nvSpPr>
          <p:cNvPr id="2" name="Content Placeholder 1"/>
          <p:cNvSpPr>
            <a:spLocks noGrp="1"/>
          </p:cNvSpPr>
          <p:nvPr>
            <p:ph sz="quarter" idx="1"/>
          </p:nvPr>
        </p:nvSpPr>
        <p:spPr>
          <a:xfrm>
            <a:off x="1210056" y="1693628"/>
            <a:ext cx="10363200" cy="4326172"/>
          </a:xfrm>
        </p:spPr>
        <p:txBody>
          <a:bodyPr>
            <a:normAutofit/>
          </a:bodyPr>
          <a:lstStyle/>
          <a:p>
            <a:r>
              <a:rPr lang="en-US" dirty="0"/>
              <a:t>A </a:t>
            </a:r>
            <a:r>
              <a:rPr lang="en-US" dirty="0">
                <a:solidFill>
                  <a:srgbClr val="C00000"/>
                </a:solidFill>
              </a:rPr>
              <a:t>Job</a:t>
            </a:r>
            <a:r>
              <a:rPr lang="en-US" dirty="0"/>
              <a:t> creates one or more Pods and ensures that a specified number of them successfully terminate. As pods successfully complete, the Job tracks the successful completions. When a specified number of successful completions is reached, the task (</a:t>
            </a:r>
            <a:r>
              <a:rPr lang="en-US" dirty="0" err="1"/>
              <a:t>ie</a:t>
            </a:r>
            <a:r>
              <a:rPr lang="en-US" dirty="0"/>
              <a:t>, Job) is complete. Deleting a Job will clean up the Pods it created.</a:t>
            </a:r>
          </a:p>
          <a:p>
            <a:r>
              <a:rPr lang="en-US" dirty="0"/>
              <a:t>A </a:t>
            </a:r>
            <a:r>
              <a:rPr lang="en-US" dirty="0" err="1">
                <a:solidFill>
                  <a:srgbClr val="C00000"/>
                </a:solidFill>
              </a:rPr>
              <a:t>CronJob</a:t>
            </a:r>
            <a:r>
              <a:rPr lang="en-US" dirty="0">
                <a:solidFill>
                  <a:srgbClr val="C00000"/>
                </a:solidFill>
              </a:rPr>
              <a:t> </a:t>
            </a:r>
            <a:r>
              <a:rPr lang="en-US" dirty="0"/>
              <a:t>creates Jobs on a repeating schedule. </a:t>
            </a:r>
            <a:r>
              <a:rPr lang="en-US" dirty="0" err="1"/>
              <a:t>CronJobs</a:t>
            </a:r>
            <a:r>
              <a:rPr lang="en-US" dirty="0"/>
              <a:t> are useful for creating periodic and recurring tasks, like running backups or sending emails. </a:t>
            </a:r>
            <a:r>
              <a:rPr lang="en-US" dirty="0" err="1"/>
              <a:t>CronJobs</a:t>
            </a:r>
            <a:r>
              <a:rPr lang="en-US" dirty="0"/>
              <a:t> can also schedule individual tasks for a specific time, such as scheduling a Job for when your cluster is likely to be idle.</a:t>
            </a:r>
          </a:p>
        </p:txBody>
      </p:sp>
    </p:spTree>
    <p:extLst>
      <p:ext uri="{BB962C8B-B14F-4D97-AF65-F5344CB8AC3E}">
        <p14:creationId xmlns:p14="http://schemas.microsoft.com/office/powerpoint/2010/main" val="38336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sp>
        <p:nvSpPr>
          <p:cNvPr id="2" name="Content Placeholder 1"/>
          <p:cNvSpPr>
            <a:spLocks noGrp="1"/>
          </p:cNvSpPr>
          <p:nvPr>
            <p:ph sz="quarter" idx="1"/>
          </p:nvPr>
        </p:nvSpPr>
        <p:spPr>
          <a:xfrm>
            <a:off x="908304" y="1915605"/>
            <a:ext cx="10363200" cy="4099560"/>
          </a:xfrm>
        </p:spPr>
        <p:txBody>
          <a:bodyPr numCol="1">
            <a:normAutofit/>
          </a:bodyPr>
          <a:lstStyle/>
          <a:p>
            <a:r>
              <a:rPr lang="en-US" b="1" dirty="0"/>
              <a:t>Job</a:t>
            </a:r>
          </a:p>
          <a:p>
            <a:endParaRPr lang="en-US" b="1" dirty="0"/>
          </a:p>
          <a:p>
            <a:r>
              <a:rPr lang="en-US" dirty="0"/>
              <a:t>A Job is a supervisor for Pods that run a batch process. A Job creates Pods and ensures they do a task by tracking the number of successful Pod completions. Unlike a </a:t>
            </a:r>
            <a:r>
              <a:rPr lang="en-US" dirty="0" err="1"/>
              <a:t>ReplicaSet</a:t>
            </a:r>
            <a:r>
              <a:rPr lang="en-US" dirty="0"/>
              <a:t>, once the process inside the container finishes successfully, the container is not restarted. Use a Job when you want to run a process once.</a:t>
            </a:r>
          </a:p>
        </p:txBody>
      </p:sp>
    </p:spTree>
    <p:extLst>
      <p:ext uri="{BB962C8B-B14F-4D97-AF65-F5344CB8AC3E}">
        <p14:creationId xmlns:p14="http://schemas.microsoft.com/office/powerpoint/2010/main" val="17837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Kubernetes</a:t>
            </a:r>
            <a:r>
              <a:rPr lang="en-US"/>
              <a:t>: Concepts</a:t>
            </a:r>
            <a:endParaRPr lang="en-US" dirty="0"/>
          </a:p>
        </p:txBody>
      </p:sp>
      <p:sp>
        <p:nvSpPr>
          <p:cNvPr id="2" name="Content Placeholder 1"/>
          <p:cNvSpPr>
            <a:spLocks noGrp="1"/>
          </p:cNvSpPr>
          <p:nvPr>
            <p:ph sz="quarter" idx="1"/>
          </p:nvPr>
        </p:nvSpPr>
        <p:spPr/>
        <p:txBody>
          <a:bodyPr numCol="1"/>
          <a:lstStyle/>
          <a:p>
            <a:r>
              <a:rPr lang="en-US" dirty="0"/>
              <a:t>To work with Kubernetes, you use Kubernetes API objects to describe your cluster’s desired state: </a:t>
            </a:r>
          </a:p>
          <a:p>
            <a:pPr lvl="1"/>
            <a:r>
              <a:rPr lang="en-US" dirty="0"/>
              <a:t>what applications or other workloads you want to run, </a:t>
            </a:r>
          </a:p>
          <a:p>
            <a:pPr lvl="1"/>
            <a:r>
              <a:rPr lang="en-US" dirty="0"/>
              <a:t>what container images they use, the number of replicas, </a:t>
            </a:r>
          </a:p>
          <a:p>
            <a:pPr lvl="1"/>
            <a:r>
              <a:rPr lang="en-US" dirty="0"/>
              <a:t>what network and disk resources you want to make available, and more.</a:t>
            </a:r>
          </a:p>
          <a:p>
            <a:endParaRPr lang="en-US" dirty="0"/>
          </a:p>
          <a:p>
            <a:r>
              <a:rPr lang="en-US" dirty="0"/>
              <a:t>You set your desired state by creating objects using the Kubernetes API, typically via the command-line interface, </a:t>
            </a:r>
            <a:r>
              <a:rPr lang="en-US" dirty="0" err="1"/>
              <a:t>kubectl</a:t>
            </a:r>
            <a:r>
              <a:rPr lang="en-US" dirty="0"/>
              <a:t>. </a:t>
            </a:r>
          </a:p>
          <a:p>
            <a:r>
              <a:rPr lang="en-US" dirty="0"/>
              <a:t>You can also use the Kubernetes API directly to interact with the cluster and set or modify your desired state.</a:t>
            </a:r>
          </a:p>
        </p:txBody>
      </p:sp>
    </p:spTree>
    <p:extLst>
      <p:ext uri="{BB962C8B-B14F-4D97-AF65-F5344CB8AC3E}">
        <p14:creationId xmlns:p14="http://schemas.microsoft.com/office/powerpoint/2010/main" val="61556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Job</a:t>
            </a:r>
          </a:p>
        </p:txBody>
      </p:sp>
      <p:sp>
        <p:nvSpPr>
          <p:cNvPr id="2" name="Content Placeholder 1"/>
          <p:cNvSpPr>
            <a:spLocks noGrp="1"/>
          </p:cNvSpPr>
          <p:nvPr>
            <p:ph sz="quarter" idx="1"/>
          </p:nvPr>
        </p:nvSpPr>
        <p:spPr>
          <a:xfrm>
            <a:off x="1210056" y="1693628"/>
            <a:ext cx="10363200" cy="4326172"/>
          </a:xfrm>
        </p:spPr>
        <p:txBody>
          <a:bodyPr numCol="2">
            <a:normAutofit/>
          </a:bodyPr>
          <a:lstStyle/>
          <a:p>
            <a:pPr marL="0" indent="0">
              <a:buNone/>
            </a:pPr>
            <a:r>
              <a:rPr lang="en-US" dirty="0" err="1"/>
              <a:t>apiVersion</a:t>
            </a:r>
            <a:r>
              <a:rPr lang="en-US" dirty="0"/>
              <a:t>: batch/v1</a:t>
            </a:r>
          </a:p>
          <a:p>
            <a:pPr marL="0" indent="0">
              <a:buNone/>
            </a:pPr>
            <a:r>
              <a:rPr lang="en-US" dirty="0"/>
              <a:t>kind: Job</a:t>
            </a:r>
          </a:p>
          <a:p>
            <a:pPr marL="0" indent="0">
              <a:buNone/>
            </a:pPr>
            <a:r>
              <a:rPr lang="en-US" dirty="0"/>
              <a:t>metadata:</a:t>
            </a:r>
          </a:p>
          <a:p>
            <a:pPr marL="0" indent="0">
              <a:buNone/>
            </a:pPr>
            <a:r>
              <a:rPr lang="en-US" dirty="0"/>
              <a:t>  name: pi</a:t>
            </a:r>
          </a:p>
          <a:p>
            <a:pPr marL="0" indent="0">
              <a:buNone/>
            </a:pPr>
            <a:r>
              <a:rPr lang="en-US" dirty="0"/>
              <a:t>spec:</a:t>
            </a:r>
          </a:p>
          <a:p>
            <a:pPr marL="0" indent="0">
              <a:buNone/>
            </a:pPr>
            <a:r>
              <a:rPr lang="en-US" dirty="0"/>
              <a:t>  template:</a:t>
            </a:r>
          </a:p>
          <a:p>
            <a:pPr marL="0" indent="0">
              <a:buNone/>
            </a:pPr>
            <a:r>
              <a:rPr lang="en-US" dirty="0"/>
              <a:t>    spec:</a:t>
            </a:r>
          </a:p>
          <a:p>
            <a:pPr marL="0" indent="0">
              <a:buNone/>
            </a:pPr>
            <a:r>
              <a:rPr lang="en-US" dirty="0"/>
              <a:t>      containers:</a:t>
            </a:r>
          </a:p>
          <a:p>
            <a:pPr marL="0" indent="0">
              <a:buNone/>
            </a:pPr>
            <a:r>
              <a:rPr lang="en-US" dirty="0"/>
              <a:t>      - name: pi</a:t>
            </a:r>
          </a:p>
          <a:p>
            <a:pPr marL="0" indent="0">
              <a:buNone/>
            </a:pPr>
            <a:r>
              <a:rPr lang="en-US" dirty="0"/>
              <a:t>        image: </a:t>
            </a:r>
            <a:r>
              <a:rPr lang="en-US" dirty="0" err="1"/>
              <a:t>perl</a:t>
            </a:r>
            <a:endParaRPr lang="en-US" dirty="0"/>
          </a:p>
          <a:p>
            <a:pPr marL="0" indent="0">
              <a:buNone/>
            </a:pPr>
            <a:r>
              <a:rPr lang="en-US" dirty="0"/>
              <a:t>        command: ["</a:t>
            </a:r>
            <a:r>
              <a:rPr lang="en-US" dirty="0" err="1"/>
              <a:t>perl</a:t>
            </a:r>
            <a:r>
              <a:rPr lang="en-US" dirty="0"/>
              <a:t>",  "-</a:t>
            </a:r>
            <a:r>
              <a:rPr lang="en-US" dirty="0" err="1"/>
              <a:t>Mbignum</a:t>
            </a:r>
            <a:r>
              <a:rPr lang="en-US" dirty="0"/>
              <a:t>=bpi", "-</a:t>
            </a:r>
            <a:r>
              <a:rPr lang="en-US" dirty="0" err="1"/>
              <a:t>wle</a:t>
            </a:r>
            <a:r>
              <a:rPr lang="en-US" dirty="0"/>
              <a:t>", "print bpi(2000)"]</a:t>
            </a:r>
          </a:p>
          <a:p>
            <a:pPr marL="0" indent="0">
              <a:buNone/>
            </a:pPr>
            <a:r>
              <a:rPr lang="en-US" dirty="0"/>
              <a:t>      </a:t>
            </a:r>
            <a:r>
              <a:rPr lang="en-US" dirty="0" err="1"/>
              <a:t>restartPolicy</a:t>
            </a:r>
            <a:r>
              <a:rPr lang="en-US" dirty="0"/>
              <a:t>: Never</a:t>
            </a:r>
          </a:p>
          <a:p>
            <a:pPr marL="0" indent="0">
              <a:buNone/>
            </a:pPr>
            <a:r>
              <a:rPr lang="en-US" dirty="0"/>
              <a:t>  </a:t>
            </a:r>
            <a:r>
              <a:rPr lang="en-US" dirty="0" err="1"/>
              <a:t>backoffLimit</a:t>
            </a:r>
            <a:r>
              <a:rPr lang="en-US" dirty="0"/>
              <a:t>: 4</a:t>
            </a:r>
            <a:endParaRPr lang="en-US" dirty="0">
              <a:solidFill>
                <a:srgbClr val="C00000"/>
              </a:solidFill>
            </a:endParaRPr>
          </a:p>
        </p:txBody>
      </p:sp>
    </p:spTree>
    <p:extLst>
      <p:ext uri="{BB962C8B-B14F-4D97-AF65-F5344CB8AC3E}">
        <p14:creationId xmlns:p14="http://schemas.microsoft.com/office/powerpoint/2010/main" val="277045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High-Level Controllers</a:t>
            </a:r>
          </a:p>
        </p:txBody>
      </p:sp>
      <p:sp>
        <p:nvSpPr>
          <p:cNvPr id="2" name="Content Placeholder 1"/>
          <p:cNvSpPr>
            <a:spLocks noGrp="1"/>
          </p:cNvSpPr>
          <p:nvPr>
            <p:ph sz="quarter" idx="1"/>
          </p:nvPr>
        </p:nvSpPr>
        <p:spPr>
          <a:xfrm>
            <a:off x="908304" y="1915605"/>
            <a:ext cx="10363200" cy="4099560"/>
          </a:xfrm>
        </p:spPr>
        <p:txBody>
          <a:bodyPr numCol="1">
            <a:normAutofit/>
          </a:bodyPr>
          <a:lstStyle/>
          <a:p>
            <a:r>
              <a:rPr lang="en-US" b="1" dirty="0" err="1"/>
              <a:t>CronJob</a:t>
            </a:r>
            <a:endParaRPr lang="en-US" b="1" dirty="0"/>
          </a:p>
          <a:p>
            <a:endParaRPr lang="en-US" b="1" dirty="0"/>
          </a:p>
          <a:p>
            <a:r>
              <a:rPr lang="en-US" dirty="0"/>
              <a:t>If you want to run a Job at regular, specified times (e.g. hourly, daily, or monthly), create a </a:t>
            </a:r>
            <a:r>
              <a:rPr lang="en-US" dirty="0" err="1"/>
              <a:t>CronJob</a:t>
            </a:r>
            <a:r>
              <a:rPr lang="en-US" dirty="0"/>
              <a:t>. A </a:t>
            </a:r>
            <a:r>
              <a:rPr lang="en-US" dirty="0" err="1"/>
              <a:t>CronJob</a:t>
            </a:r>
            <a:r>
              <a:rPr lang="en-US" dirty="0"/>
              <a:t> is similar to a Job, but is scheduled to repeat at regular intervals or set times.</a:t>
            </a:r>
          </a:p>
        </p:txBody>
      </p:sp>
    </p:spTree>
    <p:extLst>
      <p:ext uri="{BB962C8B-B14F-4D97-AF65-F5344CB8AC3E}">
        <p14:creationId xmlns:p14="http://schemas.microsoft.com/office/powerpoint/2010/main" val="33388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Kubernetes </a:t>
            </a:r>
            <a:r>
              <a:rPr lang="en-US"/>
              <a:t>CronJob</a:t>
            </a:r>
            <a:endParaRPr lang="en-US" dirty="0"/>
          </a:p>
        </p:txBody>
      </p:sp>
      <p:sp>
        <p:nvSpPr>
          <p:cNvPr id="2" name="Content Placeholder 1"/>
          <p:cNvSpPr>
            <a:spLocks noGrp="1"/>
          </p:cNvSpPr>
          <p:nvPr>
            <p:ph sz="quarter" idx="1"/>
          </p:nvPr>
        </p:nvSpPr>
        <p:spPr>
          <a:xfrm>
            <a:off x="1210056" y="1693628"/>
            <a:ext cx="10363200" cy="4326172"/>
          </a:xfrm>
        </p:spPr>
        <p:txBody>
          <a:bodyPr numCol="2">
            <a:normAutofit fontScale="92500" lnSpcReduction="10000"/>
          </a:bodyPr>
          <a:lstStyle/>
          <a:p>
            <a:pPr marL="0" indent="0">
              <a:buNone/>
            </a:pPr>
            <a:r>
              <a:rPr lang="en-US" dirty="0" err="1"/>
              <a:t>apiVersion</a:t>
            </a:r>
            <a:r>
              <a:rPr lang="en-US" dirty="0"/>
              <a:t>: batch/v1beta1</a:t>
            </a:r>
          </a:p>
          <a:p>
            <a:pPr marL="0" indent="0">
              <a:buNone/>
            </a:pPr>
            <a:r>
              <a:rPr lang="en-US" dirty="0"/>
              <a:t>kind: </a:t>
            </a:r>
            <a:r>
              <a:rPr lang="en-US" dirty="0" err="1"/>
              <a:t>CronJob</a:t>
            </a:r>
            <a:endParaRPr lang="en-US" dirty="0"/>
          </a:p>
          <a:p>
            <a:pPr marL="0" indent="0">
              <a:buNone/>
            </a:pPr>
            <a:r>
              <a:rPr lang="en-US" dirty="0"/>
              <a:t>metadata:</a:t>
            </a:r>
          </a:p>
          <a:p>
            <a:pPr marL="0" indent="0">
              <a:buNone/>
            </a:pPr>
            <a:r>
              <a:rPr lang="en-US" dirty="0"/>
              <a:t>  name: hello</a:t>
            </a:r>
          </a:p>
          <a:p>
            <a:pPr marL="0" indent="0">
              <a:buNone/>
            </a:pPr>
            <a:r>
              <a:rPr lang="en-US" dirty="0"/>
              <a:t>spec:</a:t>
            </a:r>
          </a:p>
          <a:p>
            <a:pPr marL="0" indent="0">
              <a:buNone/>
            </a:pPr>
            <a:r>
              <a:rPr lang="en-US" dirty="0"/>
              <a:t>  schedule: "*/1 * * * *"</a:t>
            </a:r>
          </a:p>
          <a:p>
            <a:pPr marL="0" indent="0">
              <a:buNone/>
            </a:pPr>
            <a:r>
              <a:rPr lang="en-US" dirty="0"/>
              <a:t>  </a:t>
            </a:r>
            <a:r>
              <a:rPr lang="en-US" dirty="0" err="1"/>
              <a:t>jobTemplate</a:t>
            </a:r>
            <a:r>
              <a:rPr lang="en-US" dirty="0"/>
              <a:t>:</a:t>
            </a:r>
          </a:p>
          <a:p>
            <a:pPr marL="0" indent="0">
              <a:buNone/>
            </a:pPr>
            <a:r>
              <a:rPr lang="en-US" dirty="0"/>
              <a:t>    spec:</a:t>
            </a:r>
          </a:p>
          <a:p>
            <a:pPr marL="0" indent="0">
              <a:buNone/>
            </a:pPr>
            <a:r>
              <a:rPr lang="en-US" dirty="0"/>
              <a:t>      template:</a:t>
            </a:r>
          </a:p>
          <a:p>
            <a:pPr marL="0" indent="0">
              <a:buNone/>
            </a:pPr>
            <a:r>
              <a:rPr lang="en-US" dirty="0"/>
              <a:t>        spec:</a:t>
            </a:r>
          </a:p>
          <a:p>
            <a:pPr marL="0" indent="0">
              <a:buNone/>
            </a:pPr>
            <a:r>
              <a:rPr lang="en-US" dirty="0"/>
              <a:t>          containers:</a:t>
            </a:r>
          </a:p>
          <a:p>
            <a:pPr marL="0" indent="0">
              <a:buNone/>
            </a:pPr>
            <a:r>
              <a:rPr lang="en-US" dirty="0"/>
              <a:t>          - name: hello</a:t>
            </a:r>
          </a:p>
          <a:p>
            <a:pPr marL="0" indent="0">
              <a:buNone/>
            </a:pPr>
            <a:r>
              <a:rPr lang="en-US" dirty="0"/>
              <a:t>            image: </a:t>
            </a:r>
            <a:r>
              <a:rPr lang="en-US" dirty="0" err="1"/>
              <a:t>busybox</a:t>
            </a:r>
            <a:endParaRPr lang="en-US" dirty="0"/>
          </a:p>
          <a:p>
            <a:pPr marL="0" indent="0">
              <a:buNone/>
            </a:pPr>
            <a:r>
              <a:rPr lang="en-US" dirty="0"/>
              <a:t>            </a:t>
            </a:r>
            <a:r>
              <a:rPr lang="en-US" dirty="0" err="1"/>
              <a:t>args</a:t>
            </a:r>
            <a:r>
              <a:rPr lang="en-US" dirty="0"/>
              <a:t>:</a:t>
            </a:r>
          </a:p>
          <a:p>
            <a:pPr marL="0" indent="0">
              <a:buNone/>
            </a:pPr>
            <a:r>
              <a:rPr lang="en-US" dirty="0"/>
              <a:t>            - /bin/</a:t>
            </a:r>
            <a:r>
              <a:rPr lang="en-US" dirty="0" err="1"/>
              <a:t>sh</a:t>
            </a:r>
            <a:endParaRPr lang="en-US" dirty="0"/>
          </a:p>
          <a:p>
            <a:pPr marL="0" indent="0">
              <a:buNone/>
            </a:pPr>
            <a:r>
              <a:rPr lang="en-US" dirty="0"/>
              <a:t>            - -c</a:t>
            </a:r>
          </a:p>
          <a:p>
            <a:pPr marL="0" indent="0">
              <a:buNone/>
            </a:pPr>
            <a:r>
              <a:rPr lang="en-US" dirty="0"/>
              <a:t>            - date; echo Hello from the Kubernetes cluster</a:t>
            </a:r>
          </a:p>
          <a:p>
            <a:pPr marL="0" indent="0">
              <a:buNone/>
            </a:pPr>
            <a:r>
              <a:rPr lang="en-US" dirty="0"/>
              <a:t>          </a:t>
            </a:r>
            <a:r>
              <a:rPr lang="en-US" dirty="0" err="1"/>
              <a:t>restartPolicy</a:t>
            </a:r>
            <a:r>
              <a:rPr lang="en-US" dirty="0"/>
              <a:t>: </a:t>
            </a:r>
            <a:r>
              <a:rPr lang="en-US" dirty="0" err="1"/>
              <a:t>OnFailure</a:t>
            </a:r>
            <a:endParaRPr lang="en-US" dirty="0">
              <a:solidFill>
                <a:srgbClr val="C00000"/>
              </a:solidFill>
            </a:endParaRPr>
          </a:p>
        </p:txBody>
      </p:sp>
    </p:spTree>
    <p:extLst>
      <p:ext uri="{BB962C8B-B14F-4D97-AF65-F5344CB8AC3E}">
        <p14:creationId xmlns:p14="http://schemas.microsoft.com/office/powerpoint/2010/main" val="15102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Volumes</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A </a:t>
            </a:r>
            <a:r>
              <a:rPr lang="en-US" b="1" dirty="0">
                <a:solidFill>
                  <a:srgbClr val="FF0000"/>
                </a:solidFill>
              </a:rPr>
              <a:t>Volume</a:t>
            </a:r>
            <a:r>
              <a:rPr lang="en-US" dirty="0">
                <a:solidFill>
                  <a:srgbClr val="FF0000"/>
                </a:solidFill>
              </a:rPr>
              <a:t> </a:t>
            </a:r>
            <a:r>
              <a:rPr lang="en-US" dirty="0"/>
              <a:t>is a directory that can hold data. A Volume is a component of a Pod, and is not independent of it. A Volume is created in the Pod specification. A Volume cannot be deleted on its own.</a:t>
            </a:r>
          </a:p>
          <a:p>
            <a:r>
              <a:rPr lang="en-US" dirty="0"/>
              <a:t>A Volume is made accessible to all the containers in a Pod. Each container that you want to access the Volume must mount it individually.</a:t>
            </a:r>
          </a:p>
          <a:p>
            <a:r>
              <a:rPr lang="en-US" dirty="0"/>
              <a:t>A K8s Volume outlives any individual containers, but when the enclosing Pod dies, the Volume dies, too. However, the files of some Volume types continue to exist in local or cloud storage, even after the Volume is gone.</a:t>
            </a:r>
          </a:p>
        </p:txBody>
      </p:sp>
    </p:spTree>
    <p:extLst>
      <p:ext uri="{BB962C8B-B14F-4D97-AF65-F5344CB8AC3E}">
        <p14:creationId xmlns:p14="http://schemas.microsoft.com/office/powerpoint/2010/main" val="65436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656219"/>
            <a:ext cx="8993431" cy="5939653"/>
          </a:xfrm>
        </p:spPr>
      </p:pic>
      <p:sp>
        <p:nvSpPr>
          <p:cNvPr id="3" name="Title 2"/>
          <p:cNvSpPr>
            <a:spLocks noGrp="1"/>
          </p:cNvSpPr>
          <p:nvPr>
            <p:ph type="title"/>
          </p:nvPr>
        </p:nvSpPr>
        <p:spPr/>
        <p:txBody>
          <a:bodyPr>
            <a:normAutofit/>
          </a:bodyPr>
          <a:lstStyle/>
          <a:p>
            <a:r>
              <a:rPr lang="en-US" dirty="0"/>
              <a:t>Kubernetes Volumes</a:t>
            </a:r>
          </a:p>
        </p:txBody>
      </p:sp>
    </p:spTree>
    <p:extLst>
      <p:ext uri="{BB962C8B-B14F-4D97-AF65-F5344CB8AC3E}">
        <p14:creationId xmlns:p14="http://schemas.microsoft.com/office/powerpoint/2010/main" val="279829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Service</a:t>
            </a:r>
          </a:p>
        </p:txBody>
      </p:sp>
      <p:sp>
        <p:nvSpPr>
          <p:cNvPr id="2" name="Content Placeholder 1"/>
          <p:cNvSpPr>
            <a:spLocks noGrp="1"/>
          </p:cNvSpPr>
          <p:nvPr>
            <p:ph sz="quarter" idx="1"/>
          </p:nvPr>
        </p:nvSpPr>
        <p:spPr>
          <a:xfrm>
            <a:off x="926592" y="1842453"/>
            <a:ext cx="4440936" cy="4099560"/>
          </a:xfrm>
        </p:spPr>
        <p:txBody>
          <a:bodyPr numCol="1">
            <a:normAutofit/>
          </a:bodyPr>
          <a:lstStyle/>
          <a:p>
            <a:r>
              <a:rPr lang="en-US" b="1" dirty="0">
                <a:solidFill>
                  <a:srgbClr val="FF0000"/>
                </a:solidFill>
              </a:rPr>
              <a:t>Services</a:t>
            </a:r>
            <a:r>
              <a:rPr lang="en-US" dirty="0"/>
              <a:t> are the Kubernetes way of configuring a proxy to forward traffic to a set of pods.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704" y="274638"/>
            <a:ext cx="5787436" cy="6336726"/>
          </a:xfrm>
          <a:prstGeom prst="rect">
            <a:avLst/>
          </a:prstGeom>
        </p:spPr>
      </p:pic>
    </p:spTree>
    <p:extLst>
      <p:ext uri="{BB962C8B-B14F-4D97-AF65-F5344CB8AC3E}">
        <p14:creationId xmlns:p14="http://schemas.microsoft.com/office/powerpoint/2010/main" val="164561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Service Types</a:t>
            </a:r>
          </a:p>
        </p:txBody>
      </p:sp>
      <p:sp>
        <p:nvSpPr>
          <p:cNvPr id="2" name="Content Placeholder 1"/>
          <p:cNvSpPr>
            <a:spLocks noGrp="1"/>
          </p:cNvSpPr>
          <p:nvPr>
            <p:ph sz="quarter" idx="1"/>
          </p:nvPr>
        </p:nvSpPr>
        <p:spPr>
          <a:xfrm>
            <a:off x="926592" y="1554480"/>
            <a:ext cx="10363200" cy="4745736"/>
          </a:xfrm>
        </p:spPr>
        <p:txBody>
          <a:bodyPr numCol="1">
            <a:normAutofit lnSpcReduction="10000"/>
          </a:bodyPr>
          <a:lstStyle/>
          <a:p>
            <a:r>
              <a:rPr lang="en-US" b="1" dirty="0" err="1">
                <a:solidFill>
                  <a:srgbClr val="FF0000"/>
                </a:solidFill>
              </a:rPr>
              <a:t>ClusterIP</a:t>
            </a:r>
            <a:r>
              <a:rPr lang="en-US" dirty="0"/>
              <a:t> exposes the service on an internal IP only. This makes the service reachable only from within the cluster. This is the default type.</a:t>
            </a:r>
          </a:p>
          <a:p>
            <a:r>
              <a:rPr lang="en-US" b="1" dirty="0" err="1">
                <a:solidFill>
                  <a:srgbClr val="FF0000"/>
                </a:solidFill>
              </a:rPr>
              <a:t>NodePort</a:t>
            </a:r>
            <a:r>
              <a:rPr lang="en-US" dirty="0"/>
              <a:t> exposes the service on each node’s IP at a specific port. This gives the developers the freedom to set up their own load balancers, for example, or configure environments not fully supported by Kubernetes.</a:t>
            </a:r>
          </a:p>
          <a:p>
            <a:r>
              <a:rPr lang="en-US" b="1" dirty="0" err="1">
                <a:solidFill>
                  <a:srgbClr val="FF0000"/>
                </a:solidFill>
              </a:rPr>
              <a:t>LoadBalancer</a:t>
            </a:r>
            <a:r>
              <a:rPr lang="en-US" dirty="0"/>
              <a:t> exposes the service externally using a cloud provider’s load balancer. This is often used when the cloud provider’s load balancer is supported by Kubernetes, as it automates their configuration.</a:t>
            </a:r>
          </a:p>
          <a:p>
            <a:r>
              <a:rPr lang="en-US" b="1" dirty="0" err="1">
                <a:solidFill>
                  <a:srgbClr val="FF0000"/>
                </a:solidFill>
              </a:rPr>
              <a:t>ExternalName</a:t>
            </a:r>
            <a:r>
              <a:rPr lang="en-US" dirty="0"/>
              <a:t> will just map a CNAME record in DNS. No </a:t>
            </a:r>
            <a:r>
              <a:rPr lang="en-US" dirty="0" err="1"/>
              <a:t>proxying</a:t>
            </a:r>
            <a:r>
              <a:rPr lang="en-US" dirty="0"/>
              <a:t> of any kind is established. This is commonly used to create a service within Kubernetes to represent an external </a:t>
            </a:r>
            <a:r>
              <a:rPr lang="en-US" dirty="0" err="1"/>
              <a:t>datastore</a:t>
            </a:r>
            <a:r>
              <a:rPr lang="en-US" dirty="0"/>
              <a:t> like a database that runs externally to Kubernetes.</a:t>
            </a:r>
          </a:p>
        </p:txBody>
      </p:sp>
    </p:spTree>
    <p:extLst>
      <p:ext uri="{BB962C8B-B14F-4D97-AF65-F5344CB8AC3E}">
        <p14:creationId xmlns:p14="http://schemas.microsoft.com/office/powerpoint/2010/main" val="18384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a:t>Environments</a:t>
            </a:r>
          </a:p>
        </p:txBody>
      </p:sp>
    </p:spTree>
    <p:extLst>
      <p:ext uri="{BB962C8B-B14F-4D97-AF65-F5344CB8AC3E}">
        <p14:creationId xmlns:p14="http://schemas.microsoft.com/office/powerpoint/2010/main" val="356669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Environments</a:t>
            </a:r>
          </a:p>
        </p:txBody>
      </p:sp>
      <p:sp>
        <p:nvSpPr>
          <p:cNvPr id="2" name="Content Placeholder 1"/>
          <p:cNvSpPr>
            <a:spLocks noGrp="1"/>
          </p:cNvSpPr>
          <p:nvPr>
            <p:ph sz="quarter" idx="1"/>
          </p:nvPr>
        </p:nvSpPr>
        <p:spPr>
          <a:xfrm>
            <a:off x="926592" y="1554480"/>
            <a:ext cx="10363200" cy="1280160"/>
          </a:xfrm>
        </p:spPr>
        <p:txBody>
          <a:bodyPr numCol="1">
            <a:normAutofit/>
          </a:bodyPr>
          <a:lstStyle/>
          <a:p>
            <a:r>
              <a:rPr lang="en-US" b="1" dirty="0"/>
              <a:t>Learning environments</a:t>
            </a:r>
          </a:p>
        </p:txBody>
      </p:sp>
      <p:pic>
        <p:nvPicPr>
          <p:cNvPr id="4" name="Picture 3"/>
          <p:cNvPicPr>
            <a:picLocks noChangeAspect="1"/>
          </p:cNvPicPr>
          <p:nvPr/>
        </p:nvPicPr>
        <p:blipFill>
          <a:blip r:embed="rId2"/>
          <a:stretch>
            <a:fillRect/>
          </a:stretch>
        </p:blipFill>
        <p:spPr>
          <a:xfrm>
            <a:off x="926592" y="2834640"/>
            <a:ext cx="8696325" cy="2266950"/>
          </a:xfrm>
          <a:prstGeom prst="rect">
            <a:avLst/>
          </a:prstGeom>
        </p:spPr>
      </p:pic>
    </p:spTree>
    <p:extLst>
      <p:ext uri="{BB962C8B-B14F-4D97-AF65-F5344CB8AC3E}">
        <p14:creationId xmlns:p14="http://schemas.microsoft.com/office/powerpoint/2010/main" val="22013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Environments</a:t>
            </a:r>
          </a:p>
        </p:txBody>
      </p:sp>
      <p:sp>
        <p:nvSpPr>
          <p:cNvPr id="2" name="Content Placeholder 1"/>
          <p:cNvSpPr>
            <a:spLocks noGrp="1"/>
          </p:cNvSpPr>
          <p:nvPr>
            <p:ph sz="quarter" idx="1"/>
          </p:nvPr>
        </p:nvSpPr>
        <p:spPr>
          <a:xfrm>
            <a:off x="926592" y="1554480"/>
            <a:ext cx="10363200" cy="1280160"/>
          </a:xfrm>
        </p:spPr>
        <p:txBody>
          <a:bodyPr numCol="1">
            <a:normAutofit/>
          </a:bodyPr>
          <a:lstStyle/>
          <a:p>
            <a:r>
              <a:rPr lang="en-US" b="1" dirty="0"/>
              <a:t>Production environments</a:t>
            </a:r>
          </a:p>
        </p:txBody>
      </p:sp>
      <p:pic>
        <p:nvPicPr>
          <p:cNvPr id="5" name="Picture 4"/>
          <p:cNvPicPr>
            <a:picLocks noChangeAspect="1"/>
          </p:cNvPicPr>
          <p:nvPr/>
        </p:nvPicPr>
        <p:blipFill>
          <a:blip r:embed="rId2"/>
          <a:stretch>
            <a:fillRect/>
          </a:stretch>
        </p:blipFill>
        <p:spPr>
          <a:xfrm>
            <a:off x="778954" y="2676525"/>
            <a:ext cx="10658475" cy="2876550"/>
          </a:xfrm>
          <a:prstGeom prst="rect">
            <a:avLst/>
          </a:prstGeom>
        </p:spPr>
      </p:pic>
    </p:spTree>
    <p:extLst>
      <p:ext uri="{BB962C8B-B14F-4D97-AF65-F5344CB8AC3E}">
        <p14:creationId xmlns:p14="http://schemas.microsoft.com/office/powerpoint/2010/main" val="18592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Kubernetes: Cloud platform</a:t>
            </a:r>
          </a:p>
        </p:txBody>
      </p:sp>
      <p:sp>
        <p:nvSpPr>
          <p:cNvPr id="2" name="Content Placeholder 1"/>
          <p:cNvSpPr>
            <a:spLocks noGrp="1"/>
          </p:cNvSpPr>
          <p:nvPr>
            <p:ph sz="quarter" idx="1"/>
          </p:nvPr>
        </p:nvSpPr>
        <p:spPr>
          <a:xfrm>
            <a:off x="1292352" y="1630680"/>
            <a:ext cx="10363200" cy="4312920"/>
          </a:xfrm>
        </p:spPr>
        <p:txBody>
          <a:bodyPr numCol="1"/>
          <a:lstStyle/>
          <a:p>
            <a:r>
              <a:rPr lang="en-US" dirty="0">
                <a:solidFill>
                  <a:srgbClr val="FF0000"/>
                </a:solidFill>
              </a:rPr>
              <a:t>Google Kubernetes Engine (GKE): </a:t>
            </a:r>
            <a:r>
              <a:rPr lang="en-US" dirty="0"/>
              <a:t>Google's solution that manages production-ready Kubernetes clusters for you.</a:t>
            </a:r>
          </a:p>
          <a:p>
            <a:r>
              <a:rPr lang="en-US" dirty="0">
                <a:solidFill>
                  <a:srgbClr val="FF0000"/>
                </a:solidFill>
              </a:rPr>
              <a:t>Amazon Elastic Kubernetes Service (EKS): </a:t>
            </a:r>
            <a:r>
              <a:rPr lang="en-US" dirty="0"/>
              <a:t>Amazon's solution that manages production-ready Kubernetes clusters for you.</a:t>
            </a:r>
          </a:p>
          <a:p>
            <a:r>
              <a:rPr lang="en-US" dirty="0">
                <a:solidFill>
                  <a:srgbClr val="FF0000"/>
                </a:solidFill>
              </a:rPr>
              <a:t>Azure Kubernetes Service (AKS): </a:t>
            </a:r>
            <a:r>
              <a:rPr lang="en-US" dirty="0"/>
              <a:t>Azure's solution that provides you managed, production-ready Kubernetes clusters.</a:t>
            </a:r>
          </a:p>
          <a:p>
            <a:r>
              <a:rPr lang="en-US" dirty="0" err="1">
                <a:solidFill>
                  <a:srgbClr val="FF0000"/>
                </a:solidFill>
              </a:rPr>
              <a:t>OpenShift</a:t>
            </a:r>
            <a:r>
              <a:rPr lang="en-US" dirty="0">
                <a:solidFill>
                  <a:srgbClr val="FF0000"/>
                </a:solidFill>
              </a:rPr>
              <a:t> Kubernetes: </a:t>
            </a:r>
            <a:r>
              <a:rPr lang="en-US" dirty="0"/>
              <a:t>Red Hat's solution that handles Kubernetes clusters for you.</a:t>
            </a:r>
          </a:p>
        </p:txBody>
      </p:sp>
    </p:spTree>
    <p:extLst>
      <p:ext uri="{BB962C8B-B14F-4D97-AF65-F5344CB8AC3E}">
        <p14:creationId xmlns:p14="http://schemas.microsoft.com/office/powerpoint/2010/main" val="15889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Kubernetes Environments</a:t>
            </a:r>
          </a:p>
        </p:txBody>
      </p:sp>
      <p:sp>
        <p:nvSpPr>
          <p:cNvPr id="2" name="Content Placeholder 1"/>
          <p:cNvSpPr>
            <a:spLocks noGrp="1"/>
          </p:cNvSpPr>
          <p:nvPr>
            <p:ph sz="quarter" idx="1"/>
          </p:nvPr>
        </p:nvSpPr>
        <p:spPr>
          <a:xfrm>
            <a:off x="926592" y="1554480"/>
            <a:ext cx="10363200" cy="1280160"/>
          </a:xfrm>
        </p:spPr>
        <p:txBody>
          <a:bodyPr numCol="1">
            <a:normAutofit/>
          </a:bodyPr>
          <a:lstStyle/>
          <a:p>
            <a:r>
              <a:rPr lang="en-US" b="1" dirty="0"/>
              <a:t>Production environments</a:t>
            </a:r>
          </a:p>
        </p:txBody>
      </p:sp>
      <p:pic>
        <p:nvPicPr>
          <p:cNvPr id="4" name="Picture 3"/>
          <p:cNvPicPr>
            <a:picLocks noChangeAspect="1"/>
          </p:cNvPicPr>
          <p:nvPr/>
        </p:nvPicPr>
        <p:blipFill>
          <a:blip r:embed="rId2"/>
          <a:stretch>
            <a:fillRect/>
          </a:stretch>
        </p:blipFill>
        <p:spPr>
          <a:xfrm>
            <a:off x="1225296" y="2084832"/>
            <a:ext cx="9765792" cy="4227493"/>
          </a:xfrm>
          <a:prstGeom prst="rect">
            <a:avLst/>
          </a:prstGeom>
        </p:spPr>
      </p:pic>
    </p:spTree>
    <p:extLst>
      <p:ext uri="{BB962C8B-B14F-4D97-AF65-F5344CB8AC3E}">
        <p14:creationId xmlns:p14="http://schemas.microsoft.com/office/powerpoint/2010/main" val="14950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err="1"/>
              <a:t>Minikube</a:t>
            </a:r>
            <a:endParaRPr lang="en-US" dirty="0"/>
          </a:p>
        </p:txBody>
      </p:sp>
    </p:spTree>
    <p:extLst>
      <p:ext uri="{BB962C8B-B14F-4D97-AF65-F5344CB8AC3E}">
        <p14:creationId xmlns:p14="http://schemas.microsoft.com/office/powerpoint/2010/main" val="397478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8750" y="2324100"/>
            <a:ext cx="9944100" cy="2819400"/>
          </a:xfrm>
        </p:spPr>
      </p:pic>
    </p:spTree>
    <p:extLst>
      <p:ext uri="{BB962C8B-B14F-4D97-AF65-F5344CB8AC3E}">
        <p14:creationId xmlns:p14="http://schemas.microsoft.com/office/powerpoint/2010/main" val="10744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Start </a:t>
            </a:r>
            <a:r>
              <a:rPr lang="en-US" dirty="0" err="1"/>
              <a:t>Minikube</a:t>
            </a:r>
            <a:r>
              <a:rPr lang="en-US" dirty="0"/>
              <a:t> service</a:t>
            </a:r>
          </a:p>
          <a:p>
            <a:pPr marL="0" indent="0">
              <a:buNone/>
            </a:pPr>
            <a:r>
              <a:rPr lang="en-US" dirty="0">
                <a:solidFill>
                  <a:srgbClr val="C00000"/>
                </a:solidFill>
              </a:rPr>
              <a:t>	</a:t>
            </a:r>
            <a:r>
              <a:rPr lang="en-US" dirty="0" err="1">
                <a:solidFill>
                  <a:srgbClr val="C00000"/>
                </a:solidFill>
              </a:rPr>
              <a:t>minikube</a:t>
            </a:r>
            <a:r>
              <a:rPr lang="en-US" dirty="0">
                <a:solidFill>
                  <a:srgbClr val="C00000"/>
                </a:solidFill>
              </a:rPr>
              <a:t> start --driver=&lt;</a:t>
            </a:r>
            <a:r>
              <a:rPr lang="en-US" dirty="0" err="1">
                <a:solidFill>
                  <a:srgbClr val="C00000"/>
                </a:solidFill>
              </a:rPr>
              <a:t>driver_name</a:t>
            </a:r>
            <a:r>
              <a:rPr lang="en-US" dirty="0">
                <a:solidFill>
                  <a:srgbClr val="C00000"/>
                </a:solidFill>
              </a:rPr>
              <a:t>&gt;</a:t>
            </a:r>
          </a:p>
          <a:p>
            <a:pPr marL="0" indent="0">
              <a:buNone/>
            </a:pPr>
            <a:endParaRPr lang="en-US" dirty="0"/>
          </a:p>
          <a:p>
            <a:r>
              <a:rPr lang="en-US" dirty="0"/>
              <a:t>Output:</a:t>
            </a:r>
          </a:p>
          <a:p>
            <a:pPr marL="0" indent="0">
              <a:buNone/>
            </a:pPr>
            <a:r>
              <a:rPr lang="en-US" dirty="0"/>
              <a:t>	</a:t>
            </a:r>
            <a:r>
              <a:rPr lang="en-US" dirty="0">
                <a:solidFill>
                  <a:srgbClr val="C00000"/>
                </a:solidFill>
              </a:rPr>
              <a:t>Starting local Kubernetes cluster...</a:t>
            </a:r>
          </a:p>
          <a:p>
            <a:pPr marL="0" indent="0">
              <a:buNone/>
            </a:pPr>
            <a:r>
              <a:rPr lang="en-US" dirty="0">
                <a:solidFill>
                  <a:srgbClr val="C00000"/>
                </a:solidFill>
              </a:rPr>
              <a:t>	Running pre-create checks...</a:t>
            </a:r>
          </a:p>
          <a:p>
            <a:pPr marL="0" indent="0">
              <a:buNone/>
            </a:pPr>
            <a:r>
              <a:rPr lang="en-US" dirty="0">
                <a:solidFill>
                  <a:srgbClr val="C00000"/>
                </a:solidFill>
              </a:rPr>
              <a:t>	Creating machine...</a:t>
            </a:r>
          </a:p>
          <a:p>
            <a:pPr marL="0" indent="0">
              <a:buNone/>
            </a:pPr>
            <a:r>
              <a:rPr lang="en-US" dirty="0">
                <a:solidFill>
                  <a:srgbClr val="C00000"/>
                </a:solidFill>
              </a:rPr>
              <a:t>	Starting local Kubernetes cluster...</a:t>
            </a:r>
          </a:p>
        </p:txBody>
      </p:sp>
    </p:spTree>
    <p:extLst>
      <p:ext uri="{BB962C8B-B14F-4D97-AF65-F5344CB8AC3E}">
        <p14:creationId xmlns:p14="http://schemas.microsoft.com/office/powerpoint/2010/main" val="118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Deploy application</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create deployment hello-</a:t>
            </a:r>
            <a:r>
              <a:rPr lang="en-US" dirty="0" err="1">
                <a:solidFill>
                  <a:srgbClr val="C00000"/>
                </a:solidFill>
              </a:rPr>
              <a:t>minikube</a:t>
            </a:r>
            <a:r>
              <a:rPr lang="en-US" dirty="0">
                <a:solidFill>
                  <a:srgbClr val="C00000"/>
                </a:solidFill>
              </a:rPr>
              <a:t> \</a:t>
            </a:r>
          </a:p>
          <a:p>
            <a:pPr marL="0" indent="0">
              <a:buNone/>
            </a:pPr>
            <a:r>
              <a:rPr lang="en-US" dirty="0">
                <a:solidFill>
                  <a:srgbClr val="C00000"/>
                </a:solidFill>
              </a:rPr>
              <a:t>		--image=k8s.gcr.io/echoserver:1.10</a:t>
            </a:r>
          </a:p>
          <a:p>
            <a:pPr marL="0" indent="0">
              <a:buNone/>
            </a:pPr>
            <a:endParaRPr lang="en-US" dirty="0"/>
          </a:p>
          <a:p>
            <a:r>
              <a:rPr lang="en-US" dirty="0"/>
              <a:t>Output:</a:t>
            </a:r>
          </a:p>
          <a:p>
            <a:pPr marL="0" indent="0">
              <a:buNone/>
            </a:pPr>
            <a:r>
              <a:rPr lang="en-US" dirty="0"/>
              <a:t>	</a:t>
            </a:r>
            <a:r>
              <a:rPr lang="en-US" dirty="0" err="1">
                <a:solidFill>
                  <a:srgbClr val="C00000"/>
                </a:solidFill>
              </a:rPr>
              <a:t>deployment.apps</a:t>
            </a:r>
            <a:r>
              <a:rPr lang="en-US" dirty="0">
                <a:solidFill>
                  <a:srgbClr val="C00000"/>
                </a:solidFill>
              </a:rPr>
              <a:t>/hello-</a:t>
            </a:r>
            <a:r>
              <a:rPr lang="en-US" dirty="0" err="1">
                <a:solidFill>
                  <a:srgbClr val="C00000"/>
                </a:solidFill>
              </a:rPr>
              <a:t>minikube</a:t>
            </a:r>
            <a:r>
              <a:rPr lang="en-US" dirty="0">
                <a:solidFill>
                  <a:srgbClr val="C00000"/>
                </a:solidFill>
              </a:rPr>
              <a:t> created</a:t>
            </a:r>
          </a:p>
        </p:txBody>
      </p:sp>
    </p:spTree>
    <p:extLst>
      <p:ext uri="{BB962C8B-B14F-4D97-AF65-F5344CB8AC3E}">
        <p14:creationId xmlns:p14="http://schemas.microsoft.com/office/powerpoint/2010/main" val="337076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Expose network port</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expose deployment hello-</a:t>
            </a:r>
            <a:r>
              <a:rPr lang="en-US" dirty="0" err="1">
                <a:solidFill>
                  <a:srgbClr val="C00000"/>
                </a:solidFill>
              </a:rPr>
              <a:t>minikube</a:t>
            </a:r>
            <a:r>
              <a:rPr lang="en-US" dirty="0">
                <a:solidFill>
                  <a:srgbClr val="C00000"/>
                </a:solidFill>
              </a:rPr>
              <a:t> \</a:t>
            </a:r>
          </a:p>
          <a:p>
            <a:pPr marL="0" indent="0">
              <a:buNone/>
            </a:pPr>
            <a:r>
              <a:rPr lang="en-US" dirty="0">
                <a:solidFill>
                  <a:srgbClr val="C00000"/>
                </a:solidFill>
              </a:rPr>
              <a:t>		--type=</a:t>
            </a:r>
            <a:r>
              <a:rPr lang="en-US" dirty="0" err="1">
                <a:solidFill>
                  <a:srgbClr val="C00000"/>
                </a:solidFill>
              </a:rPr>
              <a:t>NodePort</a:t>
            </a:r>
            <a:r>
              <a:rPr lang="en-US" dirty="0">
                <a:solidFill>
                  <a:srgbClr val="C00000"/>
                </a:solidFill>
              </a:rPr>
              <a:t> --port=8080</a:t>
            </a:r>
          </a:p>
          <a:p>
            <a:pPr marL="0" indent="0">
              <a:buNone/>
            </a:pPr>
            <a:endParaRPr lang="en-US" dirty="0"/>
          </a:p>
          <a:p>
            <a:r>
              <a:rPr lang="en-US" dirty="0"/>
              <a:t>Output:</a:t>
            </a:r>
          </a:p>
          <a:p>
            <a:pPr marL="0" indent="0">
              <a:buNone/>
            </a:pPr>
            <a:r>
              <a:rPr lang="en-US" dirty="0"/>
              <a:t>	</a:t>
            </a:r>
            <a:r>
              <a:rPr lang="en-US" dirty="0">
                <a:solidFill>
                  <a:srgbClr val="C00000"/>
                </a:solidFill>
              </a:rPr>
              <a:t>service/hello-</a:t>
            </a:r>
            <a:r>
              <a:rPr lang="en-US" dirty="0" err="1">
                <a:solidFill>
                  <a:srgbClr val="C00000"/>
                </a:solidFill>
              </a:rPr>
              <a:t>minikube</a:t>
            </a:r>
            <a:r>
              <a:rPr lang="en-US" dirty="0">
                <a:solidFill>
                  <a:srgbClr val="C00000"/>
                </a:solidFill>
              </a:rPr>
              <a:t> exposed</a:t>
            </a:r>
          </a:p>
        </p:txBody>
      </p:sp>
    </p:spTree>
    <p:extLst>
      <p:ext uri="{BB962C8B-B14F-4D97-AF65-F5344CB8AC3E}">
        <p14:creationId xmlns:p14="http://schemas.microsoft.com/office/powerpoint/2010/main" val="368804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View pod information</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get pod</a:t>
            </a:r>
          </a:p>
          <a:p>
            <a:pPr marL="0" indent="0">
              <a:buNone/>
            </a:pPr>
            <a:endParaRPr lang="en-US" dirty="0"/>
          </a:p>
          <a:p>
            <a:r>
              <a:rPr lang="en-US" dirty="0"/>
              <a:t>Output:</a:t>
            </a:r>
          </a:p>
          <a:p>
            <a:pPr marL="0" indent="0">
              <a:buNone/>
            </a:pPr>
            <a:r>
              <a:rPr lang="en-US" dirty="0"/>
              <a:t>	</a:t>
            </a:r>
            <a:r>
              <a:rPr lang="en-US" dirty="0">
                <a:solidFill>
                  <a:srgbClr val="C00000"/>
                </a:solidFill>
              </a:rPr>
              <a:t>NAME                              READY     STATUS              RESTARTS   AGE</a:t>
            </a:r>
          </a:p>
          <a:p>
            <a:pPr marL="0" indent="0">
              <a:buNone/>
            </a:pPr>
            <a:r>
              <a:rPr lang="en-US" dirty="0">
                <a:solidFill>
                  <a:srgbClr val="C00000"/>
                </a:solidFill>
              </a:rPr>
              <a:t>hello-minikube-3383150820-vctvh   0/1       </a:t>
            </a:r>
            <a:r>
              <a:rPr lang="en-US" dirty="0" err="1">
                <a:solidFill>
                  <a:srgbClr val="C00000"/>
                </a:solidFill>
              </a:rPr>
              <a:t>ContainerCreating</a:t>
            </a:r>
            <a:r>
              <a:rPr lang="en-US" dirty="0">
                <a:solidFill>
                  <a:srgbClr val="C00000"/>
                </a:solidFill>
              </a:rPr>
              <a:t>   0          3s</a:t>
            </a:r>
          </a:p>
        </p:txBody>
      </p:sp>
    </p:spTree>
    <p:extLst>
      <p:ext uri="{BB962C8B-B14F-4D97-AF65-F5344CB8AC3E}">
        <p14:creationId xmlns:p14="http://schemas.microsoft.com/office/powerpoint/2010/main" val="399656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Delete application</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delete services hello-</a:t>
            </a:r>
            <a:r>
              <a:rPr lang="en-US" dirty="0" err="1">
                <a:solidFill>
                  <a:srgbClr val="C00000"/>
                </a:solidFill>
              </a:rPr>
              <a:t>minikube</a:t>
            </a:r>
            <a:endParaRPr lang="en-US" dirty="0">
              <a:solidFill>
                <a:srgbClr val="C00000"/>
              </a:solidFill>
            </a:endParaRPr>
          </a:p>
          <a:p>
            <a:pPr marL="0" indent="0">
              <a:buNone/>
            </a:pPr>
            <a:endParaRPr lang="en-US" dirty="0"/>
          </a:p>
          <a:p>
            <a:r>
              <a:rPr lang="en-US" dirty="0"/>
              <a:t>Output:</a:t>
            </a:r>
          </a:p>
          <a:p>
            <a:pPr marL="0" indent="0">
              <a:buNone/>
            </a:pPr>
            <a:r>
              <a:rPr lang="en-US" dirty="0"/>
              <a:t>	</a:t>
            </a:r>
            <a:r>
              <a:rPr lang="en-US" dirty="0">
                <a:solidFill>
                  <a:srgbClr val="C00000"/>
                </a:solidFill>
              </a:rPr>
              <a:t>service "hello-</a:t>
            </a:r>
            <a:r>
              <a:rPr lang="en-US" dirty="0" err="1">
                <a:solidFill>
                  <a:srgbClr val="C00000"/>
                </a:solidFill>
              </a:rPr>
              <a:t>minikube</a:t>
            </a:r>
            <a:r>
              <a:rPr lang="en-US" dirty="0">
                <a:solidFill>
                  <a:srgbClr val="C00000"/>
                </a:solidFill>
              </a:rPr>
              <a:t>" deleted</a:t>
            </a:r>
          </a:p>
        </p:txBody>
      </p:sp>
    </p:spTree>
    <p:extLst>
      <p:ext uri="{BB962C8B-B14F-4D97-AF65-F5344CB8AC3E}">
        <p14:creationId xmlns:p14="http://schemas.microsoft.com/office/powerpoint/2010/main" val="15789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Minikube</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Delete deployment</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delete deployment hello-</a:t>
            </a:r>
            <a:r>
              <a:rPr lang="en-US" dirty="0" err="1">
                <a:solidFill>
                  <a:srgbClr val="C00000"/>
                </a:solidFill>
              </a:rPr>
              <a:t>minikube</a:t>
            </a:r>
            <a:endParaRPr lang="en-US" dirty="0">
              <a:solidFill>
                <a:srgbClr val="C00000"/>
              </a:solidFill>
            </a:endParaRPr>
          </a:p>
          <a:p>
            <a:pPr marL="0" indent="0">
              <a:buNone/>
            </a:pPr>
            <a:endParaRPr lang="en-US" dirty="0"/>
          </a:p>
          <a:p>
            <a:r>
              <a:rPr lang="en-US" dirty="0"/>
              <a:t>Output:</a:t>
            </a:r>
          </a:p>
          <a:p>
            <a:pPr marL="0" indent="0">
              <a:buNone/>
            </a:pPr>
            <a:r>
              <a:rPr lang="en-US" dirty="0"/>
              <a:t>	</a:t>
            </a:r>
            <a:r>
              <a:rPr lang="en-US" dirty="0" err="1">
                <a:solidFill>
                  <a:srgbClr val="C00000"/>
                </a:solidFill>
              </a:rPr>
              <a:t>deployment.extensions</a:t>
            </a:r>
            <a:r>
              <a:rPr lang="en-US" dirty="0">
                <a:solidFill>
                  <a:srgbClr val="C00000"/>
                </a:solidFill>
              </a:rPr>
              <a:t> "hello-</a:t>
            </a:r>
            <a:r>
              <a:rPr lang="en-US" dirty="0" err="1">
                <a:solidFill>
                  <a:srgbClr val="C00000"/>
                </a:solidFill>
              </a:rPr>
              <a:t>minikube</a:t>
            </a:r>
            <a:r>
              <a:rPr lang="en-US" dirty="0">
                <a:solidFill>
                  <a:srgbClr val="C00000"/>
                </a:solidFill>
              </a:rPr>
              <a:t>" deleted</a:t>
            </a:r>
          </a:p>
        </p:txBody>
      </p:sp>
    </p:spTree>
    <p:extLst>
      <p:ext uri="{BB962C8B-B14F-4D97-AF65-F5344CB8AC3E}">
        <p14:creationId xmlns:p14="http://schemas.microsoft.com/office/powerpoint/2010/main" val="2132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err="1"/>
              <a:t>Kubeadm</a:t>
            </a:r>
            <a:endParaRPr lang="en-US" dirty="0"/>
          </a:p>
        </p:txBody>
      </p:sp>
    </p:spTree>
    <p:extLst>
      <p:ext uri="{BB962C8B-B14F-4D97-AF65-F5344CB8AC3E}">
        <p14:creationId xmlns:p14="http://schemas.microsoft.com/office/powerpoint/2010/main" val="27379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1791906"/>
          </a:xfrm>
        </p:spPr>
        <p:txBody>
          <a:bodyPr>
            <a:normAutofit/>
          </a:bodyPr>
          <a:lstStyle/>
          <a:p>
            <a:r>
              <a:rPr lang="en-US" dirty="0"/>
              <a:t>Kubernetes: </a:t>
            </a:r>
            <a:br>
              <a:rPr lang="en-US" dirty="0"/>
            </a:br>
            <a:r>
              <a:rPr lang="en-US" dirty="0"/>
              <a:t>Features</a:t>
            </a:r>
          </a:p>
        </p:txBody>
      </p:sp>
      <p:pic>
        <p:nvPicPr>
          <p:cNvPr id="7" name="Content Placeholder 6"/>
          <p:cNvPicPr>
            <a:picLocks noGrp="1" noChangeAspect="1"/>
          </p:cNvPicPr>
          <p:nvPr>
            <p:ph sz="quarter" idx="1"/>
          </p:nvPr>
        </p:nvPicPr>
        <p:blipFill>
          <a:blip r:embed="rId2"/>
          <a:stretch>
            <a:fillRect/>
          </a:stretch>
        </p:blipFill>
        <p:spPr>
          <a:xfrm>
            <a:off x="4268184" y="256448"/>
            <a:ext cx="6302280" cy="6296598"/>
          </a:xfrm>
          <a:prstGeom prst="rect">
            <a:avLst/>
          </a:prstGeom>
        </p:spPr>
      </p:pic>
    </p:spTree>
    <p:extLst>
      <p:ext uri="{BB962C8B-B14F-4D97-AF65-F5344CB8AC3E}">
        <p14:creationId xmlns:p14="http://schemas.microsoft.com/office/powerpoint/2010/main" val="3586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Kubeadm</a:t>
            </a:r>
            <a:r>
              <a:rPr lang="en-US" dirty="0"/>
              <a:t>: Getting Started</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31788" y="1485895"/>
            <a:ext cx="3938024" cy="4495809"/>
          </a:xfrm>
        </p:spPr>
      </p:pic>
    </p:spTree>
    <p:extLst>
      <p:ext uri="{BB962C8B-B14F-4D97-AF65-F5344CB8AC3E}">
        <p14:creationId xmlns:p14="http://schemas.microsoft.com/office/powerpoint/2010/main" val="35722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Kubeadm</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Create new deployment</a:t>
            </a:r>
          </a:p>
          <a:p>
            <a:pPr marL="0" indent="0">
              <a:buNone/>
            </a:pPr>
            <a:r>
              <a:rPr lang="en-US" dirty="0">
                <a:solidFill>
                  <a:srgbClr val="C00000"/>
                </a:solidFill>
              </a:rPr>
              <a:t>	</a:t>
            </a:r>
            <a:r>
              <a:rPr lang="en-US" dirty="0" err="1">
                <a:solidFill>
                  <a:srgbClr val="C00000"/>
                </a:solidFill>
              </a:rPr>
              <a:t>kubeadm</a:t>
            </a:r>
            <a:r>
              <a:rPr lang="en-US" dirty="0">
                <a:solidFill>
                  <a:srgbClr val="C00000"/>
                </a:solidFill>
              </a:rPr>
              <a:t> </a:t>
            </a:r>
            <a:r>
              <a:rPr lang="en-US" dirty="0" err="1">
                <a:solidFill>
                  <a:srgbClr val="C00000"/>
                </a:solidFill>
              </a:rPr>
              <a:t>init</a:t>
            </a:r>
            <a:endParaRPr lang="en-US" dirty="0">
              <a:solidFill>
                <a:srgbClr val="C00000"/>
              </a:solidFill>
            </a:endParaRPr>
          </a:p>
          <a:p>
            <a:pPr marL="0" indent="0">
              <a:buNone/>
            </a:pPr>
            <a:endParaRPr lang="en-US" dirty="0"/>
          </a:p>
          <a:p>
            <a:r>
              <a:rPr lang="en-US" dirty="0"/>
              <a:t>Output:</a:t>
            </a:r>
          </a:p>
          <a:p>
            <a:pPr marL="0" indent="0">
              <a:buNone/>
            </a:pPr>
            <a:r>
              <a:rPr lang="en-US" dirty="0"/>
              <a:t>	</a:t>
            </a:r>
            <a:r>
              <a:rPr lang="en-US" dirty="0">
                <a:solidFill>
                  <a:srgbClr val="C00000"/>
                </a:solidFill>
              </a:rPr>
              <a:t>Your Kubernetes control-plane has initialized successfully!</a:t>
            </a:r>
          </a:p>
        </p:txBody>
      </p:sp>
    </p:spTree>
    <p:extLst>
      <p:ext uri="{BB962C8B-B14F-4D97-AF65-F5344CB8AC3E}">
        <p14:creationId xmlns:p14="http://schemas.microsoft.com/office/powerpoint/2010/main" val="44841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Kubeadm</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Add additional nodes</a:t>
            </a:r>
          </a:p>
          <a:p>
            <a:pPr marL="0" indent="0">
              <a:buNone/>
            </a:pPr>
            <a:r>
              <a:rPr lang="en-US" dirty="0">
                <a:solidFill>
                  <a:srgbClr val="C00000"/>
                </a:solidFill>
              </a:rPr>
              <a:t>	</a:t>
            </a:r>
            <a:r>
              <a:rPr lang="en-US" dirty="0" err="1">
                <a:solidFill>
                  <a:srgbClr val="C00000"/>
                </a:solidFill>
              </a:rPr>
              <a:t>kubeadm</a:t>
            </a:r>
            <a:r>
              <a:rPr lang="en-US" dirty="0">
                <a:solidFill>
                  <a:srgbClr val="C00000"/>
                </a:solidFill>
              </a:rPr>
              <a:t> join --token &lt;token&gt; \</a:t>
            </a:r>
          </a:p>
          <a:p>
            <a:pPr marL="0" indent="0">
              <a:buNone/>
            </a:pPr>
            <a:r>
              <a:rPr lang="en-US" dirty="0">
                <a:solidFill>
                  <a:srgbClr val="C00000"/>
                </a:solidFill>
              </a:rPr>
              <a:t>		&lt;control-plane-host&gt;:&lt;control-plane-port&gt; \</a:t>
            </a:r>
          </a:p>
          <a:p>
            <a:pPr marL="0" indent="0">
              <a:buNone/>
            </a:pPr>
            <a:r>
              <a:rPr lang="en-US" dirty="0">
                <a:solidFill>
                  <a:srgbClr val="C00000"/>
                </a:solidFill>
              </a:rPr>
              <a:t>		--discovery-token-ca-cert-hash sha256:&lt;hash&gt;</a:t>
            </a:r>
          </a:p>
        </p:txBody>
      </p:sp>
    </p:spTree>
    <p:extLst>
      <p:ext uri="{BB962C8B-B14F-4D97-AF65-F5344CB8AC3E}">
        <p14:creationId xmlns:p14="http://schemas.microsoft.com/office/powerpoint/2010/main" val="28772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Kubeadm</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Show tokens</a:t>
            </a:r>
          </a:p>
          <a:p>
            <a:pPr marL="0" indent="0">
              <a:buNone/>
            </a:pPr>
            <a:r>
              <a:rPr lang="en-US" dirty="0">
                <a:solidFill>
                  <a:srgbClr val="C00000"/>
                </a:solidFill>
              </a:rPr>
              <a:t>	</a:t>
            </a:r>
            <a:r>
              <a:rPr lang="en-US" dirty="0" err="1">
                <a:solidFill>
                  <a:srgbClr val="C00000"/>
                </a:solidFill>
              </a:rPr>
              <a:t>kubeadm</a:t>
            </a:r>
            <a:r>
              <a:rPr lang="en-US" dirty="0">
                <a:solidFill>
                  <a:srgbClr val="C00000"/>
                </a:solidFill>
              </a:rPr>
              <a:t> token list</a:t>
            </a:r>
            <a:endParaRPr lang="en-US" dirty="0"/>
          </a:p>
          <a:p>
            <a:r>
              <a:rPr lang="en-US" dirty="0"/>
              <a:t>Output:</a:t>
            </a:r>
          </a:p>
          <a:p>
            <a:pPr marL="0" indent="0">
              <a:buNone/>
            </a:pPr>
            <a:r>
              <a:rPr lang="en-US" sz="1600" dirty="0"/>
              <a:t>	</a:t>
            </a:r>
            <a:r>
              <a:rPr lang="en-US" sz="1600" dirty="0">
                <a:solidFill>
                  <a:srgbClr val="C00000"/>
                </a:solidFill>
              </a:rPr>
              <a:t>TOKEN             TTL  EXPIRES                              USAGES              DESCRIPTION                 EXTRA GROUPS</a:t>
            </a:r>
          </a:p>
          <a:p>
            <a:pPr marL="0" indent="0">
              <a:buNone/>
            </a:pPr>
            <a:r>
              <a:rPr lang="en-US" sz="1600" dirty="0">
                <a:solidFill>
                  <a:srgbClr val="C00000"/>
                </a:solidFill>
              </a:rPr>
              <a:t>8ewj1p.9r9hcjoqgajrj4gi  23h  2018-06-12T02:51:28Z   authentication,  The default bootstrap  system:</a:t>
            </a:r>
          </a:p>
          <a:p>
            <a:pPr marL="0" indent="0">
              <a:buNone/>
            </a:pPr>
            <a:r>
              <a:rPr lang="en-US" sz="1600" dirty="0">
                <a:solidFill>
                  <a:srgbClr val="C00000"/>
                </a:solidFill>
              </a:rPr>
              <a:t>                                                                                                   signing                token generated by     </a:t>
            </a:r>
            <a:r>
              <a:rPr lang="en-US" sz="1600" dirty="0" err="1">
                <a:solidFill>
                  <a:srgbClr val="C00000"/>
                </a:solidFill>
              </a:rPr>
              <a:t>bootstrappers</a:t>
            </a:r>
            <a:r>
              <a:rPr lang="en-US" sz="1600" dirty="0">
                <a:solidFill>
                  <a:srgbClr val="C00000"/>
                </a:solidFill>
              </a:rPr>
              <a:t>:</a:t>
            </a:r>
          </a:p>
          <a:p>
            <a:pPr marL="0" indent="0">
              <a:buNone/>
            </a:pPr>
            <a:r>
              <a:rPr lang="en-US" sz="1600" dirty="0">
                <a:solidFill>
                  <a:srgbClr val="C00000"/>
                </a:solidFill>
              </a:rPr>
              <a:t>                                                                                                                               '</a:t>
            </a:r>
            <a:r>
              <a:rPr lang="en-US" sz="1600" dirty="0" err="1">
                <a:solidFill>
                  <a:srgbClr val="C00000"/>
                </a:solidFill>
              </a:rPr>
              <a:t>kubeadm</a:t>
            </a:r>
            <a:r>
              <a:rPr lang="en-US" sz="1600" dirty="0">
                <a:solidFill>
                  <a:srgbClr val="C00000"/>
                </a:solidFill>
              </a:rPr>
              <a:t> </a:t>
            </a:r>
            <a:r>
              <a:rPr lang="en-US" sz="1600" dirty="0" err="1">
                <a:solidFill>
                  <a:srgbClr val="C00000"/>
                </a:solidFill>
              </a:rPr>
              <a:t>init</a:t>
            </a:r>
            <a:r>
              <a:rPr lang="en-US" sz="1600" dirty="0">
                <a:solidFill>
                  <a:srgbClr val="C00000"/>
                </a:solidFill>
              </a:rPr>
              <a:t>'.              </a:t>
            </a:r>
            <a:r>
              <a:rPr lang="en-US" sz="1600" dirty="0" err="1">
                <a:solidFill>
                  <a:srgbClr val="C00000"/>
                </a:solidFill>
              </a:rPr>
              <a:t>kubeadm</a:t>
            </a:r>
            <a:r>
              <a:rPr lang="en-US" sz="1600" dirty="0">
                <a:solidFill>
                  <a:srgbClr val="C00000"/>
                </a:solidFill>
              </a:rPr>
              <a:t>:</a:t>
            </a:r>
          </a:p>
          <a:p>
            <a:pPr marL="0" indent="0">
              <a:buNone/>
            </a:pPr>
            <a:r>
              <a:rPr lang="en-US" sz="1600" dirty="0">
                <a:solidFill>
                  <a:srgbClr val="C00000"/>
                </a:solidFill>
              </a:rPr>
              <a:t>                                                                                                                                                                       default-node-token</a:t>
            </a:r>
          </a:p>
        </p:txBody>
      </p:sp>
    </p:spTree>
    <p:extLst>
      <p:ext uri="{BB962C8B-B14F-4D97-AF65-F5344CB8AC3E}">
        <p14:creationId xmlns:p14="http://schemas.microsoft.com/office/powerpoint/2010/main" val="9061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Kubeadm</a:t>
            </a:r>
            <a:r>
              <a:rPr lang="en-US" dirty="0"/>
              <a:t>: Getting Started</a:t>
            </a:r>
          </a:p>
        </p:txBody>
      </p:sp>
      <p:sp>
        <p:nvSpPr>
          <p:cNvPr id="2" name="Content Placeholder 1"/>
          <p:cNvSpPr>
            <a:spLocks noGrp="1"/>
          </p:cNvSpPr>
          <p:nvPr>
            <p:ph sz="quarter" idx="1"/>
          </p:nvPr>
        </p:nvSpPr>
        <p:spPr>
          <a:xfrm>
            <a:off x="926592" y="1842453"/>
            <a:ext cx="10363200" cy="4099560"/>
          </a:xfrm>
        </p:spPr>
        <p:txBody>
          <a:bodyPr numCol="1">
            <a:normAutofit/>
          </a:bodyPr>
          <a:lstStyle/>
          <a:p>
            <a:r>
              <a:rPr lang="en-US" dirty="0"/>
              <a:t>Remove nodes (partially)</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a:t>
            </a:r>
            <a:r>
              <a:rPr lang="en-US" dirty="0" err="1">
                <a:solidFill>
                  <a:srgbClr val="C00000"/>
                </a:solidFill>
              </a:rPr>
              <a:t>config</a:t>
            </a:r>
            <a:r>
              <a:rPr lang="en-US" dirty="0">
                <a:solidFill>
                  <a:srgbClr val="C00000"/>
                </a:solidFill>
              </a:rPr>
              <a:t> delete-cluster</a:t>
            </a:r>
          </a:p>
          <a:p>
            <a:pPr marL="0" indent="0">
              <a:buNone/>
            </a:pPr>
            <a:endParaRPr lang="en-US" dirty="0"/>
          </a:p>
          <a:p>
            <a:r>
              <a:rPr lang="en-US" dirty="0"/>
              <a:t>Remove nodes (more cleanly)</a:t>
            </a: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drain &lt;node name&gt; --delete-local-data \</a:t>
            </a:r>
          </a:p>
          <a:p>
            <a:pPr marL="0" indent="0">
              <a:buNone/>
            </a:pPr>
            <a:r>
              <a:rPr lang="en-US" dirty="0">
                <a:solidFill>
                  <a:srgbClr val="C00000"/>
                </a:solidFill>
              </a:rPr>
              <a:t>		--force --ignore-</a:t>
            </a:r>
            <a:r>
              <a:rPr lang="en-US" dirty="0" err="1">
                <a:solidFill>
                  <a:srgbClr val="C00000"/>
                </a:solidFill>
              </a:rPr>
              <a:t>daemonsets</a:t>
            </a:r>
            <a:endParaRPr lang="en-US" dirty="0">
              <a:solidFill>
                <a:srgbClr val="C00000"/>
              </a:solidFill>
            </a:endParaRPr>
          </a:p>
          <a:p>
            <a:pPr marL="0" indent="0">
              <a:buNone/>
            </a:pPr>
            <a:r>
              <a:rPr lang="en-US" dirty="0">
                <a:solidFill>
                  <a:srgbClr val="C00000"/>
                </a:solidFill>
              </a:rPr>
              <a:t>	</a:t>
            </a:r>
            <a:r>
              <a:rPr lang="en-US" dirty="0" err="1">
                <a:solidFill>
                  <a:srgbClr val="C00000"/>
                </a:solidFill>
              </a:rPr>
              <a:t>kubectl</a:t>
            </a:r>
            <a:r>
              <a:rPr lang="en-US" dirty="0">
                <a:solidFill>
                  <a:srgbClr val="C00000"/>
                </a:solidFill>
              </a:rPr>
              <a:t> delete node &lt;node name&gt;</a:t>
            </a:r>
          </a:p>
          <a:p>
            <a:pPr marL="0" indent="0">
              <a:buNone/>
            </a:pPr>
            <a:endParaRPr lang="en-US" dirty="0"/>
          </a:p>
        </p:txBody>
      </p:sp>
    </p:spTree>
    <p:extLst>
      <p:ext uri="{BB962C8B-B14F-4D97-AF65-F5344CB8AC3E}">
        <p14:creationId xmlns:p14="http://schemas.microsoft.com/office/powerpoint/2010/main" val="324858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Kubernetes</a:t>
            </a:r>
          </a:p>
        </p:txBody>
      </p:sp>
      <p:sp>
        <p:nvSpPr>
          <p:cNvPr id="5" name="Text Placeholder 4"/>
          <p:cNvSpPr>
            <a:spLocks noGrp="1"/>
          </p:cNvSpPr>
          <p:nvPr>
            <p:ph type="body" idx="1"/>
          </p:nvPr>
        </p:nvSpPr>
        <p:spPr/>
        <p:txBody>
          <a:bodyPr/>
          <a:lstStyle/>
          <a:p>
            <a:r>
              <a:rPr lang="en-US" dirty="0"/>
              <a:t>Rancher</a:t>
            </a:r>
          </a:p>
        </p:txBody>
      </p:sp>
    </p:spTree>
    <p:extLst>
      <p:ext uri="{BB962C8B-B14F-4D97-AF65-F5344CB8AC3E}">
        <p14:creationId xmlns:p14="http://schemas.microsoft.com/office/powerpoint/2010/main" val="390428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31788" y="1485895"/>
            <a:ext cx="3938024" cy="4495809"/>
          </a:xfrm>
        </p:spPr>
      </p:pic>
      <p:pic>
        <p:nvPicPr>
          <p:cNvPr id="4" name="Picture 3">
            <a:extLst>
              <a:ext uri="{FF2B5EF4-FFF2-40B4-BE49-F238E27FC236}">
                <a16:creationId xmlns:a16="http://schemas.microsoft.com/office/drawing/2014/main" id="{F8F4522F-FD38-48BB-8D68-BA17F89EDD74}"/>
              </a:ext>
            </a:extLst>
          </p:cNvPr>
          <p:cNvPicPr>
            <a:picLocks noChangeAspect="1"/>
          </p:cNvPicPr>
          <p:nvPr/>
        </p:nvPicPr>
        <p:blipFill>
          <a:blip r:embed="rId3"/>
          <a:stretch>
            <a:fillRect/>
          </a:stretch>
        </p:blipFill>
        <p:spPr>
          <a:xfrm>
            <a:off x="4547198" y="560269"/>
            <a:ext cx="6081204" cy="5649300"/>
          </a:xfrm>
          <a:prstGeom prst="rect">
            <a:avLst/>
          </a:prstGeom>
        </p:spPr>
      </p:pic>
    </p:spTree>
    <p:extLst>
      <p:ext uri="{BB962C8B-B14F-4D97-AF65-F5344CB8AC3E}">
        <p14:creationId xmlns:p14="http://schemas.microsoft.com/office/powerpoint/2010/main" val="10509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0ECB80-F567-4FFA-8094-04E80CB4E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30" y="322369"/>
            <a:ext cx="11388572" cy="6406072"/>
          </a:xfrm>
          <a:prstGeom prst="rect">
            <a:avLst/>
          </a:prstGeom>
        </p:spPr>
      </p:pic>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spTree>
    <p:extLst>
      <p:ext uri="{BB962C8B-B14F-4D97-AF65-F5344CB8AC3E}">
        <p14:creationId xmlns:p14="http://schemas.microsoft.com/office/powerpoint/2010/main" val="37133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1D70FF2C-6220-45DC-8DEB-E36231E2D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561244"/>
            <a:ext cx="11696700" cy="5648325"/>
          </a:xfrm>
          <a:prstGeom prst="rect">
            <a:avLst/>
          </a:prstGeom>
        </p:spPr>
      </p:pic>
    </p:spTree>
    <p:extLst>
      <p:ext uri="{BB962C8B-B14F-4D97-AF65-F5344CB8AC3E}">
        <p14:creationId xmlns:p14="http://schemas.microsoft.com/office/powerpoint/2010/main" val="18060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5" name="Picture 4">
            <a:extLst>
              <a:ext uri="{FF2B5EF4-FFF2-40B4-BE49-F238E27FC236}">
                <a16:creationId xmlns:a16="http://schemas.microsoft.com/office/drawing/2014/main" id="{00281FE8-6F69-444E-BF88-7CBB00E6F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11" y="568532"/>
            <a:ext cx="11587353" cy="5857144"/>
          </a:xfrm>
          <a:prstGeom prst="rect">
            <a:avLst/>
          </a:prstGeom>
        </p:spPr>
      </p:pic>
    </p:spTree>
    <p:extLst>
      <p:ext uri="{BB962C8B-B14F-4D97-AF65-F5344CB8AC3E}">
        <p14:creationId xmlns:p14="http://schemas.microsoft.com/office/powerpoint/2010/main" val="29066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932370"/>
          </a:xfrm>
        </p:spPr>
        <p:txBody>
          <a:bodyPr>
            <a:normAutofit/>
          </a:bodyPr>
          <a:lstStyle/>
          <a:p>
            <a:r>
              <a:rPr lang="en-US" dirty="0"/>
              <a:t>Kubernetes:  Features</a:t>
            </a:r>
          </a:p>
        </p:txBody>
      </p:sp>
      <p:sp>
        <p:nvSpPr>
          <p:cNvPr id="2" name="Content Placeholder 1"/>
          <p:cNvSpPr>
            <a:spLocks noGrp="1"/>
          </p:cNvSpPr>
          <p:nvPr>
            <p:ph sz="quarter" idx="1"/>
          </p:nvPr>
        </p:nvSpPr>
        <p:spPr>
          <a:xfrm>
            <a:off x="566928" y="1447800"/>
            <a:ext cx="11015472" cy="4943856"/>
          </a:xfrm>
        </p:spPr>
        <p:txBody>
          <a:bodyPr/>
          <a:lstStyle/>
          <a:p>
            <a:r>
              <a:rPr lang="uk-UA" sz="2800" dirty="0"/>
              <a:t>Kubernetes offers a very rich set of features for container orchestration. Some of its fully supported features are:</a:t>
            </a:r>
            <a:endParaRPr lang="uk-UA" sz="2400" dirty="0"/>
          </a:p>
          <a:p>
            <a:pPr lvl="2"/>
            <a:r>
              <a:rPr lang="uk-UA" b="1" dirty="0"/>
              <a:t>Automatic bin packing</a:t>
            </a:r>
            <a:br>
              <a:rPr lang="uk-UA" dirty="0"/>
            </a:br>
            <a:r>
              <a:rPr lang="uk-UA" dirty="0"/>
              <a:t>Kubernetes automatically schedules containers based on resource needs and constraints, to maximize utilization without sacrificing availability.</a:t>
            </a:r>
            <a:endParaRPr lang="uk-UA" sz="1800" dirty="0"/>
          </a:p>
          <a:p>
            <a:pPr lvl="2"/>
            <a:r>
              <a:rPr lang="uk-UA" b="1" dirty="0"/>
              <a:t>Self-healing</a:t>
            </a:r>
            <a:br>
              <a:rPr lang="uk-UA" dirty="0"/>
            </a:br>
            <a:r>
              <a:rPr lang="uk-UA" dirty="0"/>
              <a:t>Kubernetes automatically replaces and reschedules containers from failed nodes. It kills and restarts containers unresponsive to health checks, based on existing rules/policy. It also prevents traffic from being routed to unresponsive containers.</a:t>
            </a:r>
            <a:endParaRPr lang="uk-UA" sz="1800" dirty="0"/>
          </a:p>
          <a:p>
            <a:pPr lvl="2"/>
            <a:r>
              <a:rPr lang="uk-UA" b="1" dirty="0"/>
              <a:t>Horizontal scaling</a:t>
            </a:r>
            <a:br>
              <a:rPr lang="uk-UA" dirty="0"/>
            </a:br>
            <a:r>
              <a:rPr lang="uk-UA" dirty="0"/>
              <a:t>With Kubernetes applications are scaled manually or automatically based on CPU or custom metrics utilization.</a:t>
            </a:r>
            <a:endParaRPr lang="uk-UA" sz="1800" dirty="0"/>
          </a:p>
        </p:txBody>
      </p:sp>
    </p:spTree>
    <p:extLst>
      <p:ext uri="{BB962C8B-B14F-4D97-AF65-F5344CB8AC3E}">
        <p14:creationId xmlns:p14="http://schemas.microsoft.com/office/powerpoint/2010/main" val="416671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045D4957-8A56-45C7-BC6C-91351DB2C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 y="581122"/>
            <a:ext cx="11268075" cy="5695756"/>
          </a:xfrm>
          <a:prstGeom prst="rect">
            <a:avLst/>
          </a:prstGeom>
        </p:spPr>
      </p:pic>
    </p:spTree>
    <p:extLst>
      <p:ext uri="{BB962C8B-B14F-4D97-AF65-F5344CB8AC3E}">
        <p14:creationId xmlns:p14="http://schemas.microsoft.com/office/powerpoint/2010/main" val="218162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5" name="Picture 4">
            <a:extLst>
              <a:ext uri="{FF2B5EF4-FFF2-40B4-BE49-F238E27FC236}">
                <a16:creationId xmlns:a16="http://schemas.microsoft.com/office/drawing/2014/main" id="{5E8908A1-02AC-4E36-91D4-D326D7D31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41750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F479C788-6AFB-41D4-85F8-7861C2518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427936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5" name="Picture 4">
            <a:extLst>
              <a:ext uri="{FF2B5EF4-FFF2-40B4-BE49-F238E27FC236}">
                <a16:creationId xmlns:a16="http://schemas.microsoft.com/office/drawing/2014/main" id="{68A26F76-9FA3-449E-8415-9EA9BB28C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356094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6" name="Picture 5">
            <a:extLst>
              <a:ext uri="{FF2B5EF4-FFF2-40B4-BE49-F238E27FC236}">
                <a16:creationId xmlns:a16="http://schemas.microsoft.com/office/drawing/2014/main" id="{6560BBB4-2DAF-4050-B6E9-93C8FBDA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10834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BEBC0447-9B42-4F1F-830B-483DAF55A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22608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E6FCC73A-F35A-47B2-BDFF-7626337BE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4837"/>
            <a:ext cx="11696700" cy="5648325"/>
          </a:xfrm>
          <a:prstGeom prst="rect">
            <a:avLst/>
          </a:prstGeom>
        </p:spPr>
      </p:pic>
    </p:spTree>
    <p:extLst>
      <p:ext uri="{BB962C8B-B14F-4D97-AF65-F5344CB8AC3E}">
        <p14:creationId xmlns:p14="http://schemas.microsoft.com/office/powerpoint/2010/main" val="9056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558EDA86-327B-4FD6-BF72-414BB265D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319087"/>
            <a:ext cx="11696700" cy="6219825"/>
          </a:xfrm>
          <a:prstGeom prst="rect">
            <a:avLst/>
          </a:prstGeom>
        </p:spPr>
      </p:pic>
    </p:spTree>
    <p:extLst>
      <p:ext uri="{BB962C8B-B14F-4D97-AF65-F5344CB8AC3E}">
        <p14:creationId xmlns:p14="http://schemas.microsoft.com/office/powerpoint/2010/main" val="2053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48431"/>
            <a:ext cx="10363200" cy="1143000"/>
          </a:xfrm>
        </p:spPr>
        <p:txBody>
          <a:bodyPr>
            <a:normAutofit fontScale="90000"/>
          </a:bodyPr>
          <a:lstStyle/>
          <a:p>
            <a:r>
              <a:rPr lang="en-US" dirty="0"/>
              <a:t>Rancher: </a:t>
            </a:r>
            <a:br>
              <a:rPr lang="en-US" dirty="0"/>
            </a:br>
            <a:r>
              <a:rPr lang="en-US" dirty="0"/>
              <a:t>Getting Started</a:t>
            </a:r>
          </a:p>
        </p:txBody>
      </p:sp>
      <p:pic>
        <p:nvPicPr>
          <p:cNvPr id="4" name="Picture 3">
            <a:extLst>
              <a:ext uri="{FF2B5EF4-FFF2-40B4-BE49-F238E27FC236}">
                <a16:creationId xmlns:a16="http://schemas.microsoft.com/office/drawing/2014/main" id="{EE12AF85-EB90-4EFE-A365-BC51B42D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319087"/>
            <a:ext cx="11696700" cy="6219825"/>
          </a:xfrm>
          <a:prstGeom prst="rect">
            <a:avLst/>
          </a:prstGeom>
        </p:spPr>
      </p:pic>
    </p:spTree>
    <p:extLst>
      <p:ext uri="{BB962C8B-B14F-4D97-AF65-F5344CB8AC3E}">
        <p14:creationId xmlns:p14="http://schemas.microsoft.com/office/powerpoint/2010/main" val="33322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r>
              <a:rPr lang="uk-UA" dirty="0"/>
              <a:t>? </a:t>
            </a:r>
            <a:endParaRPr lang="en-US" dirty="0"/>
          </a:p>
        </p:txBody>
      </p:sp>
      <p:sp>
        <p:nvSpPr>
          <p:cNvPr id="5" name="Text Placeholder 4"/>
          <p:cNvSpPr>
            <a:spLocks noGrp="1"/>
          </p:cNvSpPr>
          <p:nvPr>
            <p:ph type="body" idx="1"/>
          </p:nvPr>
        </p:nvSpPr>
        <p:spPr/>
        <p:txBody>
          <a:bodyPr/>
          <a:lstStyle/>
          <a:p>
            <a:r>
              <a:rPr lang="en-US" dirty="0"/>
              <a:t>andry.cheredarchuk@gmail.com</a:t>
            </a:r>
          </a:p>
        </p:txBody>
      </p:sp>
    </p:spTree>
    <p:extLst>
      <p:ext uri="{BB962C8B-B14F-4D97-AF65-F5344CB8AC3E}">
        <p14:creationId xmlns:p14="http://schemas.microsoft.com/office/powerpoint/2010/main" val="40382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096" y="402654"/>
            <a:ext cx="10363200" cy="932370"/>
          </a:xfrm>
        </p:spPr>
        <p:txBody>
          <a:bodyPr>
            <a:normAutofit/>
          </a:bodyPr>
          <a:lstStyle/>
          <a:p>
            <a:r>
              <a:rPr lang="en-US" dirty="0"/>
              <a:t>Kubernetes:  Features</a:t>
            </a:r>
          </a:p>
        </p:txBody>
      </p:sp>
      <p:sp>
        <p:nvSpPr>
          <p:cNvPr id="2" name="Content Placeholder 1"/>
          <p:cNvSpPr>
            <a:spLocks noGrp="1"/>
          </p:cNvSpPr>
          <p:nvPr>
            <p:ph sz="quarter" idx="1"/>
          </p:nvPr>
        </p:nvSpPr>
        <p:spPr>
          <a:xfrm>
            <a:off x="566928" y="1447800"/>
            <a:ext cx="11015472" cy="4943856"/>
          </a:xfrm>
        </p:spPr>
        <p:txBody>
          <a:bodyPr>
            <a:normAutofit/>
          </a:bodyPr>
          <a:lstStyle/>
          <a:p>
            <a:r>
              <a:rPr lang="uk-UA" sz="2800" dirty="0"/>
              <a:t>Kubernetes offers a very rich set of features for container orchestration. Some of its fully supported features are:</a:t>
            </a:r>
            <a:endParaRPr lang="uk-UA" sz="2400" dirty="0"/>
          </a:p>
          <a:p>
            <a:pPr lvl="2"/>
            <a:r>
              <a:rPr lang="uk-UA" b="1" dirty="0"/>
              <a:t>Service discovery and Load balancing</a:t>
            </a:r>
            <a:br>
              <a:rPr lang="uk-UA" dirty="0"/>
            </a:br>
            <a:r>
              <a:rPr lang="uk-UA" dirty="0"/>
              <a:t>Containers receive their own IP addresses from Kubernetes, while it assigns a single Domain Name System (DNS) name to a set of containers to aid in load-balancing requests across the containers of the set.</a:t>
            </a:r>
          </a:p>
          <a:p>
            <a:pPr lvl="2"/>
            <a:r>
              <a:rPr lang="uk-UA" b="1" dirty="0"/>
              <a:t>Automated rollouts and rollbacks</a:t>
            </a:r>
            <a:br>
              <a:rPr lang="uk-UA" dirty="0"/>
            </a:br>
            <a:r>
              <a:rPr lang="uk-UA" dirty="0"/>
              <a:t>Kubernetes seamlessly rolls out and rolls back application updates and configuration changes, constantly monitoring the application's health to prevent any downtime.</a:t>
            </a:r>
            <a:endParaRPr lang="uk-UA" sz="1800" dirty="0"/>
          </a:p>
          <a:p>
            <a:pPr lvl="2"/>
            <a:r>
              <a:rPr lang="uk-UA" b="1" dirty="0"/>
              <a:t>Secret and configuration management</a:t>
            </a:r>
            <a:br>
              <a:rPr lang="uk-UA" dirty="0"/>
            </a:br>
            <a:r>
              <a:rPr lang="uk-UA" dirty="0"/>
              <a:t>Kubernetes manages sensitive data and configuration details for an application separately from the container image, in order to avoid a re-build of the respective image. Secrets consist of sensitive/confidential information passed to the application without revealing the sensitive content to the stack configuration, like on GitHub.</a:t>
            </a:r>
            <a:endParaRPr lang="uk-UA" sz="1800" dirty="0"/>
          </a:p>
          <a:p>
            <a:pPr lvl="2"/>
            <a:endParaRPr lang="uk-UA" sz="1800" dirty="0"/>
          </a:p>
        </p:txBody>
      </p:sp>
    </p:spTree>
    <p:extLst>
      <p:ext uri="{BB962C8B-B14F-4D97-AF65-F5344CB8AC3E}">
        <p14:creationId xmlns:p14="http://schemas.microsoft.com/office/powerpoint/2010/main" val="22583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Template>
  <TotalTime>1822</TotalTime>
  <Words>3555</Words>
  <Application>Microsoft Office PowerPoint</Application>
  <PresentationFormat>Widescreen</PresentationFormat>
  <Paragraphs>395</Paragraphs>
  <Slides>89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Cambria</vt:lpstr>
      <vt:lpstr>Wingdings 2</vt:lpstr>
      <vt:lpstr>Business plan presentation</vt:lpstr>
      <vt:lpstr>Linux Administration: Kubernetes</vt:lpstr>
      <vt:lpstr>Kubernetes</vt:lpstr>
      <vt:lpstr>Kubernetes: Getting started</vt:lpstr>
      <vt:lpstr>What Is Kubernetes?</vt:lpstr>
      <vt:lpstr>Kubernetes: Concepts</vt:lpstr>
      <vt:lpstr>Kubernetes: Cloud platform</vt:lpstr>
      <vt:lpstr>Kubernetes:  Features</vt:lpstr>
      <vt:lpstr>Kubernetes:  Features</vt:lpstr>
      <vt:lpstr>Kubernetes:  Features</vt:lpstr>
      <vt:lpstr>Kubernetes:  Features</vt:lpstr>
      <vt:lpstr>Why Use Kubernetes?</vt:lpstr>
      <vt:lpstr>Kubernetes</vt:lpstr>
      <vt:lpstr>Kubernetes:  Abstraction Level</vt:lpstr>
      <vt:lpstr>Kubernetes cluster</vt:lpstr>
      <vt:lpstr>Kubernetes components</vt:lpstr>
      <vt:lpstr>Kubernetes master</vt:lpstr>
      <vt:lpstr>PowerPoint Presentation</vt:lpstr>
      <vt:lpstr>Kubernetes worker</vt:lpstr>
      <vt:lpstr>Kubernetes:  Functional  Level: - control plane - pods </vt:lpstr>
      <vt:lpstr>Kubernetes High-Level Controllers</vt:lpstr>
      <vt:lpstr>Kubernetes</vt:lpstr>
      <vt:lpstr>Kubernetes Object Model</vt:lpstr>
      <vt:lpstr>Kubernetes High-Level Controllers</vt:lpstr>
      <vt:lpstr>Kubernetes Pods</vt:lpstr>
      <vt:lpstr>Kubernetes Pods</vt:lpstr>
      <vt:lpstr>Kubernetes Pod</vt:lpstr>
      <vt:lpstr>Kubernetes Pod</vt:lpstr>
      <vt:lpstr>Labels</vt:lpstr>
      <vt:lpstr>Labels</vt:lpstr>
      <vt:lpstr>Kubernetes Label Selectors</vt:lpstr>
      <vt:lpstr>Kubernetes Label</vt:lpstr>
      <vt:lpstr>Label Selectors</vt:lpstr>
      <vt:lpstr>Kubernetes ReplicaSets</vt:lpstr>
      <vt:lpstr>Replica Sets</vt:lpstr>
      <vt:lpstr>Kubernetes ReplicaSets</vt:lpstr>
      <vt:lpstr>Kubernetes ReplicaSets Autoscaling</vt:lpstr>
      <vt:lpstr>Kubernetes Namespaces</vt:lpstr>
      <vt:lpstr>Kubernetes High-Level Controllers</vt:lpstr>
      <vt:lpstr>Kubernetes StatefulSet</vt:lpstr>
      <vt:lpstr>Kubernetes High-Level Controllers</vt:lpstr>
      <vt:lpstr>Kubernetes DaemonSet</vt:lpstr>
      <vt:lpstr>Kubernetes Deployments</vt:lpstr>
      <vt:lpstr>Deployments</vt:lpstr>
      <vt:lpstr>Kubernetes Deployments</vt:lpstr>
      <vt:lpstr>Kubernetes Deployments Updating</vt:lpstr>
      <vt:lpstr>Kubernetes Deployments</vt:lpstr>
      <vt:lpstr>Kubernetes Deployments Scaling</vt:lpstr>
      <vt:lpstr>Kubernetes Job and CronJob</vt:lpstr>
      <vt:lpstr>Kubernetes High-Level Controllers</vt:lpstr>
      <vt:lpstr>Kubernetes Job</vt:lpstr>
      <vt:lpstr>Kubernetes High-Level Controllers</vt:lpstr>
      <vt:lpstr>Kubernetes CronJob</vt:lpstr>
      <vt:lpstr>Kubernetes Volumes</vt:lpstr>
      <vt:lpstr>Kubernetes Volumes</vt:lpstr>
      <vt:lpstr>Kubernetes Service</vt:lpstr>
      <vt:lpstr>Kubernetes Service Types</vt:lpstr>
      <vt:lpstr>Kubernetes</vt:lpstr>
      <vt:lpstr>Kubernetes Environments</vt:lpstr>
      <vt:lpstr>Kubernetes Environments</vt:lpstr>
      <vt:lpstr>Kubernetes Environments</vt:lpstr>
      <vt:lpstr>Kubernetes</vt:lpstr>
      <vt:lpstr>Minikube: Getting Started</vt:lpstr>
      <vt:lpstr>Minikube: Getting Started</vt:lpstr>
      <vt:lpstr>Minikube: Getting Started</vt:lpstr>
      <vt:lpstr>Minikube: Getting Started</vt:lpstr>
      <vt:lpstr>Minikube: Getting Started</vt:lpstr>
      <vt:lpstr>Minikube: Getting Started</vt:lpstr>
      <vt:lpstr>Minikube: Getting Started</vt:lpstr>
      <vt:lpstr>Kubernetes</vt:lpstr>
      <vt:lpstr>Kubeadm: Getting Started</vt:lpstr>
      <vt:lpstr>Kubeadm: Getting Started</vt:lpstr>
      <vt:lpstr>Kubeadm: Getting Started</vt:lpstr>
      <vt:lpstr>Kubeadm: Getting Started</vt:lpstr>
      <vt:lpstr>Kubeadm: Getting Started</vt:lpstr>
      <vt:lpstr>Kubernetes</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Rancher:  Getting Started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dc:title>
  <dc:creator>anri</dc:creator>
  <cp:lastModifiedBy>anri</cp:lastModifiedBy>
  <cp:revision>92</cp:revision>
  <dcterms:created xsi:type="dcterms:W3CDTF">2019-03-21T15:26:51Z</dcterms:created>
  <dcterms:modified xsi:type="dcterms:W3CDTF">2023-05-21T11:21:32Z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