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9"/>
  </p:notesMasterIdLst>
  <p:handoutMasterIdLst>
    <p:handoutMasterId r:id="rId90"/>
  </p:handoutMasterIdLst>
  <p:sldIdLst>
    <p:sldId id="280" r:id="rId2"/>
    <p:sldId id="409" r:id="rId3"/>
    <p:sldId id="410" r:id="rId4"/>
    <p:sldId id="411" r:id="rId5"/>
    <p:sldId id="412" r:id="rId6"/>
    <p:sldId id="282" r:id="rId7"/>
    <p:sldId id="289" r:id="rId8"/>
    <p:sldId id="334" r:id="rId9"/>
    <p:sldId id="335" r:id="rId10"/>
    <p:sldId id="336" r:id="rId11"/>
    <p:sldId id="337" r:id="rId12"/>
    <p:sldId id="349" r:id="rId13"/>
    <p:sldId id="355" r:id="rId14"/>
    <p:sldId id="345" r:id="rId15"/>
    <p:sldId id="356" r:id="rId16"/>
    <p:sldId id="357" r:id="rId17"/>
    <p:sldId id="358" r:id="rId18"/>
    <p:sldId id="359" r:id="rId19"/>
    <p:sldId id="360" r:id="rId20"/>
    <p:sldId id="362" r:id="rId21"/>
    <p:sldId id="361" r:id="rId22"/>
    <p:sldId id="363" r:id="rId23"/>
    <p:sldId id="364" r:id="rId24"/>
    <p:sldId id="365" r:id="rId25"/>
    <p:sldId id="366" r:id="rId26"/>
    <p:sldId id="367" r:id="rId27"/>
    <p:sldId id="368" r:id="rId28"/>
    <p:sldId id="369" r:id="rId29"/>
    <p:sldId id="370" r:id="rId30"/>
    <p:sldId id="375" r:id="rId31"/>
    <p:sldId id="376" r:id="rId32"/>
    <p:sldId id="344" r:id="rId33"/>
    <p:sldId id="346" r:id="rId34"/>
    <p:sldId id="374" r:id="rId35"/>
    <p:sldId id="377" r:id="rId36"/>
    <p:sldId id="378" r:id="rId37"/>
    <p:sldId id="347" r:id="rId38"/>
    <p:sldId id="348" r:id="rId39"/>
    <p:sldId id="371" r:id="rId40"/>
    <p:sldId id="373" r:id="rId41"/>
    <p:sldId id="372" r:id="rId42"/>
    <p:sldId id="381" r:id="rId43"/>
    <p:sldId id="382" r:id="rId44"/>
    <p:sldId id="383" r:id="rId45"/>
    <p:sldId id="384" r:id="rId46"/>
    <p:sldId id="385" r:id="rId47"/>
    <p:sldId id="386" r:id="rId48"/>
    <p:sldId id="387" r:id="rId49"/>
    <p:sldId id="388" r:id="rId50"/>
    <p:sldId id="389" r:id="rId51"/>
    <p:sldId id="390" r:id="rId52"/>
    <p:sldId id="391" r:id="rId53"/>
    <p:sldId id="392" r:id="rId54"/>
    <p:sldId id="393" r:id="rId55"/>
    <p:sldId id="394" r:id="rId56"/>
    <p:sldId id="395" r:id="rId57"/>
    <p:sldId id="396" r:id="rId58"/>
    <p:sldId id="397" r:id="rId59"/>
    <p:sldId id="398" r:id="rId60"/>
    <p:sldId id="399" r:id="rId61"/>
    <p:sldId id="400" r:id="rId62"/>
    <p:sldId id="401" r:id="rId63"/>
    <p:sldId id="402" r:id="rId64"/>
    <p:sldId id="403" r:id="rId65"/>
    <p:sldId id="404" r:id="rId66"/>
    <p:sldId id="405" r:id="rId67"/>
    <p:sldId id="406" r:id="rId68"/>
    <p:sldId id="407" r:id="rId69"/>
    <p:sldId id="408" r:id="rId70"/>
    <p:sldId id="413" r:id="rId71"/>
    <p:sldId id="414" r:id="rId72"/>
    <p:sldId id="415" r:id="rId73"/>
    <p:sldId id="416" r:id="rId74"/>
    <p:sldId id="417" r:id="rId75"/>
    <p:sldId id="418" r:id="rId76"/>
    <p:sldId id="419" r:id="rId77"/>
    <p:sldId id="420" r:id="rId78"/>
    <p:sldId id="421" r:id="rId79"/>
    <p:sldId id="422" r:id="rId80"/>
    <p:sldId id="423" r:id="rId81"/>
    <p:sldId id="424" r:id="rId82"/>
    <p:sldId id="425" r:id="rId83"/>
    <p:sldId id="426" r:id="rId84"/>
    <p:sldId id="427" r:id="rId85"/>
    <p:sldId id="428" r:id="rId86"/>
    <p:sldId id="429" r:id="rId87"/>
    <p:sldId id="333"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9" d="100"/>
          <a:sy n="89" d="100"/>
        </p:scale>
        <p:origin x="374" y="77"/>
      </p:cViewPr>
      <p:guideLst>
        <p:guide orient="horz" pos="2160"/>
        <p:guide pos="3840"/>
      </p:guideLst>
    </p:cSldViewPr>
  </p:slideViewPr>
  <p:notesTextViewPr>
    <p:cViewPr>
      <p:scale>
        <a:sx n="1" d="1"/>
        <a:sy n="1" d="1"/>
      </p:scale>
      <p:origin x="0" y="0"/>
    </p:cViewPr>
  </p:notesTextViewPr>
  <p:notesViewPr>
    <p:cSldViewPr snapToGrid="0" showGuides="1">
      <p:cViewPr varScale="1">
        <p:scale>
          <a:sx n="80" d="100"/>
          <a:sy n="80" d="100"/>
        </p:scale>
        <p:origin x="2448"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CB2E47-6F41-409B-AD22-834AE1EFF186}" type="datetimeFigureOut">
              <a:rPr lang="en-US" smtClean="0"/>
              <a:t>6/18/2022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80BE5A-9D85-4716-9443-9D9E66ACB5E5}" type="slidenum">
              <a:rPr lang="en-US" smtClean="0"/>
              <a:t>‹#›</a:t>
            </a:fld>
            <a:endParaRPr lang="en-US" dirty="0"/>
          </a:p>
        </p:txBody>
      </p:sp>
    </p:spTree>
    <p:extLst>
      <p:ext uri="{BB962C8B-B14F-4D97-AF65-F5344CB8AC3E}">
        <p14:creationId xmlns:p14="http://schemas.microsoft.com/office/powerpoint/2010/main" val="3788782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6744A-403D-42A1-BFE7-61DA46EE7C6C}" type="datetimeFigureOut">
              <a:rPr lang="en-US" smtClean="0"/>
              <a:t>6/18/2022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05635-4EFD-4447-A451-86C57984FA89}" type="slidenum">
              <a:rPr lang="en-US" smtClean="0"/>
              <a:t>‹#›</a:t>
            </a:fld>
            <a:endParaRPr lang="en-US" dirty="0"/>
          </a:p>
        </p:txBody>
      </p:sp>
    </p:spTree>
    <p:extLst>
      <p:ext uri="{BB962C8B-B14F-4D97-AF65-F5344CB8AC3E}">
        <p14:creationId xmlns:p14="http://schemas.microsoft.com/office/powerpoint/2010/main" val="1206602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bwMode="grayWhite">
          <a:xfrm>
            <a:off x="83909" y="1449304"/>
            <a:ext cx="12028716" cy="1527349"/>
          </a:xfrm>
          <a:prstGeom prst="rect">
            <a:avLst/>
          </a:prstGeom>
          <a:solidFill>
            <a:schemeClr val="accent1">
              <a:lumMod val="7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chemeClr val="bg1"/>
                </a:solidFill>
              </a:defRPr>
            </a:lvl1pPr>
          </a:lstStyle>
          <a:p>
            <a:r>
              <a:rPr kumimoji="0" lang="en-US" smtClean="0"/>
              <a:t>Click to edit Master title style</a:t>
            </a:r>
            <a:endParaRPr kumimoji="0" lang="en-US" dirty="0"/>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29" name="Slide Number Placeholder 28"/>
          <p:cNvSpPr>
            <a:spLocks noGrp="1"/>
          </p:cNvSpPr>
          <p:nvPr>
            <p:ph type="sldNum" sz="quarter" idx="12"/>
          </p:nvPr>
        </p:nvSpPr>
        <p:spPr>
          <a:solidFill>
            <a:schemeClr val="accent1">
              <a:lumMod val="75000"/>
            </a:schemeClr>
          </a:solidFill>
        </p:spPr>
        <p:txBody>
          <a:bodyPr lIns="0" tIns="0" rIns="0" bIns="0">
            <a:noAutofit/>
          </a:bodyPr>
          <a:lstStyle>
            <a:lvl1pPr>
              <a:defRPr sz="1400">
                <a:solidFill>
                  <a:srgbClr val="FFFFFF"/>
                </a:solidFill>
              </a:defRPr>
            </a:lvl1pPr>
          </a:lstStyle>
          <a:p>
            <a:fld id="{401CF334-2D5C-4859-84A6-CA7E6E43FAEB}" type="slidenum">
              <a:rPr lang="en-US" smtClean="0"/>
              <a:t>‹#›</a:t>
            </a:fld>
            <a:endParaRPr lang="en-US" dirty="0"/>
          </a:p>
        </p:txBody>
      </p:sp>
      <p:sp>
        <p:nvSpPr>
          <p:cNvPr id="17" name="Footer Placeholder 16"/>
          <p:cNvSpPr>
            <a:spLocks noGrp="1"/>
          </p:cNvSpPr>
          <p:nvPr>
            <p:ph type="ftr" sz="quarter" idx="11"/>
          </p:nvPr>
        </p:nvSpPr>
        <p:spPr/>
        <p:txBody>
          <a:bodyPr/>
          <a:lstStyle/>
          <a:p>
            <a:r>
              <a:rPr lang="en-US" dirty="0" smtClean="0"/>
              <a:t>Add a footer</a:t>
            </a:r>
          </a:p>
        </p:txBody>
      </p:sp>
      <p:sp>
        <p:nvSpPr>
          <p:cNvPr id="28" name="Date Placeholder 27"/>
          <p:cNvSpPr>
            <a:spLocks noGrp="1"/>
          </p:cNvSpPr>
          <p:nvPr>
            <p:ph type="dt" sz="half" idx="10"/>
          </p:nvPr>
        </p:nvSpPr>
        <p:spPr/>
        <p:txBody>
          <a:bodyPr/>
          <a:lstStyle/>
          <a:p>
            <a:fld id="{349BF3EA-1A78-4F07-BDC0-C8A1BD461199}" type="datetimeFigureOut">
              <a:rPr lang="en-US" smtClean="0"/>
              <a:t>6/18/2022</a:t>
            </a:fld>
            <a:endParaRPr lang="en-US" dirty="0"/>
          </a:p>
        </p:txBody>
      </p:sp>
    </p:spTree>
    <p:extLst>
      <p:ext uri="{BB962C8B-B14F-4D97-AF65-F5344CB8AC3E}">
        <p14:creationId xmlns:p14="http://schemas.microsoft.com/office/powerpoint/2010/main" val="240069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5" name="Footer Placeholder 4"/>
          <p:cNvSpPr>
            <a:spLocks noGrp="1"/>
          </p:cNvSpPr>
          <p:nvPr>
            <p:ph type="ftr" sz="quarter" idx="11"/>
          </p:nvPr>
        </p:nvSpPr>
        <p:spPr/>
        <p:txBody>
          <a:bodyPr/>
          <a:lstStyle/>
          <a:p>
            <a:r>
              <a:rPr lang="en-US" dirty="0" smtClean="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6/18/2022</a:t>
            </a:fld>
            <a:endParaRPr lang="en-US" dirty="0"/>
          </a:p>
        </p:txBody>
      </p:sp>
    </p:spTree>
    <p:extLst>
      <p:ext uri="{BB962C8B-B14F-4D97-AF65-F5344CB8AC3E}">
        <p14:creationId xmlns:p14="http://schemas.microsoft.com/office/powerpoint/2010/main" val="320773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5" name="Footer Placeholder 4"/>
          <p:cNvSpPr>
            <a:spLocks noGrp="1"/>
          </p:cNvSpPr>
          <p:nvPr>
            <p:ph type="ftr" sz="quarter" idx="11"/>
          </p:nvPr>
        </p:nvSpPr>
        <p:spPr/>
        <p:txBody>
          <a:bodyPr/>
          <a:lstStyle/>
          <a:p>
            <a:r>
              <a:rPr lang="en-US" dirty="0" smtClean="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6/18/2022</a:t>
            </a:fld>
            <a:endParaRPr lang="en-US" dirty="0"/>
          </a:p>
        </p:txBody>
      </p:sp>
    </p:spTree>
    <p:extLst>
      <p:ext uri="{BB962C8B-B14F-4D97-AF65-F5344CB8AC3E}">
        <p14:creationId xmlns:p14="http://schemas.microsoft.com/office/powerpoint/2010/main" val="392358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5" name="Footer Placeholder 4"/>
          <p:cNvSpPr>
            <a:spLocks noGrp="1"/>
          </p:cNvSpPr>
          <p:nvPr>
            <p:ph type="ftr" sz="quarter" idx="11"/>
          </p:nvPr>
        </p:nvSpPr>
        <p:spPr/>
        <p:txBody>
          <a:bodyPr/>
          <a:lstStyle/>
          <a:p>
            <a:r>
              <a:rPr lang="en-US" dirty="0" smtClean="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6/18/2022</a:t>
            </a:fld>
            <a:endParaRPr lang="en-US" dirty="0"/>
          </a:p>
        </p:txBody>
      </p:sp>
    </p:spTree>
    <p:extLst>
      <p:ext uri="{BB962C8B-B14F-4D97-AF65-F5344CB8AC3E}">
        <p14:creationId xmlns:p14="http://schemas.microsoft.com/office/powerpoint/2010/main" val="131643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a:xfrm flipV="1">
            <a:off x="92550" y="2376830"/>
            <a:ext cx="12018020" cy="91440"/>
          </a:xfrm>
          <a:prstGeom prst="rect">
            <a:avLst/>
          </a:prstGeom>
          <a:solidFill>
            <a:schemeClr val="accent1">
              <a:lumMod val="7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6" name="Slide Number Placeholder 5"/>
          <p:cNvSpPr>
            <a:spLocks noGrp="1"/>
          </p:cNvSpPr>
          <p:nvPr>
            <p:ph type="sldNum" sz="quarter" idx="12"/>
          </p:nvPr>
        </p:nvSpPr>
        <p:spPr>
          <a:xfrm>
            <a:off x="195072" y="6208776"/>
            <a:ext cx="609600" cy="457200"/>
          </a:xfrm>
        </p:spPr>
        <p:txBody>
          <a:bodyPr/>
          <a:lstStyle/>
          <a:p>
            <a:fld id="{401CF334-2D5C-4859-84A6-CA7E6E43FAEB}" type="slidenum">
              <a:rPr lang="en-US" smtClean="0"/>
              <a:t>‹#›</a:t>
            </a:fld>
            <a:endParaRPr lang="en-US" dirty="0"/>
          </a:p>
        </p:txBody>
      </p:sp>
      <p:sp>
        <p:nvSpPr>
          <p:cNvPr id="5" name="Footer Placeholder 4"/>
          <p:cNvSpPr>
            <a:spLocks noGrp="1"/>
          </p:cNvSpPr>
          <p:nvPr>
            <p:ph type="ftr" sz="quarter" idx="11"/>
          </p:nvPr>
        </p:nvSpPr>
        <p:spPr>
          <a:xfrm>
            <a:off x="1066800" y="6172200"/>
            <a:ext cx="5334000" cy="457200"/>
          </a:xfrm>
        </p:spPr>
        <p:txBody>
          <a:bodyPr/>
          <a:lstStyle/>
          <a:p>
            <a:r>
              <a:rPr lang="en-US" dirty="0" smtClean="0"/>
              <a:t>Add a footer</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6/18/2022</a:t>
            </a:fld>
            <a:endParaRPr lang="en-US" dirty="0"/>
          </a:p>
        </p:txBody>
      </p:sp>
    </p:spTree>
    <p:extLst>
      <p:ext uri="{BB962C8B-B14F-4D97-AF65-F5344CB8AC3E}">
        <p14:creationId xmlns:p14="http://schemas.microsoft.com/office/powerpoint/2010/main" val="290822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6" name="Footer Placeholder 5"/>
          <p:cNvSpPr>
            <a:spLocks noGrp="1"/>
          </p:cNvSpPr>
          <p:nvPr>
            <p:ph type="ftr" sz="quarter" idx="11"/>
          </p:nvPr>
        </p:nvSpPr>
        <p:spPr/>
        <p:txBody>
          <a:bodyPr/>
          <a:lstStyle/>
          <a:p>
            <a:r>
              <a:rPr lang="en-US" dirty="0" smtClean="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6/18/2022</a:t>
            </a:fld>
            <a:endParaRPr lang="en-US" dirty="0"/>
          </a:p>
        </p:txBody>
      </p:sp>
    </p:spTree>
    <p:extLst>
      <p:ext uri="{BB962C8B-B14F-4D97-AF65-F5344CB8AC3E}">
        <p14:creationId xmlns:p14="http://schemas.microsoft.com/office/powerpoint/2010/main" val="36584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lumMod val="75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lumMod val="75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
        <p:nvSpPr>
          <p:cNvPr id="8" name="Footer Placeholder 7"/>
          <p:cNvSpPr>
            <a:spLocks noGrp="1"/>
          </p:cNvSpPr>
          <p:nvPr>
            <p:ph type="ftr" sz="quarter" idx="11"/>
          </p:nvPr>
        </p:nvSpPr>
        <p:spPr/>
        <p:txBody>
          <a:bodyPr/>
          <a:lstStyle/>
          <a:p>
            <a:r>
              <a:rPr lang="en-US" dirty="0" smtClean="0"/>
              <a:t>Add a footer</a:t>
            </a:r>
          </a:p>
        </p:txBody>
      </p:sp>
      <p:sp>
        <p:nvSpPr>
          <p:cNvPr id="7" name="Date Placeholder 6"/>
          <p:cNvSpPr>
            <a:spLocks noGrp="1"/>
          </p:cNvSpPr>
          <p:nvPr>
            <p:ph type="dt" sz="half" idx="10"/>
          </p:nvPr>
        </p:nvSpPr>
        <p:spPr/>
        <p:txBody>
          <a:bodyPr/>
          <a:lstStyle/>
          <a:p>
            <a:fld id="{349BF3EA-1A78-4F07-BDC0-C8A1BD461199}" type="datetimeFigureOut">
              <a:rPr lang="en-US" smtClean="0"/>
              <a:t>6/18/2022</a:t>
            </a:fld>
            <a:endParaRPr lang="en-US" dirty="0"/>
          </a:p>
        </p:txBody>
      </p:sp>
    </p:spTree>
    <p:extLst>
      <p:ext uri="{BB962C8B-B14F-4D97-AF65-F5344CB8AC3E}">
        <p14:creationId xmlns:p14="http://schemas.microsoft.com/office/powerpoint/2010/main" val="91127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
        <p:nvSpPr>
          <p:cNvPr id="4" name="Footer Placeholder 3"/>
          <p:cNvSpPr>
            <a:spLocks noGrp="1"/>
          </p:cNvSpPr>
          <p:nvPr>
            <p:ph type="ftr" sz="quarter" idx="11"/>
          </p:nvPr>
        </p:nvSpPr>
        <p:spPr/>
        <p:txBody>
          <a:bodyPr/>
          <a:lstStyle/>
          <a:p>
            <a:r>
              <a:rPr lang="en-US" dirty="0" smtClean="0"/>
              <a:t>Add a footer</a:t>
            </a:r>
          </a:p>
        </p:txBody>
      </p:sp>
      <p:sp>
        <p:nvSpPr>
          <p:cNvPr id="3" name="Date Placeholder 2"/>
          <p:cNvSpPr>
            <a:spLocks noGrp="1"/>
          </p:cNvSpPr>
          <p:nvPr>
            <p:ph type="dt" sz="half" idx="10"/>
          </p:nvPr>
        </p:nvSpPr>
        <p:spPr/>
        <p:txBody>
          <a:bodyPr/>
          <a:lstStyle/>
          <a:p>
            <a:fld id="{349BF3EA-1A78-4F07-BDC0-C8A1BD461199}" type="datetimeFigureOut">
              <a:rPr lang="en-US" smtClean="0"/>
              <a:t>6/18/2022</a:t>
            </a:fld>
            <a:endParaRPr lang="en-US" dirty="0"/>
          </a:p>
        </p:txBody>
      </p:sp>
    </p:spTree>
    <p:extLst>
      <p:ext uri="{BB962C8B-B14F-4D97-AF65-F5344CB8AC3E}">
        <p14:creationId xmlns:p14="http://schemas.microsoft.com/office/powerpoint/2010/main" val="16130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
        <p:nvSpPr>
          <p:cNvPr id="3" name="Footer Placeholder 2"/>
          <p:cNvSpPr>
            <a:spLocks noGrp="1"/>
          </p:cNvSpPr>
          <p:nvPr>
            <p:ph type="ftr" sz="quarter" idx="11"/>
          </p:nvPr>
        </p:nvSpPr>
        <p:spPr/>
        <p:txBody>
          <a:bodyPr/>
          <a:lstStyle/>
          <a:p>
            <a:r>
              <a:rPr lang="en-US" dirty="0" smtClean="0"/>
              <a:t>Add a footer</a:t>
            </a:r>
          </a:p>
        </p:txBody>
      </p:sp>
      <p:sp>
        <p:nvSpPr>
          <p:cNvPr id="2" name="Date Placeholder 1"/>
          <p:cNvSpPr>
            <a:spLocks noGrp="1"/>
          </p:cNvSpPr>
          <p:nvPr>
            <p:ph type="dt" sz="half" idx="10"/>
          </p:nvPr>
        </p:nvSpPr>
        <p:spPr/>
        <p:txBody>
          <a:bodyPr/>
          <a:lstStyle/>
          <a:p>
            <a:fld id="{349BF3EA-1A78-4F07-BDC0-C8A1BD461199}" type="datetimeFigureOut">
              <a:rPr lang="en-US" smtClean="0"/>
              <a:t>6/18/2022</a:t>
            </a:fld>
            <a:endParaRPr lang="en-US" dirty="0"/>
          </a:p>
        </p:txBody>
      </p:sp>
    </p:spTree>
    <p:extLst>
      <p:ext uri="{BB962C8B-B14F-4D97-AF65-F5344CB8AC3E}">
        <p14:creationId xmlns:p14="http://schemas.microsoft.com/office/powerpoint/2010/main" val="71155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smtClean="0"/>
              <a:t>Click to edit Master title style</a:t>
            </a:r>
            <a:endParaRPr kumimoji="0" lang="en-US" dirty="0"/>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6" name="Footer Placeholder 5"/>
          <p:cNvSpPr>
            <a:spLocks noGrp="1"/>
          </p:cNvSpPr>
          <p:nvPr>
            <p:ph type="ftr" sz="quarter" idx="11"/>
          </p:nvPr>
        </p:nvSpPr>
        <p:spPr/>
        <p:txBody>
          <a:bodyPr/>
          <a:lstStyle/>
          <a:p>
            <a:r>
              <a:rPr lang="en-US" dirty="0" smtClean="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6/18/2022</a:t>
            </a:fld>
            <a:endParaRPr lang="en-US" dirty="0"/>
          </a:p>
        </p:txBody>
      </p:sp>
    </p:spTree>
    <p:extLst>
      <p:ext uri="{BB962C8B-B14F-4D97-AF65-F5344CB8AC3E}">
        <p14:creationId xmlns:p14="http://schemas.microsoft.com/office/powerpoint/2010/main" val="356626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flipV="1">
            <a:off x="91076" y="4683555"/>
            <a:ext cx="12009120" cy="91440"/>
          </a:xfrm>
          <a:prstGeom prst="rect">
            <a:avLst/>
          </a:prstGeom>
          <a:solidFill>
            <a:schemeClr val="accent1">
              <a:lumMod val="7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smtClean="0"/>
              <a:t>Click to edit Master title style</a:t>
            </a:r>
            <a:endParaRPr kumimoji="0" lang="en-US" dirty="0"/>
          </a:p>
        </p:txBody>
      </p:sp>
      <p:sp>
        <p:nvSpPr>
          <p:cNvPr id="3" name="Picture Placeholder 2" descr="An empty placeholder to add an image. Click on the placeholder and select the image that you wish to add"/>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7" name="Slide Number Placeholder 6"/>
          <p:cNvSpPr>
            <a:spLocks noGrp="1"/>
          </p:cNvSpPr>
          <p:nvPr>
            <p:ph type="sldNum" sz="quarter" idx="12"/>
          </p:nvPr>
        </p:nvSpPr>
        <p:spPr>
          <a:xfrm>
            <a:off x="195072" y="6208776"/>
            <a:ext cx="609600" cy="457200"/>
          </a:xfrm>
        </p:spPr>
        <p:txBody>
          <a:bodyPr/>
          <a:lstStyle/>
          <a:p>
            <a:fld id="{401CF334-2D5C-4859-84A6-CA7E6E43FAEB}" type="slidenum">
              <a:rPr lang="en-US" smtClean="0"/>
              <a:t>‹#›</a:t>
            </a:fld>
            <a:endParaRPr lang="en-US" dirty="0"/>
          </a:p>
        </p:txBody>
      </p:sp>
      <p:sp>
        <p:nvSpPr>
          <p:cNvPr id="6" name="Footer Placeholder 5"/>
          <p:cNvSpPr>
            <a:spLocks noGrp="1"/>
          </p:cNvSpPr>
          <p:nvPr>
            <p:ph type="ftr" sz="quarter" idx="11"/>
          </p:nvPr>
        </p:nvSpPr>
        <p:spPr>
          <a:xfrm>
            <a:off x="1219200" y="6172200"/>
            <a:ext cx="5181600" cy="457200"/>
          </a:xfrm>
        </p:spPr>
        <p:txBody>
          <a:bodyPr/>
          <a:lstStyle/>
          <a:p>
            <a:r>
              <a:rPr lang="en-US" dirty="0" smtClean="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6/18/2022</a:t>
            </a:fld>
            <a:endParaRPr lang="en-US" dirty="0"/>
          </a:p>
        </p:txBody>
      </p:sp>
    </p:spTree>
    <p:extLst>
      <p:ext uri="{BB962C8B-B14F-4D97-AF65-F5344CB8AC3E}">
        <p14:creationId xmlns:p14="http://schemas.microsoft.com/office/powerpoint/2010/main" val="372657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3">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smtClean="0"/>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lumMod val="75000"/>
            </a:schemeClr>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01CF334-2D5C-4859-84A6-CA7E6E43FAEB}" type="slidenum">
              <a:rPr lang="en-US" smtClean="0"/>
              <a:t>‹#›</a:t>
            </a:fld>
            <a:endParaRPr lang="en-US" dirty="0"/>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r>
              <a:rPr lang="en-US" dirty="0" smtClean="0"/>
              <a:t>Add a footer</a:t>
            </a:r>
            <a:endParaRPr lang="en-US" dirty="0"/>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349BF3EA-1A78-4F07-BDC0-C8A1BD461199}" type="datetimeFigureOut">
              <a:rPr lang="en-US" smtClean="0"/>
              <a:t>6/18/2022</a:t>
            </a:fld>
            <a:endParaRPr lang="en-US" dirty="0"/>
          </a:p>
        </p:txBody>
      </p:sp>
    </p:spTree>
    <p:extLst>
      <p:ext uri="{BB962C8B-B14F-4D97-AF65-F5344CB8AC3E}">
        <p14:creationId xmlns:p14="http://schemas.microsoft.com/office/powerpoint/2010/main" val="39309707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lumMod val="75000"/>
          </a:schemeClr>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lumMod val="75000"/>
          </a:schemeClr>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lumMod val="60000"/>
            <a:lumOff val="4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lumMod val="75000"/>
          </a:schemeClr>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lumMod val="75000"/>
          </a:schemeClr>
        </a:buClr>
        <a:buChar char="•"/>
        <a:defRPr kumimoji="0" sz="1800" kern="1200">
          <a:solidFill>
            <a:schemeClr val="tx1"/>
          </a:solidFill>
          <a:latin typeface="+mn-lt"/>
          <a:ea typeface="+mn-ea"/>
          <a:cs typeface="+mn-cs"/>
        </a:defRPr>
      </a:lvl8pPr>
      <a:lvl9pPr marL="2526030" indent="-285750" algn="l" rtl="0" eaLnBrk="1" latinLnBrk="0" hangingPunct="1">
        <a:spcBef>
          <a:spcPts val="370"/>
        </a:spcBef>
        <a:buClr>
          <a:schemeClr val="accent3">
            <a:lumMod val="50000"/>
          </a:schemeClr>
        </a:buClr>
        <a:buFont typeface="Arial" panose="020B0604020202020204" pitchFamily="34" charset="0"/>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Docker</a:t>
            </a:r>
            <a:endParaRPr lang="en-US" dirty="0"/>
          </a:p>
        </p:txBody>
      </p:sp>
      <p:sp>
        <p:nvSpPr>
          <p:cNvPr id="4" name="Subtitle 3"/>
          <p:cNvSpPr>
            <a:spLocks noGrp="1"/>
          </p:cNvSpPr>
          <p:nvPr>
            <p:ph type="subTitle" idx="1"/>
          </p:nvPr>
        </p:nvSpPr>
        <p:spPr/>
        <p:txBody>
          <a:bodyPr/>
          <a:lstStyle/>
          <a:p>
            <a:r>
              <a:rPr lang="en-US" dirty="0" smtClean="0"/>
              <a:t>Manage Application Data</a:t>
            </a:r>
            <a:endParaRPr lang="en-US" dirty="0"/>
          </a:p>
        </p:txBody>
      </p:sp>
      <p:pic>
        <p:nvPicPr>
          <p:cNvPr id="5" name="Picture 4"/>
          <p:cNvPicPr>
            <a:picLocks noChangeAspect="1"/>
          </p:cNvPicPr>
          <p:nvPr/>
        </p:nvPicPr>
        <p:blipFill>
          <a:blip r:embed="rId2"/>
          <a:stretch>
            <a:fillRect/>
          </a:stretch>
        </p:blipFill>
        <p:spPr>
          <a:xfrm>
            <a:off x="9943686" y="5142287"/>
            <a:ext cx="1498241" cy="1276279"/>
          </a:xfrm>
          <a:prstGeom prst="rect">
            <a:avLst/>
          </a:prstGeom>
        </p:spPr>
      </p:pic>
    </p:spTree>
    <p:extLst>
      <p:ext uri="{BB962C8B-B14F-4D97-AF65-F5344CB8AC3E}">
        <p14:creationId xmlns:p14="http://schemas.microsoft.com/office/powerpoint/2010/main" val="156607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Use </a:t>
            </a:r>
            <a:r>
              <a:rPr lang="en-US" dirty="0"/>
              <a:t>cases for bind </a:t>
            </a:r>
            <a:r>
              <a:rPr lang="en-US" dirty="0" smtClean="0"/>
              <a:t>mounts</a:t>
            </a:r>
            <a:endParaRPr lang="en-US" dirty="0"/>
          </a:p>
        </p:txBody>
      </p:sp>
      <p:sp>
        <p:nvSpPr>
          <p:cNvPr id="2" name="Content Placeholder 1"/>
          <p:cNvSpPr>
            <a:spLocks noGrp="1"/>
          </p:cNvSpPr>
          <p:nvPr>
            <p:ph sz="quarter" idx="1"/>
          </p:nvPr>
        </p:nvSpPr>
        <p:spPr/>
        <p:txBody>
          <a:bodyPr numCol="1">
            <a:normAutofit fontScale="92500" lnSpcReduction="10000"/>
          </a:bodyPr>
          <a:lstStyle/>
          <a:p>
            <a:r>
              <a:rPr lang="en-US" dirty="0" smtClean="0"/>
              <a:t>Sharing </a:t>
            </a:r>
            <a:r>
              <a:rPr lang="en-US" dirty="0"/>
              <a:t>configuration files from the host machine to containers. This is how Docker provides DNS resolution to containers by default, by mounting /</a:t>
            </a:r>
            <a:r>
              <a:rPr lang="en-US" dirty="0" err="1"/>
              <a:t>etc</a:t>
            </a:r>
            <a:r>
              <a:rPr lang="en-US" dirty="0"/>
              <a:t>/</a:t>
            </a:r>
            <a:r>
              <a:rPr lang="en-US" dirty="0" err="1"/>
              <a:t>resolv.conf</a:t>
            </a:r>
            <a:r>
              <a:rPr lang="en-US" dirty="0"/>
              <a:t> from the host machine into each container</a:t>
            </a:r>
            <a:r>
              <a:rPr lang="en-US" dirty="0" smtClean="0"/>
              <a:t>.</a:t>
            </a:r>
            <a:endParaRPr lang="en-US" dirty="0"/>
          </a:p>
          <a:p>
            <a:r>
              <a:rPr lang="en-US" dirty="0" smtClean="0"/>
              <a:t>Sharing </a:t>
            </a:r>
            <a:r>
              <a:rPr lang="en-US" dirty="0"/>
              <a:t>source code or build artifacts between a development environment on the Docker host and a container. For instance, you may mount a Maven target/ directory into a container, and each time you build the Maven project on the Docker host, the container gets access to the rebuilt artifacts</a:t>
            </a:r>
            <a:r>
              <a:rPr lang="en-US" dirty="0" smtClean="0"/>
              <a:t>.</a:t>
            </a:r>
            <a:endParaRPr lang="en-US" dirty="0"/>
          </a:p>
          <a:p>
            <a:r>
              <a:rPr lang="en-US" dirty="0"/>
              <a:t>    If you use Docker for development this way, your production </a:t>
            </a:r>
            <a:r>
              <a:rPr lang="en-US" dirty="0" err="1"/>
              <a:t>Dockerfile</a:t>
            </a:r>
            <a:r>
              <a:rPr lang="en-US" dirty="0"/>
              <a:t> would copy the production-ready artifacts directly into the image, rather than relying on a bind mount</a:t>
            </a:r>
            <a:r>
              <a:rPr lang="en-US" dirty="0" smtClean="0"/>
              <a:t>.</a:t>
            </a:r>
            <a:endParaRPr lang="en-US" dirty="0"/>
          </a:p>
          <a:p>
            <a:r>
              <a:rPr lang="en-US" dirty="0"/>
              <a:t>    When the file or directory structure of the Docker host is guaranteed to be consistent with the bind mounts the containers require.</a:t>
            </a:r>
          </a:p>
        </p:txBody>
      </p:sp>
    </p:spTree>
    <p:extLst>
      <p:ext uri="{BB962C8B-B14F-4D97-AF65-F5344CB8AC3E}">
        <p14:creationId xmlns:p14="http://schemas.microsoft.com/office/powerpoint/2010/main" val="208774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Use </a:t>
            </a:r>
            <a:r>
              <a:rPr lang="en-US" dirty="0"/>
              <a:t>cases for </a:t>
            </a:r>
            <a:r>
              <a:rPr lang="en-US" dirty="0" err="1"/>
              <a:t>tmpfs</a:t>
            </a:r>
            <a:r>
              <a:rPr lang="en-US" dirty="0"/>
              <a:t> </a:t>
            </a:r>
            <a:r>
              <a:rPr lang="en-US" dirty="0" smtClean="0"/>
              <a:t>mounts</a:t>
            </a:r>
            <a:endParaRPr lang="en-US" dirty="0"/>
          </a:p>
        </p:txBody>
      </p:sp>
      <p:sp>
        <p:nvSpPr>
          <p:cNvPr id="2" name="Content Placeholder 1"/>
          <p:cNvSpPr>
            <a:spLocks noGrp="1"/>
          </p:cNvSpPr>
          <p:nvPr>
            <p:ph sz="quarter" idx="1"/>
          </p:nvPr>
        </p:nvSpPr>
        <p:spPr/>
        <p:txBody>
          <a:bodyPr numCol="1">
            <a:normAutofit/>
          </a:bodyPr>
          <a:lstStyle/>
          <a:p>
            <a:pPr marL="0" indent="0">
              <a:buNone/>
            </a:pPr>
            <a:endParaRPr lang="en-US" sz="2400" dirty="0"/>
          </a:p>
          <a:p>
            <a:r>
              <a:rPr lang="en-US" sz="2400" dirty="0" err="1"/>
              <a:t>tmpfs</a:t>
            </a:r>
            <a:r>
              <a:rPr lang="en-US" sz="2400" dirty="0"/>
              <a:t> mounts are best used for cases when you do not want the data to persist either on the host machine or within the container. This may be for security reasons or to protect the performance of the container when your application needs to write a large volume of non-persistent state data.</a:t>
            </a:r>
          </a:p>
        </p:txBody>
      </p:sp>
    </p:spTree>
    <p:extLst>
      <p:ext uri="{BB962C8B-B14F-4D97-AF65-F5344CB8AC3E}">
        <p14:creationId xmlns:p14="http://schemas.microsoft.com/office/powerpoint/2010/main" val="345978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Docker Application Data</a:t>
            </a:r>
            <a:endParaRPr lang="en-US" dirty="0"/>
          </a:p>
        </p:txBody>
      </p:sp>
      <p:sp>
        <p:nvSpPr>
          <p:cNvPr id="5" name="Text Placeholder 4"/>
          <p:cNvSpPr>
            <a:spLocks noGrp="1"/>
          </p:cNvSpPr>
          <p:nvPr>
            <p:ph type="body" idx="1"/>
          </p:nvPr>
        </p:nvSpPr>
        <p:spPr/>
        <p:txBody>
          <a:bodyPr/>
          <a:lstStyle/>
          <a:p>
            <a:r>
              <a:rPr lang="en-US" dirty="0" smtClean="0"/>
              <a:t>Volumes</a:t>
            </a:r>
            <a:endParaRPr lang="en-US" dirty="0"/>
          </a:p>
        </p:txBody>
      </p:sp>
    </p:spTree>
    <p:extLst>
      <p:ext uri="{BB962C8B-B14F-4D97-AF65-F5344CB8AC3E}">
        <p14:creationId xmlns:p14="http://schemas.microsoft.com/office/powerpoint/2010/main" val="171795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36904" y="347472"/>
            <a:ext cx="10363200" cy="923862"/>
          </a:xfrm>
        </p:spPr>
        <p:txBody>
          <a:bodyPr/>
          <a:lstStyle/>
          <a:p>
            <a:r>
              <a:rPr lang="en-US" dirty="0" smtClean="0"/>
              <a:t>Volumes </a:t>
            </a:r>
            <a:endParaRPr lang="en-US" dirty="0"/>
          </a:p>
        </p:txBody>
      </p:sp>
      <p:sp>
        <p:nvSpPr>
          <p:cNvPr id="2" name="Content Placeholder 1"/>
          <p:cNvSpPr>
            <a:spLocks noGrp="1"/>
          </p:cNvSpPr>
          <p:nvPr>
            <p:ph sz="quarter" idx="1"/>
          </p:nvPr>
        </p:nvSpPr>
        <p:spPr/>
        <p:txBody>
          <a:bodyPr numCol="1">
            <a:normAutofit fontScale="92500" lnSpcReduction="10000"/>
          </a:bodyPr>
          <a:lstStyle/>
          <a:p>
            <a:r>
              <a:rPr lang="en-US" dirty="0" smtClean="0"/>
              <a:t>Volumes </a:t>
            </a:r>
            <a:r>
              <a:rPr lang="en-US" dirty="0"/>
              <a:t>are the preferred mechanism for persisting data generated by and used by Docker containers. While bind mounts are dependent on the directory structure of the host machine, volumes are completely managed by Docker. Volumes have several advantages over bind mounts</a:t>
            </a:r>
            <a:r>
              <a:rPr lang="en-US" dirty="0" smtClean="0"/>
              <a:t>:</a:t>
            </a:r>
            <a:endParaRPr lang="en-US" dirty="0"/>
          </a:p>
          <a:p>
            <a:pPr lvl="1"/>
            <a:r>
              <a:rPr lang="en-US" dirty="0" smtClean="0"/>
              <a:t>Volumes </a:t>
            </a:r>
            <a:r>
              <a:rPr lang="en-US" dirty="0"/>
              <a:t>are easier to back up or migrate than bind mounts.</a:t>
            </a:r>
          </a:p>
          <a:p>
            <a:pPr lvl="1"/>
            <a:r>
              <a:rPr lang="en-US" dirty="0" smtClean="0"/>
              <a:t>You </a:t>
            </a:r>
            <a:r>
              <a:rPr lang="en-US" dirty="0"/>
              <a:t>can manage volumes using Docker CLI commands or the Docker API.</a:t>
            </a:r>
          </a:p>
          <a:p>
            <a:pPr lvl="1"/>
            <a:r>
              <a:rPr lang="en-US" dirty="0" smtClean="0"/>
              <a:t>Volumes </a:t>
            </a:r>
            <a:r>
              <a:rPr lang="en-US" dirty="0"/>
              <a:t>work on both Linux and Windows containers.</a:t>
            </a:r>
          </a:p>
          <a:p>
            <a:pPr lvl="1"/>
            <a:r>
              <a:rPr lang="en-US" dirty="0" smtClean="0"/>
              <a:t>Volumes </a:t>
            </a:r>
            <a:r>
              <a:rPr lang="en-US" dirty="0"/>
              <a:t>can be more safely shared among multiple containers.</a:t>
            </a:r>
          </a:p>
          <a:p>
            <a:pPr lvl="1"/>
            <a:r>
              <a:rPr lang="en-US" dirty="0" smtClean="0"/>
              <a:t>Volume </a:t>
            </a:r>
            <a:r>
              <a:rPr lang="en-US" dirty="0"/>
              <a:t>drivers let you store volumes on remote hosts or cloud providers, to encrypt the contents of volumes, or to add other functionality.</a:t>
            </a:r>
          </a:p>
          <a:p>
            <a:pPr lvl="1"/>
            <a:r>
              <a:rPr lang="en-US" dirty="0" smtClean="0"/>
              <a:t>New </a:t>
            </a:r>
            <a:r>
              <a:rPr lang="en-US" dirty="0"/>
              <a:t>volumes can have their content pre-populated by a container</a:t>
            </a:r>
            <a:r>
              <a:rPr lang="en-US" dirty="0" smtClean="0"/>
              <a:t>.</a:t>
            </a:r>
            <a:endParaRPr lang="en-US" dirty="0"/>
          </a:p>
          <a:p>
            <a:pPr lvl="1"/>
            <a:r>
              <a:rPr lang="en-US" dirty="0" smtClean="0"/>
              <a:t>Volumes don’t </a:t>
            </a:r>
            <a:r>
              <a:rPr lang="en-US" dirty="0"/>
              <a:t>increase the size of the containers using it, and the volume’s contents exist outside the lifecycle of a given container.</a:t>
            </a:r>
          </a:p>
        </p:txBody>
      </p:sp>
    </p:spTree>
    <p:extLst>
      <p:ext uri="{BB962C8B-B14F-4D97-AF65-F5344CB8AC3E}">
        <p14:creationId xmlns:p14="http://schemas.microsoft.com/office/powerpoint/2010/main" val="1901589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36904" y="347472"/>
            <a:ext cx="10363200" cy="923862"/>
          </a:xfrm>
        </p:spPr>
        <p:txBody>
          <a:bodyPr/>
          <a:lstStyle/>
          <a:p>
            <a:r>
              <a:rPr lang="en-US" dirty="0" smtClean="0"/>
              <a:t>Volumes </a:t>
            </a:r>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402080" y="1659826"/>
            <a:ext cx="8638032" cy="4387845"/>
          </a:xfrm>
        </p:spPr>
      </p:pic>
    </p:spTree>
    <p:extLst>
      <p:ext uri="{BB962C8B-B14F-4D97-AF65-F5344CB8AC3E}">
        <p14:creationId xmlns:p14="http://schemas.microsoft.com/office/powerpoint/2010/main" val="68499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36904" y="347472"/>
            <a:ext cx="10363200" cy="923862"/>
          </a:xfrm>
        </p:spPr>
        <p:txBody>
          <a:bodyPr/>
          <a:lstStyle/>
          <a:p>
            <a:r>
              <a:rPr lang="en-US" dirty="0" smtClean="0"/>
              <a:t>Create a volume </a:t>
            </a:r>
            <a:endParaRPr lang="en-US" dirty="0"/>
          </a:p>
        </p:txBody>
      </p:sp>
      <p:sp>
        <p:nvSpPr>
          <p:cNvPr id="2" name="Content Placeholder 1"/>
          <p:cNvSpPr>
            <a:spLocks noGrp="1"/>
          </p:cNvSpPr>
          <p:nvPr>
            <p:ph sz="quarter" idx="1"/>
          </p:nvPr>
        </p:nvSpPr>
        <p:spPr/>
        <p:txBody>
          <a:bodyPr numCol="1">
            <a:normAutofit/>
          </a:bodyPr>
          <a:lstStyle/>
          <a:p>
            <a:r>
              <a:rPr lang="en-US" dirty="0"/>
              <a:t>Unlike a bind mount, you can create and manage volumes outside the scope of any container.</a:t>
            </a:r>
          </a:p>
          <a:p>
            <a:endParaRPr lang="en-US" dirty="0"/>
          </a:p>
          <a:p>
            <a:r>
              <a:rPr lang="en-US" dirty="0"/>
              <a:t>Create a volume</a:t>
            </a:r>
            <a:r>
              <a:rPr lang="en-US" dirty="0" smtClean="0"/>
              <a:t>:</a:t>
            </a:r>
            <a:endParaRPr lang="en-US" dirty="0"/>
          </a:p>
          <a:p>
            <a:pPr marL="0" indent="0">
              <a:buNone/>
            </a:pPr>
            <a:r>
              <a:rPr lang="en-US" dirty="0">
                <a:solidFill>
                  <a:srgbClr val="C00000"/>
                </a:solidFill>
              </a:rPr>
              <a:t>	</a:t>
            </a:r>
            <a:r>
              <a:rPr lang="en-US" dirty="0" err="1" smtClean="0">
                <a:solidFill>
                  <a:srgbClr val="C00000"/>
                </a:solidFill>
              </a:rPr>
              <a:t>docker</a:t>
            </a:r>
            <a:r>
              <a:rPr lang="en-US" dirty="0" smtClean="0">
                <a:solidFill>
                  <a:srgbClr val="C00000"/>
                </a:solidFill>
              </a:rPr>
              <a:t> </a:t>
            </a:r>
            <a:r>
              <a:rPr lang="en-US" dirty="0">
                <a:solidFill>
                  <a:srgbClr val="C00000"/>
                </a:solidFill>
              </a:rPr>
              <a:t>volume create my-</a:t>
            </a:r>
            <a:r>
              <a:rPr lang="en-US" dirty="0" err="1">
                <a:solidFill>
                  <a:srgbClr val="C00000"/>
                </a:solidFill>
              </a:rPr>
              <a:t>vol</a:t>
            </a:r>
            <a:endParaRPr lang="en-US" dirty="0">
              <a:solidFill>
                <a:srgbClr val="C00000"/>
              </a:solidFill>
            </a:endParaRPr>
          </a:p>
          <a:p>
            <a:endParaRPr lang="en-US" dirty="0"/>
          </a:p>
          <a:p>
            <a:r>
              <a:rPr lang="en-US" dirty="0"/>
              <a:t>List volumes</a:t>
            </a:r>
            <a:r>
              <a:rPr lang="en-US" dirty="0" smtClean="0"/>
              <a:t>:</a:t>
            </a:r>
            <a:endParaRPr lang="en-US" dirty="0"/>
          </a:p>
          <a:p>
            <a:pPr marL="0" indent="0">
              <a:buNone/>
            </a:pPr>
            <a:r>
              <a:rPr lang="en-US" dirty="0" smtClean="0"/>
              <a:t>	</a:t>
            </a:r>
            <a:r>
              <a:rPr lang="en-US" dirty="0" err="1" smtClean="0">
                <a:solidFill>
                  <a:srgbClr val="C00000"/>
                </a:solidFill>
              </a:rPr>
              <a:t>docker</a:t>
            </a:r>
            <a:r>
              <a:rPr lang="en-US" dirty="0" smtClean="0">
                <a:solidFill>
                  <a:srgbClr val="C00000"/>
                </a:solidFill>
              </a:rPr>
              <a:t> </a:t>
            </a:r>
            <a:r>
              <a:rPr lang="en-US" dirty="0">
                <a:solidFill>
                  <a:srgbClr val="C00000"/>
                </a:solidFill>
              </a:rPr>
              <a:t>volume </a:t>
            </a:r>
            <a:r>
              <a:rPr lang="en-US" dirty="0" smtClean="0">
                <a:solidFill>
                  <a:srgbClr val="C00000"/>
                </a:solidFill>
              </a:rPr>
              <a:t>ls</a:t>
            </a:r>
            <a:endParaRPr lang="en-US" dirty="0">
              <a:solidFill>
                <a:srgbClr val="C00000"/>
              </a:solidFill>
            </a:endParaRPr>
          </a:p>
          <a:p>
            <a:pPr marL="0" indent="0">
              <a:buNone/>
            </a:pPr>
            <a:r>
              <a:rPr lang="en-US" dirty="0" smtClean="0">
                <a:solidFill>
                  <a:srgbClr val="C00000"/>
                </a:solidFill>
              </a:rPr>
              <a:t>	   local               </a:t>
            </a:r>
            <a:r>
              <a:rPr lang="en-US" dirty="0">
                <a:solidFill>
                  <a:srgbClr val="C00000"/>
                </a:solidFill>
              </a:rPr>
              <a:t>my-</a:t>
            </a:r>
            <a:r>
              <a:rPr lang="en-US" dirty="0" err="1">
                <a:solidFill>
                  <a:srgbClr val="C00000"/>
                </a:solidFill>
              </a:rPr>
              <a:t>vol</a:t>
            </a:r>
            <a:endParaRPr lang="en-US" dirty="0">
              <a:solidFill>
                <a:srgbClr val="C00000"/>
              </a:solidFill>
            </a:endParaRPr>
          </a:p>
        </p:txBody>
      </p:sp>
    </p:spTree>
    <p:extLst>
      <p:ext uri="{BB962C8B-B14F-4D97-AF65-F5344CB8AC3E}">
        <p14:creationId xmlns:p14="http://schemas.microsoft.com/office/powerpoint/2010/main" val="224493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36904" y="347472"/>
            <a:ext cx="10363200" cy="923862"/>
          </a:xfrm>
        </p:spPr>
        <p:txBody>
          <a:bodyPr/>
          <a:lstStyle/>
          <a:p>
            <a:r>
              <a:rPr lang="en-US" dirty="0" smtClean="0"/>
              <a:t>Inspect a volume </a:t>
            </a:r>
            <a:endParaRPr lang="en-US" dirty="0"/>
          </a:p>
        </p:txBody>
      </p:sp>
      <p:sp>
        <p:nvSpPr>
          <p:cNvPr id="2" name="Content Placeholder 1"/>
          <p:cNvSpPr>
            <a:spLocks noGrp="1"/>
          </p:cNvSpPr>
          <p:nvPr>
            <p:ph sz="quarter" idx="1"/>
          </p:nvPr>
        </p:nvSpPr>
        <p:spPr/>
        <p:txBody>
          <a:bodyPr numCol="1">
            <a:normAutofit fontScale="92500" lnSpcReduction="20000"/>
          </a:bodyPr>
          <a:lstStyle/>
          <a:p>
            <a:r>
              <a:rPr lang="en-US" dirty="0"/>
              <a:t>Inspect a volume</a:t>
            </a:r>
            <a:r>
              <a:rPr lang="en-US" dirty="0" smtClean="0"/>
              <a:t>:</a:t>
            </a:r>
            <a:endParaRPr lang="en-US" dirty="0"/>
          </a:p>
          <a:p>
            <a:pPr marL="0" indent="0">
              <a:buNone/>
            </a:pPr>
            <a:r>
              <a:rPr lang="en-US" dirty="0" err="1" smtClean="0">
                <a:solidFill>
                  <a:srgbClr val="C00000"/>
                </a:solidFill>
              </a:rPr>
              <a:t>docker</a:t>
            </a:r>
            <a:r>
              <a:rPr lang="en-US" dirty="0" smtClean="0">
                <a:solidFill>
                  <a:srgbClr val="C00000"/>
                </a:solidFill>
              </a:rPr>
              <a:t> </a:t>
            </a:r>
            <a:r>
              <a:rPr lang="en-US" dirty="0">
                <a:solidFill>
                  <a:srgbClr val="C00000"/>
                </a:solidFill>
              </a:rPr>
              <a:t>volume inspect my-</a:t>
            </a:r>
            <a:r>
              <a:rPr lang="en-US" dirty="0" err="1">
                <a:solidFill>
                  <a:srgbClr val="C00000"/>
                </a:solidFill>
              </a:rPr>
              <a:t>vol</a:t>
            </a:r>
            <a:endParaRPr lang="en-US" dirty="0">
              <a:solidFill>
                <a:srgbClr val="C00000"/>
              </a:solidFill>
            </a:endParaRPr>
          </a:p>
          <a:p>
            <a:pPr marL="0" indent="0">
              <a:buNone/>
            </a:pPr>
            <a:r>
              <a:rPr lang="en-US" dirty="0">
                <a:solidFill>
                  <a:srgbClr val="C00000"/>
                </a:solidFill>
              </a:rPr>
              <a:t>[</a:t>
            </a:r>
          </a:p>
          <a:p>
            <a:pPr marL="0" indent="0">
              <a:buNone/>
            </a:pPr>
            <a:r>
              <a:rPr lang="en-US" dirty="0">
                <a:solidFill>
                  <a:srgbClr val="C00000"/>
                </a:solidFill>
              </a:rPr>
              <a:t>    {</a:t>
            </a:r>
          </a:p>
          <a:p>
            <a:pPr marL="0" indent="0">
              <a:buNone/>
            </a:pPr>
            <a:r>
              <a:rPr lang="en-US" dirty="0">
                <a:solidFill>
                  <a:srgbClr val="C00000"/>
                </a:solidFill>
              </a:rPr>
              <a:t>        "Driver": "local",</a:t>
            </a:r>
          </a:p>
          <a:p>
            <a:pPr marL="0" indent="0">
              <a:buNone/>
            </a:pPr>
            <a:r>
              <a:rPr lang="en-US" dirty="0">
                <a:solidFill>
                  <a:srgbClr val="C00000"/>
                </a:solidFill>
              </a:rPr>
              <a:t>        "Labels": {},</a:t>
            </a:r>
          </a:p>
          <a:p>
            <a:pPr marL="0" indent="0">
              <a:buNone/>
            </a:pPr>
            <a:r>
              <a:rPr lang="en-US" dirty="0">
                <a:solidFill>
                  <a:srgbClr val="C00000"/>
                </a:solidFill>
              </a:rPr>
              <a:t>        "</a:t>
            </a:r>
            <a:r>
              <a:rPr lang="en-US" dirty="0" err="1">
                <a:solidFill>
                  <a:srgbClr val="C00000"/>
                </a:solidFill>
              </a:rPr>
              <a:t>Mountpoint</a:t>
            </a:r>
            <a:r>
              <a:rPr lang="en-US" dirty="0">
                <a:solidFill>
                  <a:srgbClr val="C00000"/>
                </a:solidFill>
              </a:rPr>
              <a:t>": "/</a:t>
            </a:r>
            <a:r>
              <a:rPr lang="en-US" dirty="0" err="1">
                <a:solidFill>
                  <a:srgbClr val="C00000"/>
                </a:solidFill>
              </a:rPr>
              <a:t>var</a:t>
            </a:r>
            <a:r>
              <a:rPr lang="en-US" dirty="0">
                <a:solidFill>
                  <a:srgbClr val="C00000"/>
                </a:solidFill>
              </a:rPr>
              <a:t>/lib/</a:t>
            </a:r>
            <a:r>
              <a:rPr lang="en-US" dirty="0" err="1">
                <a:solidFill>
                  <a:srgbClr val="C00000"/>
                </a:solidFill>
              </a:rPr>
              <a:t>docker</a:t>
            </a:r>
            <a:r>
              <a:rPr lang="en-US" dirty="0">
                <a:solidFill>
                  <a:srgbClr val="C00000"/>
                </a:solidFill>
              </a:rPr>
              <a:t>/volumes/my-</a:t>
            </a:r>
            <a:r>
              <a:rPr lang="en-US" dirty="0" err="1">
                <a:solidFill>
                  <a:srgbClr val="C00000"/>
                </a:solidFill>
              </a:rPr>
              <a:t>vol</a:t>
            </a:r>
            <a:r>
              <a:rPr lang="en-US" dirty="0">
                <a:solidFill>
                  <a:srgbClr val="C00000"/>
                </a:solidFill>
              </a:rPr>
              <a:t>/_data",</a:t>
            </a:r>
          </a:p>
          <a:p>
            <a:pPr marL="0" indent="0">
              <a:buNone/>
            </a:pPr>
            <a:r>
              <a:rPr lang="en-US" dirty="0">
                <a:solidFill>
                  <a:srgbClr val="C00000"/>
                </a:solidFill>
              </a:rPr>
              <a:t>        "Name": "my-</a:t>
            </a:r>
            <a:r>
              <a:rPr lang="en-US" dirty="0" err="1">
                <a:solidFill>
                  <a:srgbClr val="C00000"/>
                </a:solidFill>
              </a:rPr>
              <a:t>vol</a:t>
            </a:r>
            <a:r>
              <a:rPr lang="en-US" dirty="0">
                <a:solidFill>
                  <a:srgbClr val="C00000"/>
                </a:solidFill>
              </a:rPr>
              <a:t>",</a:t>
            </a:r>
          </a:p>
          <a:p>
            <a:pPr marL="0" indent="0">
              <a:buNone/>
            </a:pPr>
            <a:r>
              <a:rPr lang="en-US" dirty="0">
                <a:solidFill>
                  <a:srgbClr val="C00000"/>
                </a:solidFill>
              </a:rPr>
              <a:t>        "Options": {},</a:t>
            </a:r>
          </a:p>
          <a:p>
            <a:pPr marL="0" indent="0">
              <a:buNone/>
            </a:pPr>
            <a:r>
              <a:rPr lang="en-US" dirty="0">
                <a:solidFill>
                  <a:srgbClr val="C00000"/>
                </a:solidFill>
              </a:rPr>
              <a:t>        "Scope": "local"</a:t>
            </a:r>
          </a:p>
          <a:p>
            <a:pPr marL="0" indent="0">
              <a:buNone/>
            </a:pPr>
            <a:r>
              <a:rPr lang="en-US" dirty="0">
                <a:solidFill>
                  <a:srgbClr val="C00000"/>
                </a:solidFill>
              </a:rPr>
              <a:t>    }</a:t>
            </a:r>
          </a:p>
          <a:p>
            <a:pPr marL="0" indent="0">
              <a:buNone/>
            </a:pPr>
            <a:r>
              <a:rPr lang="en-US" dirty="0">
                <a:solidFill>
                  <a:srgbClr val="C00000"/>
                </a:solidFill>
              </a:rPr>
              <a:t>]</a:t>
            </a:r>
          </a:p>
        </p:txBody>
      </p:sp>
    </p:spTree>
    <p:extLst>
      <p:ext uri="{BB962C8B-B14F-4D97-AF65-F5344CB8AC3E}">
        <p14:creationId xmlns:p14="http://schemas.microsoft.com/office/powerpoint/2010/main" val="142479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36904" y="347472"/>
            <a:ext cx="10363200" cy="923862"/>
          </a:xfrm>
        </p:spPr>
        <p:txBody>
          <a:bodyPr/>
          <a:lstStyle/>
          <a:p>
            <a:r>
              <a:rPr lang="en-US" dirty="0"/>
              <a:t>Start a container with a volume</a:t>
            </a:r>
          </a:p>
        </p:txBody>
      </p:sp>
      <p:sp>
        <p:nvSpPr>
          <p:cNvPr id="2" name="Content Placeholder 1"/>
          <p:cNvSpPr>
            <a:spLocks noGrp="1"/>
          </p:cNvSpPr>
          <p:nvPr>
            <p:ph sz="quarter" idx="1"/>
          </p:nvPr>
        </p:nvSpPr>
        <p:spPr/>
        <p:txBody>
          <a:bodyPr numCol="1">
            <a:normAutofit/>
          </a:bodyPr>
          <a:lstStyle/>
          <a:p>
            <a:r>
              <a:rPr lang="en-US" dirty="0" smtClean="0"/>
              <a:t>If </a:t>
            </a:r>
            <a:r>
              <a:rPr lang="en-US" dirty="0"/>
              <a:t>you start a container with a volume that does not yet exist, Docker creates the volume for you</a:t>
            </a:r>
            <a:r>
              <a:rPr lang="en-US" dirty="0" smtClean="0"/>
              <a:t>.</a:t>
            </a:r>
          </a:p>
          <a:p>
            <a:r>
              <a:rPr lang="en-US" dirty="0" smtClean="0"/>
              <a:t>Using --mount syntax</a:t>
            </a:r>
          </a:p>
          <a:p>
            <a:pPr marL="0" indent="0">
              <a:buNone/>
            </a:pPr>
            <a:r>
              <a:rPr lang="en-US" dirty="0" smtClean="0">
                <a:solidFill>
                  <a:srgbClr val="C00000"/>
                </a:solidFill>
              </a:rPr>
              <a:t>	</a:t>
            </a:r>
            <a:r>
              <a:rPr lang="en-US" dirty="0" err="1" smtClean="0">
                <a:solidFill>
                  <a:srgbClr val="C00000"/>
                </a:solidFill>
              </a:rPr>
              <a:t>docker</a:t>
            </a:r>
            <a:r>
              <a:rPr lang="en-US" dirty="0" smtClean="0">
                <a:solidFill>
                  <a:srgbClr val="C00000"/>
                </a:solidFill>
              </a:rPr>
              <a:t> </a:t>
            </a:r>
            <a:r>
              <a:rPr lang="en-US" dirty="0">
                <a:solidFill>
                  <a:srgbClr val="C00000"/>
                </a:solidFill>
              </a:rPr>
              <a:t>run -</a:t>
            </a:r>
            <a:r>
              <a:rPr lang="en-US" dirty="0" smtClean="0">
                <a:solidFill>
                  <a:srgbClr val="C00000"/>
                </a:solidFill>
              </a:rPr>
              <a:t>d  </a:t>
            </a:r>
            <a:r>
              <a:rPr lang="en-US" dirty="0">
                <a:solidFill>
                  <a:srgbClr val="C00000"/>
                </a:solidFill>
              </a:rPr>
              <a:t>--name </a:t>
            </a:r>
            <a:r>
              <a:rPr lang="en-US" dirty="0" err="1">
                <a:solidFill>
                  <a:srgbClr val="C00000"/>
                </a:solidFill>
              </a:rPr>
              <a:t>devtest</a:t>
            </a:r>
            <a:r>
              <a:rPr lang="en-US" dirty="0">
                <a:solidFill>
                  <a:srgbClr val="C00000"/>
                </a:solidFill>
              </a:rPr>
              <a:t> </a:t>
            </a:r>
            <a:r>
              <a:rPr lang="en-US" dirty="0" smtClean="0">
                <a:solidFill>
                  <a:srgbClr val="C00000"/>
                </a:solidFill>
              </a:rPr>
              <a:t> </a:t>
            </a:r>
            <a:r>
              <a:rPr lang="en-US" dirty="0">
                <a:solidFill>
                  <a:srgbClr val="C00000"/>
                </a:solidFill>
              </a:rPr>
              <a:t>--mount source=myvol2,target=/app \</a:t>
            </a:r>
          </a:p>
          <a:p>
            <a:pPr marL="0" indent="0">
              <a:buNone/>
            </a:pPr>
            <a:r>
              <a:rPr lang="en-US" dirty="0" smtClean="0">
                <a:solidFill>
                  <a:srgbClr val="C00000"/>
                </a:solidFill>
              </a:rPr>
              <a:t>		</a:t>
            </a:r>
            <a:r>
              <a:rPr lang="en-US" dirty="0" err="1" smtClean="0">
                <a:solidFill>
                  <a:srgbClr val="C00000"/>
                </a:solidFill>
              </a:rPr>
              <a:t>nginx:latest</a:t>
            </a:r>
            <a:endParaRPr lang="en-US" dirty="0" smtClean="0">
              <a:solidFill>
                <a:srgbClr val="C00000"/>
              </a:solidFill>
            </a:endParaRPr>
          </a:p>
          <a:p>
            <a:pPr marL="0" indent="0">
              <a:buNone/>
            </a:pPr>
            <a:endParaRPr lang="en-US" dirty="0" smtClean="0">
              <a:solidFill>
                <a:srgbClr val="C00000"/>
              </a:solidFill>
            </a:endParaRPr>
          </a:p>
          <a:p>
            <a:r>
              <a:rPr lang="en-US" dirty="0"/>
              <a:t>Using </a:t>
            </a:r>
            <a:r>
              <a:rPr lang="en-US" dirty="0" smtClean="0"/>
              <a:t>--volume (-v) syntax</a:t>
            </a:r>
            <a:endParaRPr lang="en-US" dirty="0" smtClean="0">
              <a:solidFill>
                <a:srgbClr val="C00000"/>
              </a:solidFill>
            </a:endParaRPr>
          </a:p>
          <a:p>
            <a:pPr marL="0" indent="0">
              <a:buNone/>
            </a:pPr>
            <a:r>
              <a:rPr lang="en-US" dirty="0" smtClean="0">
                <a:solidFill>
                  <a:srgbClr val="C00000"/>
                </a:solidFill>
              </a:rPr>
              <a:t>	</a:t>
            </a:r>
            <a:r>
              <a:rPr lang="en-US" dirty="0" err="1" smtClean="0">
                <a:solidFill>
                  <a:srgbClr val="C00000"/>
                </a:solidFill>
              </a:rPr>
              <a:t>docker</a:t>
            </a:r>
            <a:r>
              <a:rPr lang="en-US" dirty="0" smtClean="0">
                <a:solidFill>
                  <a:srgbClr val="C00000"/>
                </a:solidFill>
              </a:rPr>
              <a:t> </a:t>
            </a:r>
            <a:r>
              <a:rPr lang="en-US" dirty="0">
                <a:solidFill>
                  <a:srgbClr val="C00000"/>
                </a:solidFill>
              </a:rPr>
              <a:t>run -</a:t>
            </a:r>
            <a:r>
              <a:rPr lang="en-US" dirty="0" smtClean="0">
                <a:solidFill>
                  <a:srgbClr val="C00000"/>
                </a:solidFill>
              </a:rPr>
              <a:t>d  </a:t>
            </a:r>
            <a:r>
              <a:rPr lang="en-US" dirty="0">
                <a:solidFill>
                  <a:srgbClr val="C00000"/>
                </a:solidFill>
              </a:rPr>
              <a:t>--name </a:t>
            </a:r>
            <a:r>
              <a:rPr lang="en-US" dirty="0" err="1">
                <a:solidFill>
                  <a:srgbClr val="C00000"/>
                </a:solidFill>
              </a:rPr>
              <a:t>devtest</a:t>
            </a:r>
            <a:r>
              <a:rPr lang="en-US" dirty="0">
                <a:solidFill>
                  <a:srgbClr val="C00000"/>
                </a:solidFill>
              </a:rPr>
              <a:t> \</a:t>
            </a:r>
          </a:p>
          <a:p>
            <a:pPr marL="0" indent="0">
              <a:buNone/>
            </a:pPr>
            <a:r>
              <a:rPr lang="en-US" dirty="0" smtClean="0">
                <a:solidFill>
                  <a:srgbClr val="C00000"/>
                </a:solidFill>
              </a:rPr>
              <a:t>		 </a:t>
            </a:r>
            <a:r>
              <a:rPr lang="en-US" dirty="0">
                <a:solidFill>
                  <a:srgbClr val="C00000"/>
                </a:solidFill>
              </a:rPr>
              <a:t>-v myvol2:/app </a:t>
            </a:r>
            <a:r>
              <a:rPr lang="en-US" dirty="0" err="1" smtClean="0">
                <a:solidFill>
                  <a:srgbClr val="C00000"/>
                </a:solidFill>
              </a:rPr>
              <a:t>nginx:latest</a:t>
            </a:r>
            <a:endParaRPr lang="en-US" dirty="0">
              <a:solidFill>
                <a:srgbClr val="C00000"/>
              </a:solidFill>
            </a:endParaRPr>
          </a:p>
        </p:txBody>
      </p:sp>
    </p:spTree>
    <p:extLst>
      <p:ext uri="{BB962C8B-B14F-4D97-AF65-F5344CB8AC3E}">
        <p14:creationId xmlns:p14="http://schemas.microsoft.com/office/powerpoint/2010/main" val="163798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36904" y="347472"/>
            <a:ext cx="10363200" cy="923862"/>
          </a:xfrm>
        </p:spPr>
        <p:txBody>
          <a:bodyPr/>
          <a:lstStyle/>
          <a:p>
            <a:r>
              <a:rPr lang="en-US" dirty="0"/>
              <a:t>Choose the -v or --mount flag</a:t>
            </a:r>
          </a:p>
        </p:txBody>
      </p:sp>
      <p:sp>
        <p:nvSpPr>
          <p:cNvPr id="2" name="Content Placeholder 1"/>
          <p:cNvSpPr>
            <a:spLocks noGrp="1"/>
          </p:cNvSpPr>
          <p:nvPr>
            <p:ph sz="quarter" idx="1"/>
          </p:nvPr>
        </p:nvSpPr>
        <p:spPr/>
        <p:txBody>
          <a:bodyPr numCol="1">
            <a:normAutofit/>
          </a:bodyPr>
          <a:lstStyle/>
          <a:p>
            <a:r>
              <a:rPr lang="en-US" dirty="0"/>
              <a:t>Originally, the </a:t>
            </a:r>
            <a:r>
              <a:rPr lang="en-US" dirty="0">
                <a:solidFill>
                  <a:srgbClr val="C00000"/>
                </a:solidFill>
              </a:rPr>
              <a:t>-v or --volume </a:t>
            </a:r>
            <a:r>
              <a:rPr lang="en-US" dirty="0"/>
              <a:t>flag was used for standalone containers and the </a:t>
            </a:r>
            <a:r>
              <a:rPr lang="en-US" dirty="0">
                <a:solidFill>
                  <a:srgbClr val="C00000"/>
                </a:solidFill>
              </a:rPr>
              <a:t>--mount </a:t>
            </a:r>
            <a:r>
              <a:rPr lang="en-US" dirty="0"/>
              <a:t>flag was used for swarm services. </a:t>
            </a:r>
            <a:endParaRPr lang="en-US" dirty="0" smtClean="0"/>
          </a:p>
          <a:p>
            <a:r>
              <a:rPr lang="en-US" dirty="0" smtClean="0"/>
              <a:t>However</a:t>
            </a:r>
            <a:r>
              <a:rPr lang="en-US" dirty="0"/>
              <a:t>, starting with Docker 17.06, you can also use --mount with standalone containers</a:t>
            </a:r>
            <a:r>
              <a:rPr lang="en-US" dirty="0" smtClean="0"/>
              <a:t>.</a:t>
            </a:r>
          </a:p>
          <a:p>
            <a:r>
              <a:rPr lang="en-US" dirty="0"/>
              <a:t>The biggest difference is that the -v syntax combines all the options together in one field, while the --mount syntax separates them. </a:t>
            </a:r>
            <a:endParaRPr lang="en-US" dirty="0" smtClean="0"/>
          </a:p>
          <a:p>
            <a:r>
              <a:rPr lang="en-US" dirty="0"/>
              <a:t>When using volumes with </a:t>
            </a:r>
            <a:r>
              <a:rPr lang="en-US" dirty="0">
                <a:solidFill>
                  <a:srgbClr val="C00000"/>
                </a:solidFill>
              </a:rPr>
              <a:t>services</a:t>
            </a:r>
            <a:r>
              <a:rPr lang="en-US" dirty="0"/>
              <a:t>, only --mount is supported.</a:t>
            </a:r>
          </a:p>
        </p:txBody>
      </p:sp>
    </p:spTree>
    <p:extLst>
      <p:ext uri="{BB962C8B-B14F-4D97-AF65-F5344CB8AC3E}">
        <p14:creationId xmlns:p14="http://schemas.microsoft.com/office/powerpoint/2010/main" val="287533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36904" y="347472"/>
            <a:ext cx="10363200" cy="923862"/>
          </a:xfrm>
        </p:spPr>
        <p:txBody>
          <a:bodyPr/>
          <a:lstStyle/>
          <a:p>
            <a:r>
              <a:rPr lang="en-US" dirty="0" smtClean="0"/>
              <a:t>Remove a volume</a:t>
            </a:r>
            <a:endParaRPr lang="en-US" dirty="0"/>
          </a:p>
        </p:txBody>
      </p:sp>
      <p:sp>
        <p:nvSpPr>
          <p:cNvPr id="2" name="Content Placeholder 1"/>
          <p:cNvSpPr>
            <a:spLocks noGrp="1"/>
          </p:cNvSpPr>
          <p:nvPr>
            <p:ph sz="quarter" idx="1"/>
          </p:nvPr>
        </p:nvSpPr>
        <p:spPr/>
        <p:txBody>
          <a:bodyPr numCol="1">
            <a:normAutofit/>
          </a:bodyPr>
          <a:lstStyle/>
          <a:p>
            <a:r>
              <a:rPr lang="en-US" dirty="0"/>
              <a:t>Stop the container and remove the volume. Note volume removal is a separate step.</a:t>
            </a:r>
          </a:p>
          <a:p>
            <a:endParaRPr lang="en-US" dirty="0"/>
          </a:p>
          <a:p>
            <a:pPr marL="0" indent="0">
              <a:buNone/>
            </a:pPr>
            <a:r>
              <a:rPr lang="en-US" dirty="0">
                <a:solidFill>
                  <a:srgbClr val="C00000"/>
                </a:solidFill>
              </a:rPr>
              <a:t>	</a:t>
            </a:r>
            <a:r>
              <a:rPr lang="en-US" dirty="0" err="1" smtClean="0">
                <a:solidFill>
                  <a:srgbClr val="C00000"/>
                </a:solidFill>
              </a:rPr>
              <a:t>docker</a:t>
            </a:r>
            <a:r>
              <a:rPr lang="en-US" dirty="0" smtClean="0">
                <a:solidFill>
                  <a:srgbClr val="C00000"/>
                </a:solidFill>
              </a:rPr>
              <a:t> </a:t>
            </a:r>
            <a:r>
              <a:rPr lang="en-US" dirty="0">
                <a:solidFill>
                  <a:srgbClr val="C00000"/>
                </a:solidFill>
              </a:rPr>
              <a:t>container stop </a:t>
            </a:r>
            <a:r>
              <a:rPr lang="en-US" dirty="0" err="1">
                <a:solidFill>
                  <a:srgbClr val="C00000"/>
                </a:solidFill>
              </a:rPr>
              <a:t>devtest</a:t>
            </a:r>
            <a:endParaRPr lang="en-US" dirty="0">
              <a:solidFill>
                <a:srgbClr val="C00000"/>
              </a:solidFill>
            </a:endParaRPr>
          </a:p>
          <a:p>
            <a:endParaRPr lang="en-US" dirty="0">
              <a:solidFill>
                <a:srgbClr val="C00000"/>
              </a:solidFill>
            </a:endParaRPr>
          </a:p>
          <a:p>
            <a:pPr marL="0" indent="0">
              <a:buNone/>
            </a:pPr>
            <a:r>
              <a:rPr lang="en-US" dirty="0">
                <a:solidFill>
                  <a:srgbClr val="C00000"/>
                </a:solidFill>
              </a:rPr>
              <a:t>	</a:t>
            </a:r>
            <a:r>
              <a:rPr lang="en-US" dirty="0" err="1" smtClean="0">
                <a:solidFill>
                  <a:srgbClr val="C00000"/>
                </a:solidFill>
              </a:rPr>
              <a:t>docker</a:t>
            </a:r>
            <a:r>
              <a:rPr lang="en-US" dirty="0" smtClean="0">
                <a:solidFill>
                  <a:srgbClr val="C00000"/>
                </a:solidFill>
              </a:rPr>
              <a:t> </a:t>
            </a:r>
            <a:r>
              <a:rPr lang="en-US" dirty="0">
                <a:solidFill>
                  <a:srgbClr val="C00000"/>
                </a:solidFill>
              </a:rPr>
              <a:t>container </a:t>
            </a:r>
            <a:r>
              <a:rPr lang="en-US" dirty="0" err="1">
                <a:solidFill>
                  <a:srgbClr val="C00000"/>
                </a:solidFill>
              </a:rPr>
              <a:t>rm</a:t>
            </a:r>
            <a:r>
              <a:rPr lang="en-US" dirty="0">
                <a:solidFill>
                  <a:srgbClr val="C00000"/>
                </a:solidFill>
              </a:rPr>
              <a:t> </a:t>
            </a:r>
            <a:r>
              <a:rPr lang="en-US" dirty="0" err="1">
                <a:solidFill>
                  <a:srgbClr val="C00000"/>
                </a:solidFill>
              </a:rPr>
              <a:t>devtest</a:t>
            </a:r>
            <a:endParaRPr lang="en-US" dirty="0">
              <a:solidFill>
                <a:srgbClr val="C00000"/>
              </a:solidFill>
            </a:endParaRPr>
          </a:p>
          <a:p>
            <a:endParaRPr lang="en-US" dirty="0">
              <a:solidFill>
                <a:srgbClr val="C00000"/>
              </a:solidFill>
            </a:endParaRPr>
          </a:p>
          <a:p>
            <a:pPr marL="0" indent="0">
              <a:buNone/>
            </a:pPr>
            <a:r>
              <a:rPr lang="en-US" dirty="0">
                <a:solidFill>
                  <a:srgbClr val="C00000"/>
                </a:solidFill>
              </a:rPr>
              <a:t>	</a:t>
            </a:r>
            <a:r>
              <a:rPr lang="en-US" dirty="0" err="1" smtClean="0">
                <a:solidFill>
                  <a:srgbClr val="C00000"/>
                </a:solidFill>
              </a:rPr>
              <a:t>docker</a:t>
            </a:r>
            <a:r>
              <a:rPr lang="en-US" dirty="0" smtClean="0">
                <a:solidFill>
                  <a:srgbClr val="C00000"/>
                </a:solidFill>
              </a:rPr>
              <a:t> </a:t>
            </a:r>
            <a:r>
              <a:rPr lang="en-US" dirty="0">
                <a:solidFill>
                  <a:srgbClr val="C00000"/>
                </a:solidFill>
              </a:rPr>
              <a:t>volume </a:t>
            </a:r>
            <a:r>
              <a:rPr lang="en-US" dirty="0" err="1">
                <a:solidFill>
                  <a:srgbClr val="C00000"/>
                </a:solidFill>
              </a:rPr>
              <a:t>rm</a:t>
            </a:r>
            <a:r>
              <a:rPr lang="en-US" dirty="0">
                <a:solidFill>
                  <a:srgbClr val="C00000"/>
                </a:solidFill>
              </a:rPr>
              <a:t> myvol2</a:t>
            </a:r>
          </a:p>
        </p:txBody>
      </p:sp>
    </p:spTree>
    <p:extLst>
      <p:ext uri="{BB962C8B-B14F-4D97-AF65-F5344CB8AC3E}">
        <p14:creationId xmlns:p14="http://schemas.microsoft.com/office/powerpoint/2010/main" val="402947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Docker Application Data</a:t>
            </a:r>
            <a:endParaRPr lang="en-US" dirty="0"/>
          </a:p>
        </p:txBody>
      </p:sp>
      <p:sp>
        <p:nvSpPr>
          <p:cNvPr id="5" name="Text Placeholder 4"/>
          <p:cNvSpPr>
            <a:spLocks noGrp="1"/>
          </p:cNvSpPr>
          <p:nvPr>
            <p:ph type="body" idx="1"/>
          </p:nvPr>
        </p:nvSpPr>
        <p:spPr/>
        <p:txBody>
          <a:bodyPr/>
          <a:lstStyle/>
          <a:p>
            <a:r>
              <a:rPr lang="en-US" dirty="0" smtClean="0"/>
              <a:t>Linux storage overview</a:t>
            </a:r>
            <a:endParaRPr lang="en-US" dirty="0"/>
          </a:p>
        </p:txBody>
      </p:sp>
    </p:spTree>
    <p:extLst>
      <p:ext uri="{BB962C8B-B14F-4D97-AF65-F5344CB8AC3E}">
        <p14:creationId xmlns:p14="http://schemas.microsoft.com/office/powerpoint/2010/main" val="101387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36904" y="347472"/>
            <a:ext cx="10363200" cy="923862"/>
          </a:xfrm>
        </p:spPr>
        <p:txBody>
          <a:bodyPr/>
          <a:lstStyle/>
          <a:p>
            <a:r>
              <a:rPr lang="en-US" dirty="0"/>
              <a:t>Populate a volume using a container</a:t>
            </a:r>
          </a:p>
        </p:txBody>
      </p:sp>
      <p:sp>
        <p:nvSpPr>
          <p:cNvPr id="2" name="Content Placeholder 1"/>
          <p:cNvSpPr>
            <a:spLocks noGrp="1"/>
          </p:cNvSpPr>
          <p:nvPr>
            <p:ph sz="quarter" idx="1"/>
          </p:nvPr>
        </p:nvSpPr>
        <p:spPr/>
        <p:txBody>
          <a:bodyPr numCol="1">
            <a:normAutofit/>
          </a:bodyPr>
          <a:lstStyle/>
          <a:p>
            <a:r>
              <a:rPr lang="en-US" sz="2400" dirty="0" smtClean="0"/>
              <a:t>If </a:t>
            </a:r>
            <a:r>
              <a:rPr lang="en-US" sz="2400" dirty="0"/>
              <a:t>you start a container which creates a new </a:t>
            </a:r>
            <a:r>
              <a:rPr lang="en-US" sz="2400" dirty="0" smtClean="0"/>
              <a:t>volume </a:t>
            </a:r>
            <a:r>
              <a:rPr lang="en-US" sz="2400" dirty="0"/>
              <a:t>and the container has files or directories in the directory to be mounted (such as /app/ above), the directory’s contents are copied into the volume. The container then mounts and uses the volume, and other containers which use the volume also have access to the pre-populated content</a:t>
            </a:r>
            <a:r>
              <a:rPr lang="en-US" sz="2400" dirty="0" smtClean="0"/>
              <a:t>.</a:t>
            </a:r>
          </a:p>
          <a:p>
            <a:pPr marL="0" indent="0">
              <a:buNone/>
            </a:pPr>
            <a:r>
              <a:rPr lang="en-US" sz="2400" dirty="0" err="1" smtClean="0">
                <a:solidFill>
                  <a:srgbClr val="C00000"/>
                </a:solidFill>
              </a:rPr>
              <a:t>docker</a:t>
            </a:r>
            <a:r>
              <a:rPr lang="en-US" sz="2400" dirty="0" smtClean="0">
                <a:solidFill>
                  <a:srgbClr val="C00000"/>
                </a:solidFill>
              </a:rPr>
              <a:t> </a:t>
            </a:r>
            <a:r>
              <a:rPr lang="en-US" sz="2400" dirty="0">
                <a:solidFill>
                  <a:srgbClr val="C00000"/>
                </a:solidFill>
              </a:rPr>
              <a:t>run -d </a:t>
            </a:r>
            <a:r>
              <a:rPr lang="en-US" sz="2400" dirty="0" smtClean="0">
                <a:solidFill>
                  <a:srgbClr val="C00000"/>
                </a:solidFill>
              </a:rPr>
              <a:t> </a:t>
            </a:r>
            <a:r>
              <a:rPr lang="en-US" sz="2400" dirty="0">
                <a:solidFill>
                  <a:srgbClr val="C00000"/>
                </a:solidFill>
              </a:rPr>
              <a:t>--name=</a:t>
            </a:r>
            <a:r>
              <a:rPr lang="en-US" sz="2400" dirty="0" err="1">
                <a:solidFill>
                  <a:srgbClr val="C00000"/>
                </a:solidFill>
              </a:rPr>
              <a:t>nginxtest</a:t>
            </a:r>
            <a:r>
              <a:rPr lang="en-US" sz="2400" dirty="0">
                <a:solidFill>
                  <a:srgbClr val="C00000"/>
                </a:solidFill>
              </a:rPr>
              <a:t> </a:t>
            </a:r>
            <a:r>
              <a:rPr lang="en-US" sz="2400" dirty="0" smtClean="0">
                <a:solidFill>
                  <a:srgbClr val="C00000"/>
                </a:solidFill>
              </a:rPr>
              <a:t> </a:t>
            </a:r>
            <a:r>
              <a:rPr lang="en-US" sz="2400" dirty="0">
                <a:solidFill>
                  <a:srgbClr val="C00000"/>
                </a:solidFill>
              </a:rPr>
              <a:t>-v </a:t>
            </a:r>
            <a:r>
              <a:rPr lang="en-US" sz="2400" dirty="0" err="1">
                <a:solidFill>
                  <a:srgbClr val="C00000"/>
                </a:solidFill>
              </a:rPr>
              <a:t>nginx-vol</a:t>
            </a:r>
            <a:r>
              <a:rPr lang="en-US" sz="2400" dirty="0">
                <a:solidFill>
                  <a:srgbClr val="C00000"/>
                </a:solidFill>
              </a:rPr>
              <a:t>:/</a:t>
            </a:r>
            <a:r>
              <a:rPr lang="en-US" sz="2400" dirty="0" err="1">
                <a:solidFill>
                  <a:srgbClr val="C00000"/>
                </a:solidFill>
              </a:rPr>
              <a:t>usr</a:t>
            </a:r>
            <a:r>
              <a:rPr lang="en-US" sz="2400" dirty="0">
                <a:solidFill>
                  <a:srgbClr val="C00000"/>
                </a:solidFill>
              </a:rPr>
              <a:t>/share/</a:t>
            </a:r>
            <a:r>
              <a:rPr lang="en-US" sz="2400" dirty="0" err="1">
                <a:solidFill>
                  <a:srgbClr val="C00000"/>
                </a:solidFill>
              </a:rPr>
              <a:t>nginx</a:t>
            </a:r>
            <a:r>
              <a:rPr lang="en-US" sz="2400" dirty="0">
                <a:solidFill>
                  <a:srgbClr val="C00000"/>
                </a:solidFill>
              </a:rPr>
              <a:t>/html \</a:t>
            </a:r>
          </a:p>
          <a:p>
            <a:pPr marL="0" indent="0">
              <a:buNone/>
            </a:pPr>
            <a:r>
              <a:rPr lang="en-US" sz="2400" dirty="0">
                <a:solidFill>
                  <a:srgbClr val="C00000"/>
                </a:solidFill>
              </a:rPr>
              <a:t>  </a:t>
            </a:r>
            <a:r>
              <a:rPr lang="en-US" sz="2400" dirty="0" err="1">
                <a:solidFill>
                  <a:srgbClr val="C00000"/>
                </a:solidFill>
              </a:rPr>
              <a:t>nginx:latest</a:t>
            </a:r>
            <a:endParaRPr lang="en-US" sz="2400" dirty="0">
              <a:solidFill>
                <a:srgbClr val="C00000"/>
              </a:solidFill>
            </a:endParaRPr>
          </a:p>
          <a:p>
            <a:endParaRPr lang="en-US" sz="2400" dirty="0">
              <a:solidFill>
                <a:srgbClr val="C00000"/>
              </a:solidFill>
            </a:endParaRPr>
          </a:p>
          <a:p>
            <a:pPr marL="0" indent="0">
              <a:buNone/>
            </a:pPr>
            <a:r>
              <a:rPr lang="en-US" sz="2400" dirty="0" err="1">
                <a:solidFill>
                  <a:srgbClr val="C00000"/>
                </a:solidFill>
              </a:rPr>
              <a:t>docker</a:t>
            </a:r>
            <a:r>
              <a:rPr lang="en-US" sz="2400" dirty="0">
                <a:solidFill>
                  <a:srgbClr val="C00000"/>
                </a:solidFill>
              </a:rPr>
              <a:t> run -d </a:t>
            </a:r>
            <a:r>
              <a:rPr lang="en-US" sz="2400" dirty="0" smtClean="0">
                <a:solidFill>
                  <a:srgbClr val="C00000"/>
                </a:solidFill>
              </a:rPr>
              <a:t> </a:t>
            </a:r>
            <a:r>
              <a:rPr lang="en-US" sz="2400" dirty="0">
                <a:solidFill>
                  <a:srgbClr val="C00000"/>
                </a:solidFill>
              </a:rPr>
              <a:t>--name=</a:t>
            </a:r>
            <a:r>
              <a:rPr lang="en-US" sz="2400" dirty="0" err="1">
                <a:solidFill>
                  <a:srgbClr val="C00000"/>
                </a:solidFill>
              </a:rPr>
              <a:t>nginxtest</a:t>
            </a:r>
            <a:r>
              <a:rPr lang="en-US" sz="2400" dirty="0">
                <a:solidFill>
                  <a:srgbClr val="C00000"/>
                </a:solidFill>
              </a:rPr>
              <a:t> \</a:t>
            </a:r>
          </a:p>
          <a:p>
            <a:pPr marL="0" indent="0">
              <a:buNone/>
            </a:pPr>
            <a:r>
              <a:rPr lang="en-US" sz="2400" dirty="0">
                <a:solidFill>
                  <a:srgbClr val="C00000"/>
                </a:solidFill>
              </a:rPr>
              <a:t>  --mount source=</a:t>
            </a:r>
            <a:r>
              <a:rPr lang="en-US" sz="2400" dirty="0" err="1">
                <a:solidFill>
                  <a:srgbClr val="C00000"/>
                </a:solidFill>
              </a:rPr>
              <a:t>nginx-vol,destination</a:t>
            </a:r>
            <a:r>
              <a:rPr lang="en-US" sz="2400" dirty="0">
                <a:solidFill>
                  <a:srgbClr val="C00000"/>
                </a:solidFill>
              </a:rPr>
              <a:t>=/</a:t>
            </a:r>
            <a:r>
              <a:rPr lang="en-US" sz="2400" dirty="0" err="1">
                <a:solidFill>
                  <a:srgbClr val="C00000"/>
                </a:solidFill>
              </a:rPr>
              <a:t>usr</a:t>
            </a:r>
            <a:r>
              <a:rPr lang="en-US" sz="2400" dirty="0">
                <a:solidFill>
                  <a:srgbClr val="C00000"/>
                </a:solidFill>
              </a:rPr>
              <a:t>/share/</a:t>
            </a:r>
            <a:r>
              <a:rPr lang="en-US" sz="2400" dirty="0" err="1">
                <a:solidFill>
                  <a:srgbClr val="C00000"/>
                </a:solidFill>
              </a:rPr>
              <a:t>nginx</a:t>
            </a:r>
            <a:r>
              <a:rPr lang="en-US" sz="2400" dirty="0">
                <a:solidFill>
                  <a:srgbClr val="C00000"/>
                </a:solidFill>
              </a:rPr>
              <a:t>/html \</a:t>
            </a:r>
          </a:p>
          <a:p>
            <a:pPr marL="0" indent="0">
              <a:buNone/>
            </a:pPr>
            <a:r>
              <a:rPr lang="en-US" sz="2400" dirty="0">
                <a:solidFill>
                  <a:srgbClr val="C00000"/>
                </a:solidFill>
              </a:rPr>
              <a:t>  </a:t>
            </a:r>
            <a:r>
              <a:rPr lang="en-US" sz="2400" dirty="0" err="1">
                <a:solidFill>
                  <a:srgbClr val="C00000"/>
                </a:solidFill>
              </a:rPr>
              <a:t>nginx:latest</a:t>
            </a:r>
            <a:endParaRPr lang="en-US" sz="2400" dirty="0">
              <a:solidFill>
                <a:srgbClr val="C00000"/>
              </a:solidFill>
            </a:endParaRPr>
          </a:p>
        </p:txBody>
      </p:sp>
    </p:spTree>
    <p:extLst>
      <p:ext uri="{BB962C8B-B14F-4D97-AF65-F5344CB8AC3E}">
        <p14:creationId xmlns:p14="http://schemas.microsoft.com/office/powerpoint/2010/main" val="343790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36904" y="347472"/>
            <a:ext cx="10363200" cy="923862"/>
          </a:xfrm>
        </p:spPr>
        <p:txBody>
          <a:bodyPr/>
          <a:lstStyle/>
          <a:p>
            <a:r>
              <a:rPr lang="en-US" dirty="0"/>
              <a:t>Use a read-only volume</a:t>
            </a:r>
          </a:p>
        </p:txBody>
      </p:sp>
      <p:sp>
        <p:nvSpPr>
          <p:cNvPr id="2" name="Content Placeholder 1"/>
          <p:cNvSpPr>
            <a:spLocks noGrp="1"/>
          </p:cNvSpPr>
          <p:nvPr>
            <p:ph sz="quarter" idx="1"/>
          </p:nvPr>
        </p:nvSpPr>
        <p:spPr/>
        <p:txBody>
          <a:bodyPr numCol="1">
            <a:normAutofit/>
          </a:bodyPr>
          <a:lstStyle/>
          <a:p>
            <a:r>
              <a:rPr lang="en-US" sz="2400" dirty="0"/>
              <a:t>For some development applications, the container needs to write into the bind mount so that changes are propagated back to the Docker host. At other times, the container only needs read access to the data. Remember that multiple containers can mount the same volume, and it can be mounted read-write for some of them and read-only for others, at the same time</a:t>
            </a:r>
            <a:r>
              <a:rPr lang="en-US" sz="2400" dirty="0" smtClean="0"/>
              <a:t>.</a:t>
            </a:r>
          </a:p>
          <a:p>
            <a:pPr marL="0" indent="0">
              <a:buNone/>
            </a:pPr>
            <a:r>
              <a:rPr lang="en-US" sz="2400" dirty="0" err="1">
                <a:solidFill>
                  <a:srgbClr val="C00000"/>
                </a:solidFill>
              </a:rPr>
              <a:t>docker</a:t>
            </a:r>
            <a:r>
              <a:rPr lang="en-US" sz="2400" dirty="0">
                <a:solidFill>
                  <a:srgbClr val="C00000"/>
                </a:solidFill>
              </a:rPr>
              <a:t> run -d --name=</a:t>
            </a:r>
            <a:r>
              <a:rPr lang="en-US" sz="2400" dirty="0" err="1">
                <a:solidFill>
                  <a:srgbClr val="C00000"/>
                </a:solidFill>
              </a:rPr>
              <a:t>nginxtest</a:t>
            </a:r>
            <a:r>
              <a:rPr lang="en-US" sz="2400" dirty="0">
                <a:solidFill>
                  <a:srgbClr val="C00000"/>
                </a:solidFill>
              </a:rPr>
              <a:t> \</a:t>
            </a:r>
          </a:p>
          <a:p>
            <a:pPr marL="0" indent="0">
              <a:buNone/>
            </a:pPr>
            <a:r>
              <a:rPr lang="en-US" sz="2400" dirty="0">
                <a:solidFill>
                  <a:srgbClr val="C00000"/>
                </a:solidFill>
              </a:rPr>
              <a:t>  --mount source=</a:t>
            </a:r>
            <a:r>
              <a:rPr lang="en-US" sz="2400" dirty="0" err="1">
                <a:solidFill>
                  <a:srgbClr val="C00000"/>
                </a:solidFill>
              </a:rPr>
              <a:t>nginx-vol,destination</a:t>
            </a:r>
            <a:r>
              <a:rPr lang="en-US" sz="2400" dirty="0">
                <a:solidFill>
                  <a:srgbClr val="C00000"/>
                </a:solidFill>
              </a:rPr>
              <a:t>=/</a:t>
            </a:r>
            <a:r>
              <a:rPr lang="en-US" sz="2400" dirty="0" err="1">
                <a:solidFill>
                  <a:srgbClr val="C00000"/>
                </a:solidFill>
              </a:rPr>
              <a:t>usr</a:t>
            </a:r>
            <a:r>
              <a:rPr lang="en-US" sz="2400" dirty="0">
                <a:solidFill>
                  <a:srgbClr val="C00000"/>
                </a:solidFill>
              </a:rPr>
              <a:t>/share/</a:t>
            </a:r>
            <a:r>
              <a:rPr lang="en-US" sz="2400" dirty="0" err="1">
                <a:solidFill>
                  <a:srgbClr val="C00000"/>
                </a:solidFill>
              </a:rPr>
              <a:t>nginx</a:t>
            </a:r>
            <a:r>
              <a:rPr lang="en-US" sz="2400" dirty="0">
                <a:solidFill>
                  <a:srgbClr val="C00000"/>
                </a:solidFill>
              </a:rPr>
              <a:t>/</a:t>
            </a:r>
            <a:r>
              <a:rPr lang="en-US" sz="2400" dirty="0" err="1">
                <a:solidFill>
                  <a:srgbClr val="C00000"/>
                </a:solidFill>
              </a:rPr>
              <a:t>html,</a:t>
            </a:r>
            <a:r>
              <a:rPr lang="en-US" sz="2400" b="1" dirty="0" err="1">
                <a:solidFill>
                  <a:srgbClr val="C00000"/>
                </a:solidFill>
              </a:rPr>
              <a:t>readonly</a:t>
            </a:r>
            <a:r>
              <a:rPr lang="en-US" sz="2400" dirty="0">
                <a:solidFill>
                  <a:srgbClr val="C00000"/>
                </a:solidFill>
              </a:rPr>
              <a:t> \</a:t>
            </a:r>
          </a:p>
          <a:p>
            <a:pPr marL="0" indent="0">
              <a:buNone/>
            </a:pPr>
            <a:r>
              <a:rPr lang="en-US" sz="2400" dirty="0">
                <a:solidFill>
                  <a:srgbClr val="C00000"/>
                </a:solidFill>
              </a:rPr>
              <a:t>  </a:t>
            </a:r>
            <a:r>
              <a:rPr lang="en-US" sz="2400" dirty="0" err="1">
                <a:solidFill>
                  <a:srgbClr val="C00000"/>
                </a:solidFill>
              </a:rPr>
              <a:t>nginx:latest</a:t>
            </a:r>
            <a:endParaRPr lang="en-US" sz="2400" dirty="0">
              <a:solidFill>
                <a:srgbClr val="C00000"/>
              </a:solidFill>
            </a:endParaRPr>
          </a:p>
          <a:p>
            <a:pPr marL="0" indent="0">
              <a:buNone/>
            </a:pPr>
            <a:endParaRPr lang="en-US" sz="2400" dirty="0">
              <a:solidFill>
                <a:srgbClr val="C00000"/>
              </a:solidFill>
            </a:endParaRPr>
          </a:p>
          <a:p>
            <a:pPr marL="0" indent="0">
              <a:buNone/>
            </a:pPr>
            <a:r>
              <a:rPr lang="en-US" sz="2400" dirty="0" err="1">
                <a:solidFill>
                  <a:srgbClr val="C00000"/>
                </a:solidFill>
              </a:rPr>
              <a:t>docker</a:t>
            </a:r>
            <a:r>
              <a:rPr lang="en-US" sz="2400" dirty="0">
                <a:solidFill>
                  <a:srgbClr val="C00000"/>
                </a:solidFill>
              </a:rPr>
              <a:t> run -d  --name=</a:t>
            </a:r>
            <a:r>
              <a:rPr lang="en-US" sz="2400" dirty="0" err="1">
                <a:solidFill>
                  <a:srgbClr val="C00000"/>
                </a:solidFill>
              </a:rPr>
              <a:t>nginxtest</a:t>
            </a:r>
            <a:r>
              <a:rPr lang="en-US" sz="2400" dirty="0">
                <a:solidFill>
                  <a:srgbClr val="C00000"/>
                </a:solidFill>
              </a:rPr>
              <a:t>   -v </a:t>
            </a:r>
            <a:r>
              <a:rPr lang="en-US" sz="2400" dirty="0" err="1">
                <a:solidFill>
                  <a:srgbClr val="C00000"/>
                </a:solidFill>
              </a:rPr>
              <a:t>nginx-vol</a:t>
            </a:r>
            <a:r>
              <a:rPr lang="en-US" sz="2400" dirty="0">
                <a:solidFill>
                  <a:srgbClr val="C00000"/>
                </a:solidFill>
              </a:rPr>
              <a:t>:/</a:t>
            </a:r>
            <a:r>
              <a:rPr lang="en-US" sz="2400" dirty="0" err="1">
                <a:solidFill>
                  <a:srgbClr val="C00000"/>
                </a:solidFill>
              </a:rPr>
              <a:t>usr</a:t>
            </a:r>
            <a:r>
              <a:rPr lang="en-US" sz="2400" dirty="0">
                <a:solidFill>
                  <a:srgbClr val="C00000"/>
                </a:solidFill>
              </a:rPr>
              <a:t>/share/</a:t>
            </a:r>
            <a:r>
              <a:rPr lang="en-US" sz="2400" dirty="0" err="1">
                <a:solidFill>
                  <a:srgbClr val="C00000"/>
                </a:solidFill>
              </a:rPr>
              <a:t>nginx</a:t>
            </a:r>
            <a:r>
              <a:rPr lang="en-US" sz="2400" dirty="0">
                <a:solidFill>
                  <a:srgbClr val="C00000"/>
                </a:solidFill>
              </a:rPr>
              <a:t>/</a:t>
            </a:r>
            <a:r>
              <a:rPr lang="en-US" sz="2400" dirty="0" err="1">
                <a:solidFill>
                  <a:srgbClr val="C00000"/>
                </a:solidFill>
              </a:rPr>
              <a:t>html:</a:t>
            </a:r>
            <a:r>
              <a:rPr lang="en-US" sz="2400" b="1" dirty="0" err="1">
                <a:solidFill>
                  <a:srgbClr val="C00000"/>
                </a:solidFill>
              </a:rPr>
              <a:t>ro</a:t>
            </a:r>
            <a:r>
              <a:rPr lang="en-US" sz="2400" dirty="0">
                <a:solidFill>
                  <a:srgbClr val="C00000"/>
                </a:solidFill>
              </a:rPr>
              <a:t> \</a:t>
            </a:r>
          </a:p>
          <a:p>
            <a:pPr marL="0" indent="0">
              <a:buNone/>
            </a:pPr>
            <a:r>
              <a:rPr lang="en-US" sz="2400" dirty="0">
                <a:solidFill>
                  <a:srgbClr val="C00000"/>
                </a:solidFill>
              </a:rPr>
              <a:t>  </a:t>
            </a:r>
            <a:r>
              <a:rPr lang="en-US" sz="2400" dirty="0" err="1">
                <a:solidFill>
                  <a:srgbClr val="C00000"/>
                </a:solidFill>
              </a:rPr>
              <a:t>nginx:latest</a:t>
            </a:r>
            <a:endParaRPr lang="en-US" sz="2400" dirty="0">
              <a:solidFill>
                <a:srgbClr val="C00000"/>
              </a:solidFill>
            </a:endParaRPr>
          </a:p>
        </p:txBody>
      </p:sp>
    </p:spTree>
    <p:extLst>
      <p:ext uri="{BB962C8B-B14F-4D97-AF65-F5344CB8AC3E}">
        <p14:creationId xmlns:p14="http://schemas.microsoft.com/office/powerpoint/2010/main" val="1985349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36904" y="347472"/>
            <a:ext cx="10363200" cy="923862"/>
          </a:xfrm>
        </p:spPr>
        <p:txBody>
          <a:bodyPr/>
          <a:lstStyle/>
          <a:p>
            <a:r>
              <a:rPr lang="en-US" dirty="0"/>
              <a:t>Share data among machines</a:t>
            </a:r>
          </a:p>
        </p:txBody>
      </p:sp>
      <p:pic>
        <p:nvPicPr>
          <p:cNvPr id="7" name="Content Placeholder 6"/>
          <p:cNvPicPr>
            <a:picLocks noGrp="1" noChangeAspect="1"/>
          </p:cNvPicPr>
          <p:nvPr>
            <p:ph sz="quarter" idx="1"/>
          </p:nvPr>
        </p:nvPicPr>
        <p:blipFill>
          <a:blip r:embed="rId2"/>
          <a:stretch>
            <a:fillRect/>
          </a:stretch>
        </p:blipFill>
        <p:spPr>
          <a:xfrm>
            <a:off x="1475117" y="1347215"/>
            <a:ext cx="8902459" cy="5271655"/>
          </a:xfrm>
          <a:prstGeom prst="rect">
            <a:avLst/>
          </a:prstGeom>
        </p:spPr>
      </p:pic>
    </p:spTree>
    <p:extLst>
      <p:ext uri="{BB962C8B-B14F-4D97-AF65-F5344CB8AC3E}">
        <p14:creationId xmlns:p14="http://schemas.microsoft.com/office/powerpoint/2010/main" val="367400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36904" y="347472"/>
            <a:ext cx="10363200" cy="923862"/>
          </a:xfrm>
        </p:spPr>
        <p:txBody>
          <a:bodyPr/>
          <a:lstStyle/>
          <a:p>
            <a:r>
              <a:rPr lang="en-US" dirty="0"/>
              <a:t>Initial set-up</a:t>
            </a:r>
          </a:p>
        </p:txBody>
      </p:sp>
      <p:sp>
        <p:nvSpPr>
          <p:cNvPr id="2" name="Content Placeholder 1"/>
          <p:cNvSpPr>
            <a:spLocks noGrp="1"/>
          </p:cNvSpPr>
          <p:nvPr>
            <p:ph sz="quarter" idx="1"/>
          </p:nvPr>
        </p:nvSpPr>
        <p:spPr/>
        <p:txBody>
          <a:bodyPr numCol="1">
            <a:normAutofit/>
          </a:bodyPr>
          <a:lstStyle/>
          <a:p>
            <a:r>
              <a:rPr lang="en-US" sz="2400" dirty="0"/>
              <a:t>This example assumes that you have two nodes, the first of which is a Docker host and can connect to the second using SSH.</a:t>
            </a:r>
          </a:p>
          <a:p>
            <a:endParaRPr lang="en-US" sz="2400" dirty="0"/>
          </a:p>
          <a:p>
            <a:r>
              <a:rPr lang="en-US" sz="2400" dirty="0"/>
              <a:t>On the Docker host, install the </a:t>
            </a:r>
            <a:r>
              <a:rPr lang="en-US" sz="2400" dirty="0" err="1"/>
              <a:t>vieux</a:t>
            </a:r>
            <a:r>
              <a:rPr lang="en-US" sz="2400" dirty="0"/>
              <a:t>/</a:t>
            </a:r>
            <a:r>
              <a:rPr lang="en-US" sz="2400" dirty="0" err="1"/>
              <a:t>sshfs</a:t>
            </a:r>
            <a:r>
              <a:rPr lang="en-US" sz="2400" dirty="0"/>
              <a:t> plugin:</a:t>
            </a:r>
          </a:p>
          <a:p>
            <a:endParaRPr lang="en-US" sz="2400" dirty="0"/>
          </a:p>
          <a:p>
            <a:pPr marL="0" indent="0">
              <a:buNone/>
            </a:pPr>
            <a:r>
              <a:rPr lang="en-US" sz="2400" dirty="0" smtClean="0">
                <a:solidFill>
                  <a:srgbClr val="C00000"/>
                </a:solidFill>
              </a:rPr>
              <a:t>	</a:t>
            </a:r>
            <a:r>
              <a:rPr lang="en-US" sz="2400" dirty="0" err="1" smtClean="0">
                <a:solidFill>
                  <a:srgbClr val="C00000"/>
                </a:solidFill>
              </a:rPr>
              <a:t>docker</a:t>
            </a:r>
            <a:r>
              <a:rPr lang="en-US" sz="2400" dirty="0" smtClean="0">
                <a:solidFill>
                  <a:srgbClr val="C00000"/>
                </a:solidFill>
              </a:rPr>
              <a:t> </a:t>
            </a:r>
            <a:r>
              <a:rPr lang="en-US" sz="2400" dirty="0">
                <a:solidFill>
                  <a:srgbClr val="C00000"/>
                </a:solidFill>
              </a:rPr>
              <a:t>plugin install --grant-all-permissions </a:t>
            </a:r>
            <a:r>
              <a:rPr lang="en-US" sz="2400" dirty="0" err="1">
                <a:solidFill>
                  <a:srgbClr val="C00000"/>
                </a:solidFill>
              </a:rPr>
              <a:t>vieux</a:t>
            </a:r>
            <a:r>
              <a:rPr lang="en-US" sz="2400" dirty="0">
                <a:solidFill>
                  <a:srgbClr val="C00000"/>
                </a:solidFill>
              </a:rPr>
              <a:t>/</a:t>
            </a:r>
            <a:r>
              <a:rPr lang="en-US" sz="2400" dirty="0" err="1">
                <a:solidFill>
                  <a:srgbClr val="C00000"/>
                </a:solidFill>
              </a:rPr>
              <a:t>sshfs</a:t>
            </a:r>
            <a:endParaRPr lang="en-US" sz="2400" dirty="0">
              <a:solidFill>
                <a:srgbClr val="C00000"/>
              </a:solidFill>
            </a:endParaRPr>
          </a:p>
        </p:txBody>
      </p:sp>
    </p:spTree>
    <p:extLst>
      <p:ext uri="{BB962C8B-B14F-4D97-AF65-F5344CB8AC3E}">
        <p14:creationId xmlns:p14="http://schemas.microsoft.com/office/powerpoint/2010/main" val="218042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36904" y="347472"/>
            <a:ext cx="10363200" cy="923862"/>
          </a:xfrm>
        </p:spPr>
        <p:txBody>
          <a:bodyPr/>
          <a:lstStyle/>
          <a:p>
            <a:r>
              <a:rPr lang="en-US" dirty="0"/>
              <a:t>Create a volume using a volume driver</a:t>
            </a:r>
          </a:p>
        </p:txBody>
      </p:sp>
      <p:sp>
        <p:nvSpPr>
          <p:cNvPr id="2" name="Content Placeholder 1"/>
          <p:cNvSpPr>
            <a:spLocks noGrp="1"/>
          </p:cNvSpPr>
          <p:nvPr>
            <p:ph sz="quarter" idx="1"/>
          </p:nvPr>
        </p:nvSpPr>
        <p:spPr/>
        <p:txBody>
          <a:bodyPr numCol="1">
            <a:normAutofit/>
          </a:bodyPr>
          <a:lstStyle/>
          <a:p>
            <a:r>
              <a:rPr lang="en-US" sz="2400" dirty="0"/>
              <a:t>This example specifies a SSH password, but if the two hosts have shared keys configured, you can omit the password. Each volume driver may have zero or more configurable options, each of which is specified using an -o flag.</a:t>
            </a:r>
          </a:p>
          <a:p>
            <a:endParaRPr lang="en-US" sz="2400" dirty="0"/>
          </a:p>
          <a:p>
            <a:pPr marL="0" indent="0">
              <a:buNone/>
            </a:pPr>
            <a:r>
              <a:rPr lang="en-US" sz="2400" dirty="0"/>
              <a:t>	</a:t>
            </a:r>
            <a:r>
              <a:rPr lang="en-US" sz="2400" dirty="0" err="1" smtClean="0">
                <a:solidFill>
                  <a:srgbClr val="C00000"/>
                </a:solidFill>
              </a:rPr>
              <a:t>docker</a:t>
            </a:r>
            <a:r>
              <a:rPr lang="en-US" sz="2400" dirty="0" smtClean="0">
                <a:solidFill>
                  <a:srgbClr val="C00000"/>
                </a:solidFill>
              </a:rPr>
              <a:t> </a:t>
            </a:r>
            <a:r>
              <a:rPr lang="en-US" sz="2400" dirty="0">
                <a:solidFill>
                  <a:srgbClr val="C00000"/>
                </a:solidFill>
              </a:rPr>
              <a:t>volume create --driver </a:t>
            </a:r>
            <a:r>
              <a:rPr lang="en-US" sz="2400" dirty="0" err="1">
                <a:solidFill>
                  <a:srgbClr val="C00000"/>
                </a:solidFill>
              </a:rPr>
              <a:t>vieux</a:t>
            </a:r>
            <a:r>
              <a:rPr lang="en-US" sz="2400" dirty="0">
                <a:solidFill>
                  <a:srgbClr val="C00000"/>
                </a:solidFill>
              </a:rPr>
              <a:t>/</a:t>
            </a:r>
            <a:r>
              <a:rPr lang="en-US" sz="2400" dirty="0" err="1">
                <a:solidFill>
                  <a:srgbClr val="C00000"/>
                </a:solidFill>
              </a:rPr>
              <a:t>sshfs</a:t>
            </a:r>
            <a:r>
              <a:rPr lang="en-US" sz="2400" dirty="0">
                <a:solidFill>
                  <a:srgbClr val="C00000"/>
                </a:solidFill>
              </a:rPr>
              <a:t> \</a:t>
            </a:r>
          </a:p>
          <a:p>
            <a:pPr marL="0" indent="0">
              <a:buNone/>
            </a:pPr>
            <a:r>
              <a:rPr lang="en-US" sz="2400" dirty="0" smtClean="0">
                <a:solidFill>
                  <a:srgbClr val="C00000"/>
                </a:solidFill>
              </a:rPr>
              <a:t>	  </a:t>
            </a:r>
            <a:r>
              <a:rPr lang="en-US" sz="2400" dirty="0">
                <a:solidFill>
                  <a:srgbClr val="C00000"/>
                </a:solidFill>
              </a:rPr>
              <a:t>-o </a:t>
            </a:r>
            <a:r>
              <a:rPr lang="en-US" sz="2400" dirty="0" err="1">
                <a:solidFill>
                  <a:srgbClr val="C00000"/>
                </a:solidFill>
              </a:rPr>
              <a:t>sshcmd</a:t>
            </a:r>
            <a:r>
              <a:rPr lang="en-US" sz="2400" dirty="0">
                <a:solidFill>
                  <a:srgbClr val="C00000"/>
                </a:solidFill>
              </a:rPr>
              <a:t>=test@node2:/home/test \</a:t>
            </a:r>
          </a:p>
          <a:p>
            <a:pPr marL="0" indent="0">
              <a:buNone/>
            </a:pPr>
            <a:r>
              <a:rPr lang="en-US" sz="2400" dirty="0" smtClean="0">
                <a:solidFill>
                  <a:srgbClr val="C00000"/>
                </a:solidFill>
              </a:rPr>
              <a:t>	  </a:t>
            </a:r>
            <a:r>
              <a:rPr lang="en-US" sz="2400" dirty="0">
                <a:solidFill>
                  <a:srgbClr val="C00000"/>
                </a:solidFill>
              </a:rPr>
              <a:t>-o password=</a:t>
            </a:r>
            <a:r>
              <a:rPr lang="en-US" sz="2400" dirty="0" err="1">
                <a:solidFill>
                  <a:srgbClr val="C00000"/>
                </a:solidFill>
              </a:rPr>
              <a:t>testpassword</a:t>
            </a:r>
            <a:r>
              <a:rPr lang="en-US" sz="2400" dirty="0">
                <a:solidFill>
                  <a:srgbClr val="C00000"/>
                </a:solidFill>
              </a:rPr>
              <a:t> \</a:t>
            </a:r>
          </a:p>
          <a:p>
            <a:pPr marL="0" indent="0">
              <a:buNone/>
            </a:pPr>
            <a:r>
              <a:rPr lang="en-US" sz="2400" dirty="0" smtClean="0">
                <a:solidFill>
                  <a:srgbClr val="C00000"/>
                </a:solidFill>
              </a:rPr>
              <a:t>	  </a:t>
            </a:r>
            <a:r>
              <a:rPr lang="en-US" sz="2400" dirty="0" err="1">
                <a:solidFill>
                  <a:srgbClr val="C00000"/>
                </a:solidFill>
              </a:rPr>
              <a:t>sshvolume</a:t>
            </a:r>
            <a:endParaRPr lang="en-US" sz="2400" dirty="0">
              <a:solidFill>
                <a:srgbClr val="C00000"/>
              </a:solidFill>
            </a:endParaRPr>
          </a:p>
        </p:txBody>
      </p:sp>
    </p:spTree>
    <p:extLst>
      <p:ext uri="{BB962C8B-B14F-4D97-AF65-F5344CB8AC3E}">
        <p14:creationId xmlns:p14="http://schemas.microsoft.com/office/powerpoint/2010/main" val="233837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36904" y="347472"/>
            <a:ext cx="10363200" cy="923862"/>
          </a:xfrm>
        </p:spPr>
        <p:txBody>
          <a:bodyPr>
            <a:normAutofit fontScale="90000"/>
          </a:bodyPr>
          <a:lstStyle/>
          <a:p>
            <a:r>
              <a:rPr lang="en-US" dirty="0"/>
              <a:t>Start a container which creates a volume using a volume driver</a:t>
            </a:r>
          </a:p>
        </p:txBody>
      </p:sp>
      <p:sp>
        <p:nvSpPr>
          <p:cNvPr id="2" name="Content Placeholder 1"/>
          <p:cNvSpPr>
            <a:spLocks noGrp="1"/>
          </p:cNvSpPr>
          <p:nvPr>
            <p:ph sz="quarter" idx="1"/>
          </p:nvPr>
        </p:nvSpPr>
        <p:spPr>
          <a:xfrm>
            <a:off x="743712" y="1466088"/>
            <a:ext cx="10363200" cy="4572000"/>
          </a:xfrm>
        </p:spPr>
        <p:txBody>
          <a:bodyPr numCol="1">
            <a:normAutofit/>
          </a:bodyPr>
          <a:lstStyle/>
          <a:p>
            <a:r>
              <a:rPr lang="en-US" sz="2400" dirty="0"/>
              <a:t>This example specifies a SSH password, but if the two hosts have shared keys configured, you can omit the password. Each volume driver may have zero or more configurable options. If the volume driver requires you to pass options, you must use the --mount flag to mount the volume, rather than -v.</a:t>
            </a:r>
          </a:p>
          <a:p>
            <a:endParaRPr lang="en-US" sz="2400" dirty="0"/>
          </a:p>
          <a:p>
            <a:pPr marL="0" indent="0">
              <a:buNone/>
            </a:pPr>
            <a:r>
              <a:rPr lang="en-US" sz="2400" dirty="0" err="1" smtClean="0">
                <a:solidFill>
                  <a:srgbClr val="C00000"/>
                </a:solidFill>
              </a:rPr>
              <a:t>docker</a:t>
            </a:r>
            <a:r>
              <a:rPr lang="en-US" sz="2400" dirty="0" smtClean="0">
                <a:solidFill>
                  <a:srgbClr val="C00000"/>
                </a:solidFill>
              </a:rPr>
              <a:t> </a:t>
            </a:r>
            <a:r>
              <a:rPr lang="en-US" sz="2400" dirty="0">
                <a:solidFill>
                  <a:srgbClr val="C00000"/>
                </a:solidFill>
              </a:rPr>
              <a:t>run -d </a:t>
            </a:r>
            <a:r>
              <a:rPr lang="en-US" sz="2400" dirty="0" smtClean="0">
                <a:solidFill>
                  <a:srgbClr val="C00000"/>
                </a:solidFill>
              </a:rPr>
              <a:t>--</a:t>
            </a:r>
            <a:r>
              <a:rPr lang="en-US" sz="2400" dirty="0">
                <a:solidFill>
                  <a:srgbClr val="C00000"/>
                </a:solidFill>
              </a:rPr>
              <a:t>name </a:t>
            </a:r>
            <a:r>
              <a:rPr lang="en-US" sz="2400" dirty="0" err="1">
                <a:solidFill>
                  <a:srgbClr val="C00000"/>
                </a:solidFill>
              </a:rPr>
              <a:t>sshfs</a:t>
            </a:r>
            <a:r>
              <a:rPr lang="en-US" sz="2400" dirty="0">
                <a:solidFill>
                  <a:srgbClr val="C00000"/>
                </a:solidFill>
              </a:rPr>
              <a:t>-container </a:t>
            </a:r>
            <a:r>
              <a:rPr lang="en-US" sz="2400" dirty="0" smtClean="0">
                <a:solidFill>
                  <a:srgbClr val="C00000"/>
                </a:solidFill>
              </a:rPr>
              <a:t> </a:t>
            </a:r>
            <a:r>
              <a:rPr lang="en-US" sz="2400" dirty="0">
                <a:solidFill>
                  <a:srgbClr val="C00000"/>
                </a:solidFill>
              </a:rPr>
              <a:t>--volume-driver </a:t>
            </a:r>
            <a:r>
              <a:rPr lang="en-US" sz="2400" dirty="0" err="1">
                <a:solidFill>
                  <a:srgbClr val="C00000"/>
                </a:solidFill>
              </a:rPr>
              <a:t>vieux</a:t>
            </a:r>
            <a:r>
              <a:rPr lang="en-US" sz="2400" dirty="0">
                <a:solidFill>
                  <a:srgbClr val="C00000"/>
                </a:solidFill>
              </a:rPr>
              <a:t>/</a:t>
            </a:r>
            <a:r>
              <a:rPr lang="en-US" sz="2400" dirty="0" err="1">
                <a:solidFill>
                  <a:srgbClr val="C00000"/>
                </a:solidFill>
              </a:rPr>
              <a:t>sshfs</a:t>
            </a:r>
            <a:r>
              <a:rPr lang="en-US" sz="2400" dirty="0">
                <a:solidFill>
                  <a:srgbClr val="C00000"/>
                </a:solidFill>
              </a:rPr>
              <a:t> \</a:t>
            </a:r>
          </a:p>
          <a:p>
            <a:pPr marL="0" indent="0">
              <a:buNone/>
            </a:pPr>
            <a:r>
              <a:rPr lang="en-US" sz="2400" dirty="0">
                <a:solidFill>
                  <a:srgbClr val="C00000"/>
                </a:solidFill>
              </a:rPr>
              <a:t>  --mount </a:t>
            </a:r>
            <a:r>
              <a:rPr lang="en-US" sz="2400" dirty="0" err="1">
                <a:solidFill>
                  <a:srgbClr val="C00000"/>
                </a:solidFill>
              </a:rPr>
              <a:t>src</a:t>
            </a:r>
            <a:r>
              <a:rPr lang="en-US" sz="2400" dirty="0">
                <a:solidFill>
                  <a:srgbClr val="C00000"/>
                </a:solidFill>
              </a:rPr>
              <a:t>=</a:t>
            </a:r>
            <a:r>
              <a:rPr lang="en-US" sz="2400" dirty="0" err="1">
                <a:solidFill>
                  <a:srgbClr val="C00000"/>
                </a:solidFill>
              </a:rPr>
              <a:t>sshvolume,target</a:t>
            </a:r>
            <a:r>
              <a:rPr lang="en-US" sz="2400" dirty="0">
                <a:solidFill>
                  <a:srgbClr val="C00000"/>
                </a:solidFill>
              </a:rPr>
              <a:t>=/</a:t>
            </a:r>
            <a:r>
              <a:rPr lang="en-US" sz="2400" dirty="0" err="1">
                <a:solidFill>
                  <a:srgbClr val="C00000"/>
                </a:solidFill>
              </a:rPr>
              <a:t>app,volume</a:t>
            </a:r>
            <a:r>
              <a:rPr lang="en-US" sz="2400" dirty="0">
                <a:solidFill>
                  <a:srgbClr val="C00000"/>
                </a:solidFill>
              </a:rPr>
              <a:t>-opt=</a:t>
            </a:r>
            <a:r>
              <a:rPr lang="en-US" sz="2400" dirty="0" err="1">
                <a:solidFill>
                  <a:srgbClr val="C00000"/>
                </a:solidFill>
              </a:rPr>
              <a:t>sshcmd</a:t>
            </a:r>
            <a:r>
              <a:rPr lang="en-US" sz="2400" dirty="0">
                <a:solidFill>
                  <a:srgbClr val="C00000"/>
                </a:solidFill>
              </a:rPr>
              <a:t>=test@node2:/home/</a:t>
            </a:r>
            <a:r>
              <a:rPr lang="en-US" sz="2400" dirty="0" err="1">
                <a:solidFill>
                  <a:srgbClr val="C00000"/>
                </a:solidFill>
              </a:rPr>
              <a:t>test,volume</a:t>
            </a:r>
            <a:r>
              <a:rPr lang="en-US" sz="2400" dirty="0">
                <a:solidFill>
                  <a:srgbClr val="C00000"/>
                </a:solidFill>
              </a:rPr>
              <a:t>-opt=password=</a:t>
            </a:r>
            <a:r>
              <a:rPr lang="en-US" sz="2400" dirty="0" err="1">
                <a:solidFill>
                  <a:srgbClr val="C00000"/>
                </a:solidFill>
              </a:rPr>
              <a:t>testpassword</a:t>
            </a:r>
            <a:r>
              <a:rPr lang="en-US" sz="2400" dirty="0">
                <a:solidFill>
                  <a:srgbClr val="C00000"/>
                </a:solidFill>
              </a:rPr>
              <a:t> \</a:t>
            </a:r>
          </a:p>
          <a:p>
            <a:pPr marL="0" indent="0">
              <a:buNone/>
            </a:pPr>
            <a:r>
              <a:rPr lang="en-US" sz="2400" dirty="0">
                <a:solidFill>
                  <a:srgbClr val="C00000"/>
                </a:solidFill>
              </a:rPr>
              <a:t>  </a:t>
            </a:r>
            <a:r>
              <a:rPr lang="en-US" sz="2400" dirty="0" err="1">
                <a:solidFill>
                  <a:srgbClr val="C00000"/>
                </a:solidFill>
              </a:rPr>
              <a:t>nginx:latest</a:t>
            </a:r>
            <a:endParaRPr lang="en-US" sz="2400" dirty="0">
              <a:solidFill>
                <a:srgbClr val="C00000"/>
              </a:solidFill>
            </a:endParaRPr>
          </a:p>
        </p:txBody>
      </p:sp>
    </p:spTree>
    <p:extLst>
      <p:ext uri="{BB962C8B-B14F-4D97-AF65-F5344CB8AC3E}">
        <p14:creationId xmlns:p14="http://schemas.microsoft.com/office/powerpoint/2010/main" val="146666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36904" y="347472"/>
            <a:ext cx="10363200" cy="923862"/>
          </a:xfrm>
        </p:spPr>
        <p:txBody>
          <a:bodyPr/>
          <a:lstStyle/>
          <a:p>
            <a:r>
              <a:rPr lang="en-US" dirty="0"/>
              <a:t>Create a service which creates an NFS volume</a:t>
            </a:r>
          </a:p>
        </p:txBody>
      </p:sp>
      <p:sp>
        <p:nvSpPr>
          <p:cNvPr id="2" name="Content Placeholder 1"/>
          <p:cNvSpPr>
            <a:spLocks noGrp="1"/>
          </p:cNvSpPr>
          <p:nvPr>
            <p:ph sz="quarter" idx="1"/>
          </p:nvPr>
        </p:nvSpPr>
        <p:spPr/>
        <p:txBody>
          <a:bodyPr numCol="1">
            <a:normAutofit/>
          </a:bodyPr>
          <a:lstStyle/>
          <a:p>
            <a:r>
              <a:rPr lang="en-US" sz="2400" dirty="0"/>
              <a:t>This example shows how you can create an NFS volume when creating a service. This example uses 10.0.0.10 as the NFS server and /</a:t>
            </a:r>
            <a:r>
              <a:rPr lang="en-US" sz="2400" dirty="0" err="1"/>
              <a:t>var</a:t>
            </a:r>
            <a:r>
              <a:rPr lang="en-US" sz="2400" dirty="0"/>
              <a:t>/</a:t>
            </a:r>
            <a:r>
              <a:rPr lang="en-US" sz="2400" dirty="0" err="1"/>
              <a:t>docker-nfs</a:t>
            </a:r>
            <a:r>
              <a:rPr lang="en-US" sz="2400" dirty="0"/>
              <a:t> as the exported directory on the NFS server. </a:t>
            </a:r>
            <a:endParaRPr lang="en-US" sz="2400" dirty="0" smtClean="0"/>
          </a:p>
          <a:p>
            <a:r>
              <a:rPr lang="en-US" sz="2400" b="1" dirty="0" smtClean="0"/>
              <a:t>Note</a:t>
            </a:r>
            <a:r>
              <a:rPr lang="en-US" sz="2400" dirty="0" smtClean="0"/>
              <a:t> </a:t>
            </a:r>
            <a:r>
              <a:rPr lang="en-US" sz="2400" dirty="0"/>
              <a:t>that the volume driver specified is </a:t>
            </a:r>
            <a:r>
              <a:rPr lang="en-US" sz="2400" dirty="0">
                <a:solidFill>
                  <a:srgbClr val="C00000"/>
                </a:solidFill>
              </a:rPr>
              <a:t>local</a:t>
            </a:r>
            <a:r>
              <a:rPr lang="en-US" sz="2400" dirty="0"/>
              <a:t>.</a:t>
            </a:r>
          </a:p>
          <a:p>
            <a:r>
              <a:rPr lang="en-US" sz="2400" dirty="0" smtClean="0"/>
              <a:t>NFSv3</a:t>
            </a:r>
            <a:endParaRPr lang="en-US" sz="2400" dirty="0"/>
          </a:p>
          <a:p>
            <a:pPr marL="0" indent="0">
              <a:buNone/>
            </a:pPr>
            <a:r>
              <a:rPr lang="en-US" sz="2400" dirty="0" err="1" smtClean="0">
                <a:solidFill>
                  <a:srgbClr val="C00000"/>
                </a:solidFill>
              </a:rPr>
              <a:t>docker</a:t>
            </a:r>
            <a:r>
              <a:rPr lang="en-US" sz="2400" dirty="0" smtClean="0">
                <a:solidFill>
                  <a:srgbClr val="C00000"/>
                </a:solidFill>
              </a:rPr>
              <a:t> </a:t>
            </a:r>
            <a:r>
              <a:rPr lang="en-US" sz="2400" dirty="0">
                <a:solidFill>
                  <a:srgbClr val="C00000"/>
                </a:solidFill>
              </a:rPr>
              <a:t>service create -d </a:t>
            </a:r>
            <a:r>
              <a:rPr lang="en-US" sz="2400" dirty="0" smtClean="0">
                <a:solidFill>
                  <a:srgbClr val="C00000"/>
                </a:solidFill>
              </a:rPr>
              <a:t>  </a:t>
            </a:r>
            <a:r>
              <a:rPr lang="en-US" sz="2400" dirty="0">
                <a:solidFill>
                  <a:srgbClr val="C00000"/>
                </a:solidFill>
              </a:rPr>
              <a:t>--name </a:t>
            </a:r>
            <a:r>
              <a:rPr lang="en-US" sz="2400" dirty="0" err="1">
                <a:solidFill>
                  <a:srgbClr val="C00000"/>
                </a:solidFill>
              </a:rPr>
              <a:t>nfs</a:t>
            </a:r>
            <a:r>
              <a:rPr lang="en-US" sz="2400" dirty="0">
                <a:solidFill>
                  <a:srgbClr val="C00000"/>
                </a:solidFill>
              </a:rPr>
              <a:t>-service \</a:t>
            </a:r>
          </a:p>
          <a:p>
            <a:pPr marL="0" indent="0">
              <a:buNone/>
            </a:pPr>
            <a:r>
              <a:rPr lang="en-US" sz="2400" dirty="0">
                <a:solidFill>
                  <a:srgbClr val="C00000"/>
                </a:solidFill>
              </a:rPr>
              <a:t>  --mount 'type=</a:t>
            </a:r>
            <a:r>
              <a:rPr lang="en-US" sz="2400" dirty="0" err="1">
                <a:solidFill>
                  <a:srgbClr val="C00000"/>
                </a:solidFill>
              </a:rPr>
              <a:t>volume,source</a:t>
            </a:r>
            <a:r>
              <a:rPr lang="en-US" sz="2400" dirty="0">
                <a:solidFill>
                  <a:srgbClr val="C00000"/>
                </a:solidFill>
              </a:rPr>
              <a:t>=</a:t>
            </a:r>
            <a:r>
              <a:rPr lang="en-US" sz="2400" dirty="0" err="1">
                <a:solidFill>
                  <a:srgbClr val="C00000"/>
                </a:solidFill>
              </a:rPr>
              <a:t>nfsvolume,target</a:t>
            </a:r>
            <a:r>
              <a:rPr lang="en-US" sz="2400" dirty="0">
                <a:solidFill>
                  <a:srgbClr val="C00000"/>
                </a:solidFill>
              </a:rPr>
              <a:t>=/</a:t>
            </a:r>
            <a:r>
              <a:rPr lang="en-US" sz="2400" dirty="0" err="1">
                <a:solidFill>
                  <a:srgbClr val="C00000"/>
                </a:solidFill>
              </a:rPr>
              <a:t>app,volume</a:t>
            </a:r>
            <a:r>
              <a:rPr lang="en-US" sz="2400" dirty="0">
                <a:solidFill>
                  <a:srgbClr val="C00000"/>
                </a:solidFill>
              </a:rPr>
              <a:t>-driver=</a:t>
            </a:r>
            <a:r>
              <a:rPr lang="en-US" sz="2400" dirty="0" err="1">
                <a:solidFill>
                  <a:srgbClr val="C00000"/>
                </a:solidFill>
              </a:rPr>
              <a:t>local,volume</a:t>
            </a:r>
            <a:r>
              <a:rPr lang="en-US" sz="2400" dirty="0">
                <a:solidFill>
                  <a:srgbClr val="C00000"/>
                </a:solidFill>
              </a:rPr>
              <a:t>-opt=type=</a:t>
            </a:r>
            <a:r>
              <a:rPr lang="en-US" sz="2400" dirty="0" err="1">
                <a:solidFill>
                  <a:srgbClr val="C00000"/>
                </a:solidFill>
              </a:rPr>
              <a:t>nfs,volume</a:t>
            </a:r>
            <a:r>
              <a:rPr lang="en-US" sz="2400" dirty="0">
                <a:solidFill>
                  <a:srgbClr val="C00000"/>
                </a:solidFill>
              </a:rPr>
              <a:t>-opt=device=:/</a:t>
            </a:r>
            <a:r>
              <a:rPr lang="en-US" sz="2400" dirty="0" err="1">
                <a:solidFill>
                  <a:srgbClr val="C00000"/>
                </a:solidFill>
              </a:rPr>
              <a:t>var</a:t>
            </a:r>
            <a:r>
              <a:rPr lang="en-US" sz="2400" dirty="0">
                <a:solidFill>
                  <a:srgbClr val="C00000"/>
                </a:solidFill>
              </a:rPr>
              <a:t>/</a:t>
            </a:r>
            <a:r>
              <a:rPr lang="en-US" sz="2400" dirty="0" err="1">
                <a:solidFill>
                  <a:srgbClr val="C00000"/>
                </a:solidFill>
              </a:rPr>
              <a:t>docker</a:t>
            </a:r>
            <a:r>
              <a:rPr lang="en-US" sz="2400" dirty="0">
                <a:solidFill>
                  <a:srgbClr val="C00000"/>
                </a:solidFill>
              </a:rPr>
              <a:t>-</a:t>
            </a:r>
            <a:r>
              <a:rPr lang="en-US" sz="2400" dirty="0" err="1">
                <a:solidFill>
                  <a:srgbClr val="C00000"/>
                </a:solidFill>
              </a:rPr>
              <a:t>nfs,volume</a:t>
            </a:r>
            <a:r>
              <a:rPr lang="en-US" sz="2400" dirty="0">
                <a:solidFill>
                  <a:srgbClr val="C00000"/>
                </a:solidFill>
              </a:rPr>
              <a:t>-opt=o=</a:t>
            </a:r>
            <a:r>
              <a:rPr lang="en-US" sz="2400" dirty="0" err="1">
                <a:solidFill>
                  <a:srgbClr val="C00000"/>
                </a:solidFill>
              </a:rPr>
              <a:t>addr</a:t>
            </a:r>
            <a:r>
              <a:rPr lang="en-US" sz="2400" dirty="0">
                <a:solidFill>
                  <a:srgbClr val="C00000"/>
                </a:solidFill>
              </a:rPr>
              <a:t>=10.0.0.10' \</a:t>
            </a:r>
          </a:p>
          <a:p>
            <a:pPr marL="0" indent="0">
              <a:buNone/>
            </a:pPr>
            <a:r>
              <a:rPr lang="en-US" sz="2400" dirty="0">
                <a:solidFill>
                  <a:srgbClr val="C00000"/>
                </a:solidFill>
              </a:rPr>
              <a:t>  </a:t>
            </a:r>
            <a:r>
              <a:rPr lang="en-US" sz="2400" dirty="0" err="1">
                <a:solidFill>
                  <a:srgbClr val="C00000"/>
                </a:solidFill>
              </a:rPr>
              <a:t>nginx:latest</a:t>
            </a:r>
            <a:endParaRPr lang="en-US" sz="2400" dirty="0">
              <a:solidFill>
                <a:srgbClr val="C00000"/>
              </a:solidFill>
            </a:endParaRPr>
          </a:p>
          <a:p>
            <a:endParaRPr lang="en-US" sz="2400" dirty="0"/>
          </a:p>
        </p:txBody>
      </p:sp>
    </p:spTree>
    <p:extLst>
      <p:ext uri="{BB962C8B-B14F-4D97-AF65-F5344CB8AC3E}">
        <p14:creationId xmlns:p14="http://schemas.microsoft.com/office/powerpoint/2010/main" val="13650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36904" y="347472"/>
            <a:ext cx="10363200" cy="923862"/>
          </a:xfrm>
        </p:spPr>
        <p:txBody>
          <a:bodyPr/>
          <a:lstStyle/>
          <a:p>
            <a:r>
              <a:rPr lang="en-US" dirty="0"/>
              <a:t>Create a service which creates an NFS volume</a:t>
            </a:r>
          </a:p>
        </p:txBody>
      </p:sp>
      <p:sp>
        <p:nvSpPr>
          <p:cNvPr id="2" name="Content Placeholder 1"/>
          <p:cNvSpPr>
            <a:spLocks noGrp="1"/>
          </p:cNvSpPr>
          <p:nvPr>
            <p:ph sz="quarter" idx="1"/>
          </p:nvPr>
        </p:nvSpPr>
        <p:spPr/>
        <p:txBody>
          <a:bodyPr numCol="1">
            <a:normAutofit/>
          </a:bodyPr>
          <a:lstStyle/>
          <a:p>
            <a:r>
              <a:rPr lang="en-US" sz="2400" dirty="0"/>
              <a:t>This example shows how you can create an NFS volume when creating a service. This example uses 10.0.0.10 as the NFS server and /</a:t>
            </a:r>
            <a:r>
              <a:rPr lang="en-US" sz="2400" dirty="0" err="1"/>
              <a:t>var</a:t>
            </a:r>
            <a:r>
              <a:rPr lang="en-US" sz="2400" dirty="0"/>
              <a:t>/</a:t>
            </a:r>
            <a:r>
              <a:rPr lang="en-US" sz="2400" dirty="0" err="1"/>
              <a:t>docker-nfs</a:t>
            </a:r>
            <a:r>
              <a:rPr lang="en-US" sz="2400" dirty="0"/>
              <a:t> as the exported directory on the NFS server. </a:t>
            </a:r>
            <a:endParaRPr lang="en-US" sz="2400" dirty="0" smtClean="0"/>
          </a:p>
          <a:p>
            <a:r>
              <a:rPr lang="en-US" sz="2400" b="1" dirty="0" smtClean="0"/>
              <a:t>Note</a:t>
            </a:r>
            <a:r>
              <a:rPr lang="en-US" sz="2400" dirty="0" smtClean="0"/>
              <a:t> </a:t>
            </a:r>
            <a:r>
              <a:rPr lang="en-US" sz="2400" dirty="0"/>
              <a:t>that the volume driver specified is </a:t>
            </a:r>
            <a:r>
              <a:rPr lang="en-US" sz="2400" dirty="0">
                <a:solidFill>
                  <a:srgbClr val="C00000"/>
                </a:solidFill>
              </a:rPr>
              <a:t>local</a:t>
            </a:r>
            <a:r>
              <a:rPr lang="en-US" sz="2400" dirty="0"/>
              <a:t>.</a:t>
            </a:r>
          </a:p>
          <a:p>
            <a:r>
              <a:rPr lang="en-US" sz="2400" dirty="0" smtClean="0"/>
              <a:t>NFSv4</a:t>
            </a:r>
            <a:endParaRPr lang="en-US" sz="2400" dirty="0"/>
          </a:p>
          <a:p>
            <a:pPr marL="0" indent="0">
              <a:buNone/>
            </a:pPr>
            <a:r>
              <a:rPr lang="en-US" sz="2400" dirty="0" err="1">
                <a:solidFill>
                  <a:srgbClr val="C00000"/>
                </a:solidFill>
              </a:rPr>
              <a:t>docker</a:t>
            </a:r>
            <a:r>
              <a:rPr lang="en-US" sz="2400" dirty="0">
                <a:solidFill>
                  <a:srgbClr val="C00000"/>
                </a:solidFill>
              </a:rPr>
              <a:t> service create -d </a:t>
            </a:r>
            <a:r>
              <a:rPr lang="en-US" sz="2400" dirty="0" smtClean="0">
                <a:solidFill>
                  <a:srgbClr val="C00000"/>
                </a:solidFill>
              </a:rPr>
              <a:t> </a:t>
            </a:r>
            <a:r>
              <a:rPr lang="en-US" sz="2400" dirty="0">
                <a:solidFill>
                  <a:srgbClr val="C00000"/>
                </a:solidFill>
              </a:rPr>
              <a:t>--name </a:t>
            </a:r>
            <a:r>
              <a:rPr lang="en-US" sz="2400" dirty="0" err="1">
                <a:solidFill>
                  <a:srgbClr val="C00000"/>
                </a:solidFill>
              </a:rPr>
              <a:t>nfs</a:t>
            </a:r>
            <a:r>
              <a:rPr lang="en-US" sz="2400" dirty="0">
                <a:solidFill>
                  <a:srgbClr val="C00000"/>
                </a:solidFill>
              </a:rPr>
              <a:t>-service \</a:t>
            </a:r>
          </a:p>
          <a:p>
            <a:pPr marL="0" indent="0">
              <a:buNone/>
            </a:pPr>
            <a:r>
              <a:rPr lang="en-US" sz="2400" dirty="0">
                <a:solidFill>
                  <a:srgbClr val="C00000"/>
                </a:solidFill>
              </a:rPr>
              <a:t>    --mount 'type=</a:t>
            </a:r>
            <a:r>
              <a:rPr lang="en-US" sz="2400" dirty="0" err="1">
                <a:solidFill>
                  <a:srgbClr val="C00000"/>
                </a:solidFill>
              </a:rPr>
              <a:t>volume,source</a:t>
            </a:r>
            <a:r>
              <a:rPr lang="en-US" sz="2400" dirty="0">
                <a:solidFill>
                  <a:srgbClr val="C00000"/>
                </a:solidFill>
              </a:rPr>
              <a:t>=</a:t>
            </a:r>
            <a:r>
              <a:rPr lang="en-US" sz="2400" dirty="0" err="1">
                <a:solidFill>
                  <a:srgbClr val="C00000"/>
                </a:solidFill>
              </a:rPr>
              <a:t>nfsvolume,target</a:t>
            </a:r>
            <a:r>
              <a:rPr lang="en-US" sz="2400" dirty="0">
                <a:solidFill>
                  <a:srgbClr val="C00000"/>
                </a:solidFill>
              </a:rPr>
              <a:t>=/</a:t>
            </a:r>
            <a:r>
              <a:rPr lang="en-US" sz="2400" dirty="0" err="1">
                <a:solidFill>
                  <a:srgbClr val="C00000"/>
                </a:solidFill>
              </a:rPr>
              <a:t>app,volume</a:t>
            </a:r>
            <a:r>
              <a:rPr lang="en-US" sz="2400" dirty="0">
                <a:solidFill>
                  <a:srgbClr val="C00000"/>
                </a:solidFill>
              </a:rPr>
              <a:t>-driver=</a:t>
            </a:r>
            <a:r>
              <a:rPr lang="en-US" sz="2400" dirty="0" err="1">
                <a:solidFill>
                  <a:srgbClr val="C00000"/>
                </a:solidFill>
              </a:rPr>
              <a:t>local,volume</a:t>
            </a:r>
            <a:r>
              <a:rPr lang="en-US" sz="2400" dirty="0">
                <a:solidFill>
                  <a:srgbClr val="C00000"/>
                </a:solidFill>
              </a:rPr>
              <a:t>-opt=type=</a:t>
            </a:r>
            <a:r>
              <a:rPr lang="en-US" sz="2400" dirty="0" err="1">
                <a:solidFill>
                  <a:srgbClr val="C00000"/>
                </a:solidFill>
              </a:rPr>
              <a:t>nfs,volume</a:t>
            </a:r>
            <a:r>
              <a:rPr lang="en-US" sz="2400" dirty="0">
                <a:solidFill>
                  <a:srgbClr val="C00000"/>
                </a:solidFill>
              </a:rPr>
              <a:t>-opt=device=:/,"volume-opt=o=10.0.0.10,rw,nfsvers=4,async"' \</a:t>
            </a:r>
          </a:p>
          <a:p>
            <a:pPr marL="0" indent="0">
              <a:buNone/>
            </a:pPr>
            <a:r>
              <a:rPr lang="en-US" sz="2400" dirty="0">
                <a:solidFill>
                  <a:srgbClr val="C00000"/>
                </a:solidFill>
              </a:rPr>
              <a:t>    </a:t>
            </a:r>
            <a:r>
              <a:rPr lang="en-US" sz="2400" dirty="0" err="1" smtClean="0">
                <a:solidFill>
                  <a:srgbClr val="C00000"/>
                </a:solidFill>
              </a:rPr>
              <a:t>nginx:latest</a:t>
            </a:r>
            <a:endParaRPr lang="en-US" sz="2400" dirty="0">
              <a:solidFill>
                <a:srgbClr val="C00000"/>
              </a:solidFill>
            </a:endParaRPr>
          </a:p>
        </p:txBody>
      </p:sp>
    </p:spTree>
    <p:extLst>
      <p:ext uri="{BB962C8B-B14F-4D97-AF65-F5344CB8AC3E}">
        <p14:creationId xmlns:p14="http://schemas.microsoft.com/office/powerpoint/2010/main" val="96799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36904" y="347472"/>
            <a:ext cx="10363200" cy="923862"/>
          </a:xfrm>
        </p:spPr>
        <p:txBody>
          <a:bodyPr/>
          <a:lstStyle/>
          <a:p>
            <a:r>
              <a:rPr lang="en-US" dirty="0"/>
              <a:t>Backup a container</a:t>
            </a:r>
          </a:p>
        </p:txBody>
      </p:sp>
      <p:sp>
        <p:nvSpPr>
          <p:cNvPr id="2" name="Content Placeholder 1"/>
          <p:cNvSpPr>
            <a:spLocks noGrp="1"/>
          </p:cNvSpPr>
          <p:nvPr>
            <p:ph sz="quarter" idx="1"/>
          </p:nvPr>
        </p:nvSpPr>
        <p:spPr/>
        <p:txBody>
          <a:bodyPr numCol="1">
            <a:normAutofit/>
          </a:bodyPr>
          <a:lstStyle/>
          <a:p>
            <a:r>
              <a:rPr lang="en-US" sz="2400" dirty="0"/>
              <a:t> </a:t>
            </a:r>
            <a:r>
              <a:rPr lang="en-US" sz="2400" dirty="0" smtClean="0"/>
              <a:t>In </a:t>
            </a:r>
            <a:r>
              <a:rPr lang="en-US" sz="2400" dirty="0"/>
              <a:t>the next command, we</a:t>
            </a:r>
            <a:r>
              <a:rPr lang="en-US" sz="2400" dirty="0" smtClean="0"/>
              <a:t>:</a:t>
            </a:r>
            <a:endParaRPr lang="en-US" sz="2400" dirty="0"/>
          </a:p>
          <a:p>
            <a:r>
              <a:rPr lang="en-US" sz="2400" dirty="0"/>
              <a:t>    Launch a new container and mount the volume from the </a:t>
            </a:r>
            <a:r>
              <a:rPr lang="en-US" sz="2400" dirty="0" err="1"/>
              <a:t>dbstore</a:t>
            </a:r>
            <a:r>
              <a:rPr lang="en-US" sz="2400" dirty="0"/>
              <a:t> container</a:t>
            </a:r>
          </a:p>
          <a:p>
            <a:r>
              <a:rPr lang="en-US" sz="2400" dirty="0"/>
              <a:t>    Mount a local host directory as /backup</a:t>
            </a:r>
          </a:p>
          <a:p>
            <a:r>
              <a:rPr lang="en-US" sz="2400" dirty="0"/>
              <a:t>    Pass a command that tars the contents of the </a:t>
            </a:r>
            <a:r>
              <a:rPr lang="en-US" sz="2400" dirty="0" err="1"/>
              <a:t>dbdata</a:t>
            </a:r>
            <a:r>
              <a:rPr lang="en-US" sz="2400" dirty="0"/>
              <a:t> volume to a backup.tar file inside our /backup directory.</a:t>
            </a:r>
          </a:p>
          <a:p>
            <a:endParaRPr lang="en-US" sz="2400" dirty="0"/>
          </a:p>
          <a:p>
            <a:pPr marL="0" indent="0">
              <a:buNone/>
            </a:pPr>
            <a:r>
              <a:rPr lang="en-US" sz="2400" dirty="0" smtClean="0"/>
              <a:t>	</a:t>
            </a:r>
            <a:r>
              <a:rPr lang="en-US" sz="2400" dirty="0" err="1" smtClean="0">
                <a:solidFill>
                  <a:srgbClr val="C00000"/>
                </a:solidFill>
              </a:rPr>
              <a:t>docker</a:t>
            </a:r>
            <a:r>
              <a:rPr lang="en-US" sz="2400" dirty="0" smtClean="0">
                <a:solidFill>
                  <a:srgbClr val="C00000"/>
                </a:solidFill>
              </a:rPr>
              <a:t> </a:t>
            </a:r>
            <a:r>
              <a:rPr lang="en-US" sz="2400" dirty="0">
                <a:solidFill>
                  <a:srgbClr val="C00000"/>
                </a:solidFill>
              </a:rPr>
              <a:t>run --</a:t>
            </a:r>
            <a:r>
              <a:rPr lang="en-US" sz="2400" dirty="0" err="1">
                <a:solidFill>
                  <a:srgbClr val="C00000"/>
                </a:solidFill>
              </a:rPr>
              <a:t>rm</a:t>
            </a:r>
            <a:r>
              <a:rPr lang="en-US" sz="2400" dirty="0">
                <a:solidFill>
                  <a:srgbClr val="C00000"/>
                </a:solidFill>
              </a:rPr>
              <a:t> --volumes-from </a:t>
            </a:r>
            <a:r>
              <a:rPr lang="en-US" sz="2400" dirty="0" err="1" smtClean="0">
                <a:solidFill>
                  <a:srgbClr val="C00000"/>
                </a:solidFill>
              </a:rPr>
              <a:t>dbstore</a:t>
            </a:r>
            <a:r>
              <a:rPr lang="en-US" sz="2400" dirty="0" smtClean="0">
                <a:solidFill>
                  <a:srgbClr val="C00000"/>
                </a:solidFill>
              </a:rPr>
              <a:t>\</a:t>
            </a:r>
          </a:p>
          <a:p>
            <a:pPr marL="0" indent="0">
              <a:buNone/>
            </a:pPr>
            <a:r>
              <a:rPr lang="en-US" sz="2400" dirty="0">
                <a:solidFill>
                  <a:srgbClr val="C00000"/>
                </a:solidFill>
              </a:rPr>
              <a:t>	</a:t>
            </a:r>
            <a:r>
              <a:rPr lang="en-US" sz="2400" dirty="0" smtClean="0">
                <a:solidFill>
                  <a:srgbClr val="C00000"/>
                </a:solidFill>
              </a:rPr>
              <a:t>  </a:t>
            </a:r>
            <a:r>
              <a:rPr lang="en-US" sz="2400" dirty="0">
                <a:solidFill>
                  <a:srgbClr val="C00000"/>
                </a:solidFill>
              </a:rPr>
              <a:t>-v $(</a:t>
            </a:r>
            <a:r>
              <a:rPr lang="en-US" sz="2400" dirty="0" err="1">
                <a:solidFill>
                  <a:srgbClr val="C00000"/>
                </a:solidFill>
              </a:rPr>
              <a:t>pwd</a:t>
            </a:r>
            <a:r>
              <a:rPr lang="en-US" sz="2400" dirty="0">
                <a:solidFill>
                  <a:srgbClr val="C00000"/>
                </a:solidFill>
              </a:rPr>
              <a:t>):/backup </a:t>
            </a:r>
            <a:r>
              <a:rPr lang="en-US" sz="2400" dirty="0" err="1">
                <a:solidFill>
                  <a:srgbClr val="C00000"/>
                </a:solidFill>
              </a:rPr>
              <a:t>ubuntu</a:t>
            </a:r>
            <a:r>
              <a:rPr lang="en-US" sz="2400" dirty="0">
                <a:solidFill>
                  <a:srgbClr val="C00000"/>
                </a:solidFill>
              </a:rPr>
              <a:t> tar </a:t>
            </a:r>
            <a:r>
              <a:rPr lang="en-US" sz="2400" dirty="0" err="1">
                <a:solidFill>
                  <a:srgbClr val="C00000"/>
                </a:solidFill>
              </a:rPr>
              <a:t>cvf</a:t>
            </a:r>
            <a:r>
              <a:rPr lang="en-US" sz="2400" dirty="0">
                <a:solidFill>
                  <a:srgbClr val="C00000"/>
                </a:solidFill>
              </a:rPr>
              <a:t> /backup/backup.tar /</a:t>
            </a:r>
            <a:r>
              <a:rPr lang="en-US" sz="2400" dirty="0" err="1">
                <a:solidFill>
                  <a:srgbClr val="C00000"/>
                </a:solidFill>
              </a:rPr>
              <a:t>dbdata</a:t>
            </a:r>
            <a:endParaRPr lang="en-US" sz="2400" dirty="0">
              <a:solidFill>
                <a:srgbClr val="C00000"/>
              </a:solidFill>
            </a:endParaRPr>
          </a:p>
        </p:txBody>
      </p:sp>
    </p:spTree>
    <p:extLst>
      <p:ext uri="{BB962C8B-B14F-4D97-AF65-F5344CB8AC3E}">
        <p14:creationId xmlns:p14="http://schemas.microsoft.com/office/powerpoint/2010/main" val="349874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36904" y="347472"/>
            <a:ext cx="10363200" cy="923862"/>
          </a:xfrm>
        </p:spPr>
        <p:txBody>
          <a:bodyPr/>
          <a:lstStyle/>
          <a:p>
            <a:r>
              <a:rPr lang="en-US" dirty="0" smtClean="0"/>
              <a:t>Restore a </a:t>
            </a:r>
            <a:r>
              <a:rPr lang="en-US" dirty="0"/>
              <a:t>container</a:t>
            </a:r>
          </a:p>
        </p:txBody>
      </p:sp>
      <p:sp>
        <p:nvSpPr>
          <p:cNvPr id="2" name="Content Placeholder 1"/>
          <p:cNvSpPr>
            <a:spLocks noGrp="1"/>
          </p:cNvSpPr>
          <p:nvPr>
            <p:ph sz="quarter" idx="1"/>
          </p:nvPr>
        </p:nvSpPr>
        <p:spPr/>
        <p:txBody>
          <a:bodyPr numCol="1">
            <a:normAutofit/>
          </a:bodyPr>
          <a:lstStyle/>
          <a:p>
            <a:r>
              <a:rPr lang="en-US" sz="2400" dirty="0"/>
              <a:t> With the backup just created, you can restore it to the same container, or another that you made elsewhere</a:t>
            </a:r>
            <a:r>
              <a:rPr lang="en-US" sz="2400" dirty="0" smtClean="0"/>
              <a:t>.</a:t>
            </a:r>
            <a:endParaRPr lang="en-US" sz="2400" dirty="0"/>
          </a:p>
          <a:p>
            <a:r>
              <a:rPr lang="en-US" sz="2400" dirty="0"/>
              <a:t>For example, create a new container named dbstore2</a:t>
            </a:r>
            <a:r>
              <a:rPr lang="en-US" sz="2400" dirty="0" smtClean="0"/>
              <a:t>:</a:t>
            </a:r>
            <a:endParaRPr lang="en-US" sz="2400" dirty="0"/>
          </a:p>
          <a:p>
            <a:pPr marL="0" indent="0">
              <a:buNone/>
            </a:pPr>
            <a:r>
              <a:rPr lang="en-US" sz="2400" dirty="0">
                <a:solidFill>
                  <a:srgbClr val="C00000"/>
                </a:solidFill>
              </a:rPr>
              <a:t>	</a:t>
            </a:r>
            <a:r>
              <a:rPr lang="en-US" sz="2400" dirty="0" err="1" smtClean="0">
                <a:solidFill>
                  <a:srgbClr val="C00000"/>
                </a:solidFill>
              </a:rPr>
              <a:t>docker</a:t>
            </a:r>
            <a:r>
              <a:rPr lang="en-US" sz="2400" dirty="0" smtClean="0">
                <a:solidFill>
                  <a:srgbClr val="C00000"/>
                </a:solidFill>
              </a:rPr>
              <a:t> </a:t>
            </a:r>
            <a:r>
              <a:rPr lang="en-US" sz="2400" dirty="0">
                <a:solidFill>
                  <a:srgbClr val="C00000"/>
                </a:solidFill>
              </a:rPr>
              <a:t>run -v /</a:t>
            </a:r>
            <a:r>
              <a:rPr lang="en-US" sz="2400" dirty="0" err="1">
                <a:solidFill>
                  <a:srgbClr val="C00000"/>
                </a:solidFill>
              </a:rPr>
              <a:t>dbdata</a:t>
            </a:r>
            <a:r>
              <a:rPr lang="en-US" sz="2400" dirty="0">
                <a:solidFill>
                  <a:srgbClr val="C00000"/>
                </a:solidFill>
              </a:rPr>
              <a:t> --name dbstore2 </a:t>
            </a:r>
            <a:r>
              <a:rPr lang="en-US" sz="2400" dirty="0" err="1">
                <a:solidFill>
                  <a:srgbClr val="C00000"/>
                </a:solidFill>
              </a:rPr>
              <a:t>ubuntu</a:t>
            </a:r>
            <a:r>
              <a:rPr lang="en-US" sz="2400" dirty="0">
                <a:solidFill>
                  <a:srgbClr val="C00000"/>
                </a:solidFill>
              </a:rPr>
              <a:t> /bin/bash</a:t>
            </a:r>
          </a:p>
          <a:p>
            <a:endParaRPr lang="en-US" sz="2400" dirty="0"/>
          </a:p>
          <a:p>
            <a:r>
              <a:rPr lang="en-US" sz="2400" dirty="0"/>
              <a:t>Then un-tar the backup file in the new container`s data volume</a:t>
            </a:r>
            <a:r>
              <a:rPr lang="en-US" sz="2400" dirty="0" smtClean="0"/>
              <a:t>:</a:t>
            </a:r>
            <a:endParaRPr lang="en-US" sz="2400" dirty="0"/>
          </a:p>
          <a:p>
            <a:pPr marL="0" indent="0">
              <a:buNone/>
            </a:pPr>
            <a:r>
              <a:rPr lang="en-US" sz="2400" dirty="0"/>
              <a:t>	</a:t>
            </a:r>
            <a:r>
              <a:rPr lang="en-US" sz="2400" dirty="0" err="1" smtClean="0">
                <a:solidFill>
                  <a:srgbClr val="C00000"/>
                </a:solidFill>
              </a:rPr>
              <a:t>docker</a:t>
            </a:r>
            <a:r>
              <a:rPr lang="en-US" sz="2400" dirty="0" smtClean="0">
                <a:solidFill>
                  <a:srgbClr val="C00000"/>
                </a:solidFill>
              </a:rPr>
              <a:t> </a:t>
            </a:r>
            <a:r>
              <a:rPr lang="en-US" sz="2400" dirty="0">
                <a:solidFill>
                  <a:srgbClr val="C00000"/>
                </a:solidFill>
              </a:rPr>
              <a:t>run --</a:t>
            </a:r>
            <a:r>
              <a:rPr lang="en-US" sz="2400" dirty="0" err="1">
                <a:solidFill>
                  <a:srgbClr val="C00000"/>
                </a:solidFill>
              </a:rPr>
              <a:t>rm</a:t>
            </a:r>
            <a:r>
              <a:rPr lang="en-US" sz="2400" dirty="0">
                <a:solidFill>
                  <a:srgbClr val="C00000"/>
                </a:solidFill>
              </a:rPr>
              <a:t> --volumes-from dbstore2 </a:t>
            </a:r>
            <a:r>
              <a:rPr lang="en-US" sz="2400" dirty="0" smtClean="0">
                <a:solidFill>
                  <a:srgbClr val="C00000"/>
                </a:solidFill>
              </a:rPr>
              <a:t>\</a:t>
            </a:r>
          </a:p>
          <a:p>
            <a:pPr marL="0" indent="0">
              <a:buNone/>
            </a:pPr>
            <a:r>
              <a:rPr lang="en-US" sz="2400" dirty="0">
                <a:solidFill>
                  <a:srgbClr val="C00000"/>
                </a:solidFill>
              </a:rPr>
              <a:t>	</a:t>
            </a:r>
            <a:r>
              <a:rPr lang="en-US" sz="2400" dirty="0" smtClean="0">
                <a:solidFill>
                  <a:srgbClr val="C00000"/>
                </a:solidFill>
              </a:rPr>
              <a:t>-</a:t>
            </a:r>
            <a:r>
              <a:rPr lang="en-US" sz="2400" dirty="0">
                <a:solidFill>
                  <a:srgbClr val="C00000"/>
                </a:solidFill>
              </a:rPr>
              <a:t>v $(</a:t>
            </a:r>
            <a:r>
              <a:rPr lang="en-US" sz="2400" dirty="0" err="1">
                <a:solidFill>
                  <a:srgbClr val="C00000"/>
                </a:solidFill>
              </a:rPr>
              <a:t>pwd</a:t>
            </a:r>
            <a:r>
              <a:rPr lang="en-US" sz="2400" dirty="0">
                <a:solidFill>
                  <a:srgbClr val="C00000"/>
                </a:solidFill>
              </a:rPr>
              <a:t>):/backup </a:t>
            </a:r>
            <a:r>
              <a:rPr lang="en-US" sz="2400" dirty="0" err="1">
                <a:solidFill>
                  <a:srgbClr val="C00000"/>
                </a:solidFill>
              </a:rPr>
              <a:t>ubuntu</a:t>
            </a:r>
            <a:r>
              <a:rPr lang="en-US" sz="2400" dirty="0">
                <a:solidFill>
                  <a:srgbClr val="C00000"/>
                </a:solidFill>
              </a:rPr>
              <a:t>  </a:t>
            </a:r>
            <a:r>
              <a:rPr lang="en-US" sz="2400" dirty="0" smtClean="0">
                <a:solidFill>
                  <a:srgbClr val="C00000"/>
                </a:solidFill>
              </a:rPr>
              <a:t>\</a:t>
            </a:r>
            <a:endParaRPr lang="en-US" sz="2400" dirty="0">
              <a:solidFill>
                <a:srgbClr val="C00000"/>
              </a:solidFill>
            </a:endParaRPr>
          </a:p>
          <a:p>
            <a:pPr marL="0" indent="0">
              <a:buNone/>
            </a:pPr>
            <a:r>
              <a:rPr lang="en-US" sz="2400" dirty="0" smtClean="0">
                <a:solidFill>
                  <a:srgbClr val="C00000"/>
                </a:solidFill>
              </a:rPr>
              <a:t>	bash </a:t>
            </a:r>
            <a:r>
              <a:rPr lang="en-US" sz="2400" dirty="0">
                <a:solidFill>
                  <a:srgbClr val="C00000"/>
                </a:solidFill>
              </a:rPr>
              <a:t>-c "cd /</a:t>
            </a:r>
            <a:r>
              <a:rPr lang="en-US" sz="2400" dirty="0" err="1">
                <a:solidFill>
                  <a:srgbClr val="C00000"/>
                </a:solidFill>
              </a:rPr>
              <a:t>dbdata</a:t>
            </a:r>
            <a:r>
              <a:rPr lang="en-US" sz="2400" dirty="0">
                <a:solidFill>
                  <a:srgbClr val="C00000"/>
                </a:solidFill>
              </a:rPr>
              <a:t> &amp;&amp; tar </a:t>
            </a:r>
            <a:r>
              <a:rPr lang="en-US" sz="2400" dirty="0" err="1">
                <a:solidFill>
                  <a:srgbClr val="C00000"/>
                </a:solidFill>
              </a:rPr>
              <a:t>xvf</a:t>
            </a:r>
            <a:r>
              <a:rPr lang="en-US" sz="2400" dirty="0">
                <a:solidFill>
                  <a:srgbClr val="C00000"/>
                </a:solidFill>
              </a:rPr>
              <a:t> /backup/backup.tar --strip 1"</a:t>
            </a:r>
          </a:p>
        </p:txBody>
      </p:sp>
    </p:spTree>
    <p:extLst>
      <p:ext uri="{BB962C8B-B14F-4D97-AF65-F5344CB8AC3E}">
        <p14:creationId xmlns:p14="http://schemas.microsoft.com/office/powerpoint/2010/main" val="212663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Linux Storage concepts </a:t>
            </a:r>
            <a:endParaRPr lang="en-US" dirty="0"/>
          </a:p>
        </p:txBody>
      </p:sp>
      <p:sp>
        <p:nvSpPr>
          <p:cNvPr id="2" name="Content Placeholder 1"/>
          <p:cNvSpPr>
            <a:spLocks noGrp="1"/>
          </p:cNvSpPr>
          <p:nvPr>
            <p:ph sz="quarter" idx="1"/>
          </p:nvPr>
        </p:nvSpPr>
        <p:spPr/>
        <p:txBody>
          <a:bodyPr numCol="1">
            <a:normAutofit/>
          </a:bodyPr>
          <a:lstStyle/>
          <a:p>
            <a:pPr marL="0" indent="0">
              <a:buNone/>
            </a:pPr>
            <a:endParaRPr lang="en-US" sz="2400" dirty="0"/>
          </a:p>
          <a:p>
            <a:r>
              <a:rPr lang="en-US" sz="2400" dirty="0" smtClean="0"/>
              <a:t>Linux Storage building blocks:</a:t>
            </a:r>
          </a:p>
          <a:p>
            <a:endParaRPr lang="en-US" sz="2400" dirty="0" smtClean="0"/>
          </a:p>
          <a:p>
            <a:pPr lvl="1"/>
            <a:r>
              <a:rPr lang="en-US" sz="2200" dirty="0" smtClean="0"/>
              <a:t>Level 0: Block device (SATA, SAS, </a:t>
            </a:r>
            <a:r>
              <a:rPr lang="en-US" sz="2200" dirty="0" err="1" smtClean="0"/>
              <a:t>NVMe</a:t>
            </a:r>
            <a:r>
              <a:rPr lang="en-US" sz="2200" dirty="0" smtClean="0"/>
              <a:t>, USB, ISCSI, FC, </a:t>
            </a:r>
            <a:r>
              <a:rPr lang="en-US" sz="2200" dirty="0" err="1" smtClean="0"/>
              <a:t>FCoE</a:t>
            </a:r>
            <a:r>
              <a:rPr lang="en-US" sz="2200" dirty="0" smtClean="0"/>
              <a:t> ….)</a:t>
            </a:r>
          </a:p>
          <a:p>
            <a:pPr lvl="1"/>
            <a:r>
              <a:rPr lang="en-US" sz="2200" dirty="0" smtClean="0"/>
              <a:t>Level 1: </a:t>
            </a:r>
            <a:r>
              <a:rPr lang="en-US" sz="2200" smtClean="0"/>
              <a:t>Disk </a:t>
            </a:r>
            <a:r>
              <a:rPr lang="en-US" sz="2200" smtClean="0"/>
              <a:t>partitions </a:t>
            </a:r>
            <a:r>
              <a:rPr lang="en-US" sz="2200" dirty="0" smtClean="0"/>
              <a:t>( MBR, GPT) (optional)</a:t>
            </a:r>
          </a:p>
          <a:p>
            <a:pPr lvl="1"/>
            <a:r>
              <a:rPr lang="en-US" sz="2200" dirty="0" smtClean="0"/>
              <a:t>Level 2: Volume managers (LVM, ZFS, </a:t>
            </a:r>
            <a:r>
              <a:rPr lang="en-US" sz="2200" dirty="0" err="1" smtClean="0"/>
              <a:t>Btrfs</a:t>
            </a:r>
            <a:r>
              <a:rPr lang="en-US" sz="2200" dirty="0" smtClean="0"/>
              <a:t>) (optional)</a:t>
            </a:r>
          </a:p>
          <a:p>
            <a:pPr lvl="1"/>
            <a:r>
              <a:rPr lang="en-US" sz="2200" dirty="0" smtClean="0"/>
              <a:t>Level 3: Filesystems (Ext, </a:t>
            </a:r>
            <a:r>
              <a:rPr lang="en-US" sz="2200" dirty="0" err="1" smtClean="0"/>
              <a:t>Btrfs</a:t>
            </a:r>
            <a:r>
              <a:rPr lang="en-US" sz="2200" dirty="0" smtClean="0"/>
              <a:t>, ZFS, GFS …)</a:t>
            </a:r>
            <a:endParaRPr lang="en-US" sz="2200" dirty="0"/>
          </a:p>
        </p:txBody>
      </p:sp>
    </p:spTree>
    <p:extLst>
      <p:ext uri="{BB962C8B-B14F-4D97-AF65-F5344CB8AC3E}">
        <p14:creationId xmlns:p14="http://schemas.microsoft.com/office/powerpoint/2010/main" val="387405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36904" y="347472"/>
            <a:ext cx="10363200" cy="923862"/>
          </a:xfrm>
        </p:spPr>
        <p:txBody>
          <a:bodyPr/>
          <a:lstStyle/>
          <a:p>
            <a:r>
              <a:rPr lang="en-US" dirty="0"/>
              <a:t>Remove volumes</a:t>
            </a:r>
          </a:p>
        </p:txBody>
      </p:sp>
      <p:sp>
        <p:nvSpPr>
          <p:cNvPr id="2" name="Content Placeholder 1"/>
          <p:cNvSpPr>
            <a:spLocks noGrp="1"/>
          </p:cNvSpPr>
          <p:nvPr>
            <p:ph sz="quarter" idx="1"/>
          </p:nvPr>
        </p:nvSpPr>
        <p:spPr/>
        <p:txBody>
          <a:bodyPr numCol="1">
            <a:normAutofit/>
          </a:bodyPr>
          <a:lstStyle/>
          <a:p>
            <a:r>
              <a:rPr lang="en-US" sz="2400" dirty="0"/>
              <a:t>A Docker data volume persists after a container is deleted. There are two types of volumes to consider:</a:t>
            </a:r>
          </a:p>
          <a:p>
            <a:endParaRPr lang="en-US" sz="2400" dirty="0"/>
          </a:p>
          <a:p>
            <a:r>
              <a:rPr lang="en-US" sz="2400" dirty="0"/>
              <a:t>    </a:t>
            </a:r>
            <a:r>
              <a:rPr lang="en-US" sz="2400" dirty="0">
                <a:solidFill>
                  <a:srgbClr val="C00000"/>
                </a:solidFill>
              </a:rPr>
              <a:t>Named</a:t>
            </a:r>
            <a:r>
              <a:rPr lang="en-US" sz="2400" dirty="0"/>
              <a:t> volumes have a specific source from outside the container, for example awesome:/bar.</a:t>
            </a:r>
          </a:p>
          <a:p>
            <a:r>
              <a:rPr lang="en-US" sz="2400" dirty="0"/>
              <a:t>    </a:t>
            </a:r>
            <a:r>
              <a:rPr lang="en-US" sz="2400" dirty="0">
                <a:solidFill>
                  <a:srgbClr val="C00000"/>
                </a:solidFill>
              </a:rPr>
              <a:t>Anonymous</a:t>
            </a:r>
            <a:r>
              <a:rPr lang="en-US" sz="2400" dirty="0"/>
              <a:t> volumes have no specific source so when the container is deleted, instruct the Docker Engine daemon to remove them.</a:t>
            </a:r>
          </a:p>
        </p:txBody>
      </p:sp>
    </p:spTree>
    <p:extLst>
      <p:ext uri="{BB962C8B-B14F-4D97-AF65-F5344CB8AC3E}">
        <p14:creationId xmlns:p14="http://schemas.microsoft.com/office/powerpoint/2010/main" val="195091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36904" y="347472"/>
            <a:ext cx="10363200" cy="923862"/>
          </a:xfrm>
        </p:spPr>
        <p:txBody>
          <a:bodyPr/>
          <a:lstStyle/>
          <a:p>
            <a:r>
              <a:rPr lang="en-US" dirty="0"/>
              <a:t>Remove all volumes</a:t>
            </a:r>
          </a:p>
        </p:txBody>
      </p:sp>
      <p:sp>
        <p:nvSpPr>
          <p:cNvPr id="2" name="Content Placeholder 1"/>
          <p:cNvSpPr>
            <a:spLocks noGrp="1"/>
          </p:cNvSpPr>
          <p:nvPr>
            <p:ph sz="quarter" idx="1"/>
          </p:nvPr>
        </p:nvSpPr>
        <p:spPr/>
        <p:txBody>
          <a:bodyPr numCol="1">
            <a:normAutofit/>
          </a:bodyPr>
          <a:lstStyle/>
          <a:p>
            <a:r>
              <a:rPr lang="en-US" sz="2400" dirty="0"/>
              <a:t>To remove all unused volumes and free up space:</a:t>
            </a:r>
          </a:p>
          <a:p>
            <a:endParaRPr lang="en-US" sz="2400" dirty="0"/>
          </a:p>
          <a:p>
            <a:pPr marL="0" indent="0">
              <a:buNone/>
            </a:pPr>
            <a:r>
              <a:rPr lang="en-US" sz="2400" dirty="0">
                <a:solidFill>
                  <a:srgbClr val="C00000"/>
                </a:solidFill>
              </a:rPr>
              <a:t>	</a:t>
            </a:r>
            <a:r>
              <a:rPr lang="en-US" sz="2400" dirty="0" err="1" smtClean="0">
                <a:solidFill>
                  <a:srgbClr val="C00000"/>
                </a:solidFill>
              </a:rPr>
              <a:t>docker</a:t>
            </a:r>
            <a:r>
              <a:rPr lang="en-US" sz="2400" dirty="0" smtClean="0">
                <a:solidFill>
                  <a:srgbClr val="C00000"/>
                </a:solidFill>
              </a:rPr>
              <a:t> </a:t>
            </a:r>
            <a:r>
              <a:rPr lang="en-US" sz="2400" dirty="0">
                <a:solidFill>
                  <a:srgbClr val="C00000"/>
                </a:solidFill>
              </a:rPr>
              <a:t>volume prune</a:t>
            </a:r>
          </a:p>
        </p:txBody>
      </p:sp>
    </p:spTree>
    <p:extLst>
      <p:ext uri="{BB962C8B-B14F-4D97-AF65-F5344CB8AC3E}">
        <p14:creationId xmlns:p14="http://schemas.microsoft.com/office/powerpoint/2010/main" val="1984682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Docker Application Data</a:t>
            </a:r>
          </a:p>
        </p:txBody>
      </p:sp>
      <p:sp>
        <p:nvSpPr>
          <p:cNvPr id="5" name="Text Placeholder 4"/>
          <p:cNvSpPr>
            <a:spLocks noGrp="1"/>
          </p:cNvSpPr>
          <p:nvPr>
            <p:ph type="body" idx="1"/>
          </p:nvPr>
        </p:nvSpPr>
        <p:spPr/>
        <p:txBody>
          <a:bodyPr/>
          <a:lstStyle/>
          <a:p>
            <a:r>
              <a:rPr lang="en-US" dirty="0" smtClean="0"/>
              <a:t>Bind mounts</a:t>
            </a:r>
            <a:endParaRPr lang="en-US" dirty="0"/>
          </a:p>
        </p:txBody>
      </p:sp>
    </p:spTree>
    <p:extLst>
      <p:ext uri="{BB962C8B-B14F-4D97-AF65-F5344CB8AC3E}">
        <p14:creationId xmlns:p14="http://schemas.microsoft.com/office/powerpoint/2010/main" val="83753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Bind mounts</a:t>
            </a:r>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863971" y="1590716"/>
            <a:ext cx="9073658" cy="4627204"/>
          </a:xfrm>
        </p:spPr>
      </p:pic>
    </p:spTree>
    <p:extLst>
      <p:ext uri="{BB962C8B-B14F-4D97-AF65-F5344CB8AC3E}">
        <p14:creationId xmlns:p14="http://schemas.microsoft.com/office/powerpoint/2010/main" val="448073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Differences between -v and --mount behavior</a:t>
            </a:r>
          </a:p>
        </p:txBody>
      </p:sp>
      <p:sp>
        <p:nvSpPr>
          <p:cNvPr id="2" name="Content Placeholder 1"/>
          <p:cNvSpPr>
            <a:spLocks noGrp="1"/>
          </p:cNvSpPr>
          <p:nvPr>
            <p:ph sz="quarter" idx="1"/>
          </p:nvPr>
        </p:nvSpPr>
        <p:spPr/>
        <p:txBody>
          <a:bodyPr numCol="1">
            <a:normAutofit/>
          </a:bodyPr>
          <a:lstStyle/>
          <a:p>
            <a:r>
              <a:rPr lang="en-US" dirty="0" smtClean="0"/>
              <a:t>Because </a:t>
            </a:r>
            <a:r>
              <a:rPr lang="en-US" dirty="0"/>
              <a:t>the </a:t>
            </a:r>
            <a:r>
              <a:rPr lang="en-US" dirty="0">
                <a:solidFill>
                  <a:srgbClr val="C00000"/>
                </a:solidFill>
              </a:rPr>
              <a:t>-v and --volume </a:t>
            </a:r>
            <a:r>
              <a:rPr lang="en-US" dirty="0"/>
              <a:t>flags have been a part of Docker for a long time, their behavior cannot be changed. This means that there is one behavior that is different between -v and --mount</a:t>
            </a:r>
            <a:r>
              <a:rPr lang="en-US" dirty="0" smtClean="0"/>
              <a:t>.</a:t>
            </a:r>
            <a:endParaRPr lang="en-US" dirty="0"/>
          </a:p>
          <a:p>
            <a:r>
              <a:rPr lang="en-US" dirty="0"/>
              <a:t>If you use </a:t>
            </a:r>
            <a:r>
              <a:rPr lang="en-US" dirty="0">
                <a:solidFill>
                  <a:srgbClr val="C00000"/>
                </a:solidFill>
              </a:rPr>
              <a:t>-v or --volume </a:t>
            </a:r>
            <a:r>
              <a:rPr lang="en-US" dirty="0"/>
              <a:t>to bind-mount a file or directory that does not yet exist on the Docker host, -v creates the endpoint for you. It is always created as a directory</a:t>
            </a:r>
            <a:r>
              <a:rPr lang="en-US" dirty="0" smtClean="0"/>
              <a:t>.</a:t>
            </a:r>
            <a:endParaRPr lang="en-US" dirty="0"/>
          </a:p>
          <a:p>
            <a:r>
              <a:rPr lang="en-US" dirty="0"/>
              <a:t>If you use </a:t>
            </a:r>
            <a:r>
              <a:rPr lang="en-US" dirty="0">
                <a:solidFill>
                  <a:srgbClr val="C00000"/>
                </a:solidFill>
              </a:rPr>
              <a:t>--mount </a:t>
            </a:r>
            <a:r>
              <a:rPr lang="en-US" dirty="0"/>
              <a:t>to bind-mount a file or directory that does not yet exist on the Docker host, Docker does not automatically create it for you, but generates an error.</a:t>
            </a:r>
          </a:p>
        </p:txBody>
      </p:sp>
    </p:spTree>
    <p:extLst>
      <p:ext uri="{BB962C8B-B14F-4D97-AF65-F5344CB8AC3E}">
        <p14:creationId xmlns:p14="http://schemas.microsoft.com/office/powerpoint/2010/main" val="127907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Start a container with a bind mount</a:t>
            </a:r>
          </a:p>
        </p:txBody>
      </p:sp>
      <p:sp>
        <p:nvSpPr>
          <p:cNvPr id="2" name="Content Placeholder 1"/>
          <p:cNvSpPr>
            <a:spLocks noGrp="1"/>
          </p:cNvSpPr>
          <p:nvPr>
            <p:ph sz="quarter" idx="1"/>
          </p:nvPr>
        </p:nvSpPr>
        <p:spPr/>
        <p:txBody>
          <a:bodyPr numCol="1">
            <a:normAutofit/>
          </a:bodyPr>
          <a:lstStyle/>
          <a:p>
            <a:r>
              <a:rPr lang="en-US" dirty="0"/>
              <a:t>Use the following command to bind-mount the target/ directory into your container at /app/. Run the command from within the source directory. The </a:t>
            </a:r>
            <a:r>
              <a:rPr lang="en-US" dirty="0">
                <a:solidFill>
                  <a:srgbClr val="C00000"/>
                </a:solidFill>
              </a:rPr>
              <a:t>$(</a:t>
            </a:r>
            <a:r>
              <a:rPr lang="en-US" dirty="0" err="1">
                <a:solidFill>
                  <a:srgbClr val="C00000"/>
                </a:solidFill>
              </a:rPr>
              <a:t>pwd</a:t>
            </a:r>
            <a:r>
              <a:rPr lang="en-US" dirty="0">
                <a:solidFill>
                  <a:srgbClr val="C00000"/>
                </a:solidFill>
              </a:rPr>
              <a:t>) </a:t>
            </a:r>
            <a:r>
              <a:rPr lang="en-US" dirty="0"/>
              <a:t>sub-command expands to the current working directory on Linux or </a:t>
            </a:r>
            <a:r>
              <a:rPr lang="en-US" dirty="0" err="1"/>
              <a:t>macOS</a:t>
            </a:r>
            <a:r>
              <a:rPr lang="en-US" dirty="0"/>
              <a:t> hosts.</a:t>
            </a:r>
          </a:p>
          <a:p>
            <a:pPr marL="0" indent="0">
              <a:buNone/>
            </a:pPr>
            <a:r>
              <a:rPr lang="en-US" dirty="0" smtClean="0"/>
              <a:t>	</a:t>
            </a:r>
            <a:r>
              <a:rPr lang="en-US" dirty="0" err="1" smtClean="0">
                <a:solidFill>
                  <a:srgbClr val="C00000"/>
                </a:solidFill>
              </a:rPr>
              <a:t>docker</a:t>
            </a:r>
            <a:r>
              <a:rPr lang="en-US" dirty="0" smtClean="0">
                <a:solidFill>
                  <a:srgbClr val="C00000"/>
                </a:solidFill>
              </a:rPr>
              <a:t> </a:t>
            </a:r>
            <a:r>
              <a:rPr lang="en-US" dirty="0">
                <a:solidFill>
                  <a:srgbClr val="C00000"/>
                </a:solidFill>
              </a:rPr>
              <a:t>run -d </a:t>
            </a:r>
            <a:r>
              <a:rPr lang="en-US" dirty="0" smtClean="0">
                <a:solidFill>
                  <a:srgbClr val="C00000"/>
                </a:solidFill>
              </a:rPr>
              <a:t>-it </a:t>
            </a:r>
            <a:r>
              <a:rPr lang="en-US" dirty="0">
                <a:solidFill>
                  <a:srgbClr val="C00000"/>
                </a:solidFill>
              </a:rPr>
              <a:t>--name </a:t>
            </a:r>
            <a:r>
              <a:rPr lang="en-US" dirty="0" err="1">
                <a:solidFill>
                  <a:srgbClr val="C00000"/>
                </a:solidFill>
              </a:rPr>
              <a:t>devtest</a:t>
            </a:r>
            <a:r>
              <a:rPr lang="en-US" dirty="0">
                <a:solidFill>
                  <a:srgbClr val="C00000"/>
                </a:solidFill>
              </a:rPr>
              <a:t> \</a:t>
            </a:r>
          </a:p>
          <a:p>
            <a:pPr marL="0" indent="0">
              <a:buNone/>
            </a:pPr>
            <a:r>
              <a:rPr lang="en-US" dirty="0">
                <a:solidFill>
                  <a:srgbClr val="C00000"/>
                </a:solidFill>
              </a:rPr>
              <a:t>  </a:t>
            </a:r>
            <a:r>
              <a:rPr lang="en-US" dirty="0" smtClean="0">
                <a:solidFill>
                  <a:srgbClr val="C00000"/>
                </a:solidFill>
              </a:rPr>
              <a:t>		-</a:t>
            </a:r>
            <a:r>
              <a:rPr lang="en-US" dirty="0">
                <a:solidFill>
                  <a:srgbClr val="C00000"/>
                </a:solidFill>
              </a:rPr>
              <a:t>v "$(</a:t>
            </a:r>
            <a:r>
              <a:rPr lang="en-US" dirty="0" err="1">
                <a:solidFill>
                  <a:srgbClr val="C00000"/>
                </a:solidFill>
              </a:rPr>
              <a:t>pwd</a:t>
            </a:r>
            <a:r>
              <a:rPr lang="en-US" dirty="0">
                <a:solidFill>
                  <a:srgbClr val="C00000"/>
                </a:solidFill>
              </a:rPr>
              <a:t>)"/target:/app </a:t>
            </a:r>
            <a:r>
              <a:rPr lang="en-US" dirty="0" err="1" smtClean="0">
                <a:solidFill>
                  <a:srgbClr val="C00000"/>
                </a:solidFill>
              </a:rPr>
              <a:t>nginx:latest</a:t>
            </a:r>
            <a:endParaRPr lang="en-US" dirty="0" smtClean="0">
              <a:solidFill>
                <a:srgbClr val="C00000"/>
              </a:solidFill>
            </a:endParaRPr>
          </a:p>
          <a:p>
            <a:pPr marL="0" indent="0">
              <a:buNone/>
            </a:pPr>
            <a:endParaRPr lang="en-US" dirty="0" smtClean="0">
              <a:solidFill>
                <a:srgbClr val="C00000"/>
              </a:solidFill>
            </a:endParaRPr>
          </a:p>
          <a:p>
            <a:pPr marL="0" indent="0">
              <a:buNone/>
            </a:pPr>
            <a:r>
              <a:rPr lang="en-US" dirty="0">
                <a:solidFill>
                  <a:srgbClr val="C00000"/>
                </a:solidFill>
              </a:rPr>
              <a:t>	</a:t>
            </a:r>
            <a:r>
              <a:rPr lang="en-US" dirty="0" err="1">
                <a:solidFill>
                  <a:srgbClr val="C00000"/>
                </a:solidFill>
              </a:rPr>
              <a:t>docker</a:t>
            </a:r>
            <a:r>
              <a:rPr lang="en-US" dirty="0">
                <a:solidFill>
                  <a:srgbClr val="C00000"/>
                </a:solidFill>
              </a:rPr>
              <a:t> run -d </a:t>
            </a:r>
            <a:r>
              <a:rPr lang="en-US" dirty="0" smtClean="0">
                <a:solidFill>
                  <a:srgbClr val="C00000"/>
                </a:solidFill>
              </a:rPr>
              <a:t> </a:t>
            </a:r>
            <a:r>
              <a:rPr lang="en-US" dirty="0">
                <a:solidFill>
                  <a:srgbClr val="C00000"/>
                </a:solidFill>
              </a:rPr>
              <a:t>-it </a:t>
            </a:r>
            <a:r>
              <a:rPr lang="en-US" dirty="0" smtClean="0">
                <a:solidFill>
                  <a:srgbClr val="C00000"/>
                </a:solidFill>
              </a:rPr>
              <a:t> </a:t>
            </a:r>
            <a:r>
              <a:rPr lang="en-US" dirty="0">
                <a:solidFill>
                  <a:srgbClr val="C00000"/>
                </a:solidFill>
              </a:rPr>
              <a:t>--name </a:t>
            </a:r>
            <a:r>
              <a:rPr lang="en-US" dirty="0" err="1">
                <a:solidFill>
                  <a:srgbClr val="C00000"/>
                </a:solidFill>
              </a:rPr>
              <a:t>devtest</a:t>
            </a:r>
            <a:r>
              <a:rPr lang="en-US" dirty="0">
                <a:solidFill>
                  <a:srgbClr val="C00000"/>
                </a:solidFill>
              </a:rPr>
              <a:t> \</a:t>
            </a:r>
          </a:p>
          <a:p>
            <a:pPr marL="0" indent="0">
              <a:buNone/>
            </a:pPr>
            <a:r>
              <a:rPr lang="en-US" dirty="0">
                <a:solidFill>
                  <a:srgbClr val="C00000"/>
                </a:solidFill>
              </a:rPr>
              <a:t>  </a:t>
            </a:r>
            <a:r>
              <a:rPr lang="en-US" dirty="0" smtClean="0">
                <a:solidFill>
                  <a:srgbClr val="C00000"/>
                </a:solidFill>
              </a:rPr>
              <a:t>		--</a:t>
            </a:r>
            <a:r>
              <a:rPr lang="en-US" dirty="0">
                <a:solidFill>
                  <a:srgbClr val="C00000"/>
                </a:solidFill>
              </a:rPr>
              <a:t>mount type=</a:t>
            </a:r>
            <a:r>
              <a:rPr lang="en-US" dirty="0" err="1">
                <a:solidFill>
                  <a:srgbClr val="C00000"/>
                </a:solidFill>
              </a:rPr>
              <a:t>bind,source</a:t>
            </a:r>
            <a:r>
              <a:rPr lang="en-US" dirty="0">
                <a:solidFill>
                  <a:srgbClr val="C00000"/>
                </a:solidFill>
              </a:rPr>
              <a:t>="$(</a:t>
            </a:r>
            <a:r>
              <a:rPr lang="en-US" dirty="0" err="1">
                <a:solidFill>
                  <a:srgbClr val="C00000"/>
                </a:solidFill>
              </a:rPr>
              <a:t>pwd</a:t>
            </a:r>
            <a:r>
              <a:rPr lang="en-US" dirty="0">
                <a:solidFill>
                  <a:srgbClr val="C00000"/>
                </a:solidFill>
              </a:rPr>
              <a:t>)"/</a:t>
            </a:r>
            <a:r>
              <a:rPr lang="en-US" dirty="0" err="1">
                <a:solidFill>
                  <a:srgbClr val="C00000"/>
                </a:solidFill>
              </a:rPr>
              <a:t>target,target</a:t>
            </a:r>
            <a:r>
              <a:rPr lang="en-US" dirty="0">
                <a:solidFill>
                  <a:srgbClr val="C00000"/>
                </a:solidFill>
              </a:rPr>
              <a:t>=/app \</a:t>
            </a:r>
          </a:p>
          <a:p>
            <a:pPr marL="0" indent="0">
              <a:buNone/>
            </a:pPr>
            <a:r>
              <a:rPr lang="en-US" dirty="0">
                <a:solidFill>
                  <a:srgbClr val="C00000"/>
                </a:solidFill>
              </a:rPr>
              <a:t> </a:t>
            </a:r>
            <a:r>
              <a:rPr lang="en-US" dirty="0" smtClean="0">
                <a:solidFill>
                  <a:srgbClr val="C00000"/>
                </a:solidFill>
              </a:rPr>
              <a:t>		 </a:t>
            </a:r>
            <a:r>
              <a:rPr lang="en-US" dirty="0" err="1">
                <a:solidFill>
                  <a:srgbClr val="C00000"/>
                </a:solidFill>
              </a:rPr>
              <a:t>nginx:latest</a:t>
            </a:r>
            <a:endParaRPr lang="en-US" dirty="0">
              <a:solidFill>
                <a:srgbClr val="C00000"/>
              </a:solidFill>
            </a:endParaRPr>
          </a:p>
        </p:txBody>
      </p:sp>
    </p:spTree>
    <p:extLst>
      <p:ext uri="{BB962C8B-B14F-4D97-AF65-F5344CB8AC3E}">
        <p14:creationId xmlns:p14="http://schemas.microsoft.com/office/powerpoint/2010/main" val="305389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Start a container with a bind mount</a:t>
            </a:r>
          </a:p>
        </p:txBody>
      </p:sp>
      <p:sp>
        <p:nvSpPr>
          <p:cNvPr id="2" name="Content Placeholder 1"/>
          <p:cNvSpPr>
            <a:spLocks noGrp="1"/>
          </p:cNvSpPr>
          <p:nvPr>
            <p:ph sz="quarter" idx="1"/>
          </p:nvPr>
        </p:nvSpPr>
        <p:spPr/>
        <p:txBody>
          <a:bodyPr numCol="1">
            <a:normAutofit/>
          </a:bodyPr>
          <a:lstStyle/>
          <a:p>
            <a:r>
              <a:rPr lang="en-US" dirty="0"/>
              <a:t>Use the following command to bind-mount the target/ directory into your container at /app/. Run the command from within the source directory. The </a:t>
            </a:r>
            <a:r>
              <a:rPr lang="en-US" dirty="0">
                <a:solidFill>
                  <a:srgbClr val="C00000"/>
                </a:solidFill>
              </a:rPr>
              <a:t>$(</a:t>
            </a:r>
            <a:r>
              <a:rPr lang="en-US" dirty="0" err="1">
                <a:solidFill>
                  <a:srgbClr val="C00000"/>
                </a:solidFill>
              </a:rPr>
              <a:t>pwd</a:t>
            </a:r>
            <a:r>
              <a:rPr lang="en-US" dirty="0">
                <a:solidFill>
                  <a:srgbClr val="C00000"/>
                </a:solidFill>
              </a:rPr>
              <a:t>) </a:t>
            </a:r>
            <a:r>
              <a:rPr lang="en-US" dirty="0"/>
              <a:t>sub-command expands to the current working directory on Linux or </a:t>
            </a:r>
            <a:r>
              <a:rPr lang="en-US" dirty="0" err="1"/>
              <a:t>macOS</a:t>
            </a:r>
            <a:r>
              <a:rPr lang="en-US" dirty="0"/>
              <a:t> hosts.</a:t>
            </a:r>
          </a:p>
          <a:p>
            <a:pPr marL="0" indent="0">
              <a:buNone/>
            </a:pPr>
            <a:r>
              <a:rPr lang="en-US" dirty="0" smtClean="0"/>
              <a:t>	</a:t>
            </a:r>
            <a:r>
              <a:rPr lang="en-US" dirty="0" err="1" smtClean="0">
                <a:solidFill>
                  <a:srgbClr val="C00000"/>
                </a:solidFill>
              </a:rPr>
              <a:t>docker</a:t>
            </a:r>
            <a:r>
              <a:rPr lang="en-US" dirty="0" smtClean="0">
                <a:solidFill>
                  <a:srgbClr val="C00000"/>
                </a:solidFill>
              </a:rPr>
              <a:t> </a:t>
            </a:r>
            <a:r>
              <a:rPr lang="en-US" dirty="0">
                <a:solidFill>
                  <a:srgbClr val="C00000"/>
                </a:solidFill>
              </a:rPr>
              <a:t>run -d </a:t>
            </a:r>
            <a:r>
              <a:rPr lang="en-US" dirty="0" smtClean="0">
                <a:solidFill>
                  <a:srgbClr val="C00000"/>
                </a:solidFill>
              </a:rPr>
              <a:t>-it </a:t>
            </a:r>
            <a:r>
              <a:rPr lang="en-US" dirty="0">
                <a:solidFill>
                  <a:srgbClr val="C00000"/>
                </a:solidFill>
              </a:rPr>
              <a:t>--name </a:t>
            </a:r>
            <a:r>
              <a:rPr lang="en-US" dirty="0" err="1">
                <a:solidFill>
                  <a:srgbClr val="C00000"/>
                </a:solidFill>
              </a:rPr>
              <a:t>devtest</a:t>
            </a:r>
            <a:r>
              <a:rPr lang="en-US" dirty="0">
                <a:solidFill>
                  <a:srgbClr val="C00000"/>
                </a:solidFill>
              </a:rPr>
              <a:t> \</a:t>
            </a:r>
          </a:p>
          <a:p>
            <a:pPr marL="0" indent="0">
              <a:buNone/>
            </a:pPr>
            <a:r>
              <a:rPr lang="en-US" dirty="0">
                <a:solidFill>
                  <a:srgbClr val="C00000"/>
                </a:solidFill>
              </a:rPr>
              <a:t>  </a:t>
            </a:r>
            <a:r>
              <a:rPr lang="en-US" dirty="0" smtClean="0">
                <a:solidFill>
                  <a:srgbClr val="C00000"/>
                </a:solidFill>
              </a:rPr>
              <a:t>		-</a:t>
            </a:r>
            <a:r>
              <a:rPr lang="en-US" dirty="0">
                <a:solidFill>
                  <a:srgbClr val="C00000"/>
                </a:solidFill>
              </a:rPr>
              <a:t>v "$(</a:t>
            </a:r>
            <a:r>
              <a:rPr lang="en-US" dirty="0" err="1">
                <a:solidFill>
                  <a:srgbClr val="C00000"/>
                </a:solidFill>
              </a:rPr>
              <a:t>pwd</a:t>
            </a:r>
            <a:r>
              <a:rPr lang="en-US" dirty="0">
                <a:solidFill>
                  <a:srgbClr val="C00000"/>
                </a:solidFill>
              </a:rPr>
              <a:t>)"/target:/app </a:t>
            </a:r>
            <a:r>
              <a:rPr lang="en-US" dirty="0" err="1" smtClean="0">
                <a:solidFill>
                  <a:srgbClr val="C00000"/>
                </a:solidFill>
              </a:rPr>
              <a:t>nginx:latest</a:t>
            </a:r>
            <a:endParaRPr lang="en-US" dirty="0" smtClean="0">
              <a:solidFill>
                <a:srgbClr val="C00000"/>
              </a:solidFill>
            </a:endParaRPr>
          </a:p>
          <a:p>
            <a:pPr marL="0" indent="0">
              <a:buNone/>
            </a:pPr>
            <a:endParaRPr lang="en-US" dirty="0" smtClean="0">
              <a:solidFill>
                <a:srgbClr val="C00000"/>
              </a:solidFill>
            </a:endParaRPr>
          </a:p>
          <a:p>
            <a:pPr marL="0" indent="0">
              <a:buNone/>
            </a:pPr>
            <a:r>
              <a:rPr lang="en-US" dirty="0">
                <a:solidFill>
                  <a:srgbClr val="C00000"/>
                </a:solidFill>
              </a:rPr>
              <a:t>	</a:t>
            </a:r>
            <a:r>
              <a:rPr lang="en-US" dirty="0" err="1">
                <a:solidFill>
                  <a:srgbClr val="C00000"/>
                </a:solidFill>
              </a:rPr>
              <a:t>docker</a:t>
            </a:r>
            <a:r>
              <a:rPr lang="en-US" dirty="0">
                <a:solidFill>
                  <a:srgbClr val="C00000"/>
                </a:solidFill>
              </a:rPr>
              <a:t> run -d </a:t>
            </a:r>
            <a:r>
              <a:rPr lang="en-US" dirty="0" smtClean="0">
                <a:solidFill>
                  <a:srgbClr val="C00000"/>
                </a:solidFill>
              </a:rPr>
              <a:t> </a:t>
            </a:r>
            <a:r>
              <a:rPr lang="en-US" dirty="0">
                <a:solidFill>
                  <a:srgbClr val="C00000"/>
                </a:solidFill>
              </a:rPr>
              <a:t>-it </a:t>
            </a:r>
            <a:r>
              <a:rPr lang="en-US" dirty="0" smtClean="0">
                <a:solidFill>
                  <a:srgbClr val="C00000"/>
                </a:solidFill>
              </a:rPr>
              <a:t> </a:t>
            </a:r>
            <a:r>
              <a:rPr lang="en-US" dirty="0">
                <a:solidFill>
                  <a:srgbClr val="C00000"/>
                </a:solidFill>
              </a:rPr>
              <a:t>--name </a:t>
            </a:r>
            <a:r>
              <a:rPr lang="en-US" dirty="0" err="1">
                <a:solidFill>
                  <a:srgbClr val="C00000"/>
                </a:solidFill>
              </a:rPr>
              <a:t>devtest</a:t>
            </a:r>
            <a:r>
              <a:rPr lang="en-US" dirty="0">
                <a:solidFill>
                  <a:srgbClr val="C00000"/>
                </a:solidFill>
              </a:rPr>
              <a:t> \</a:t>
            </a:r>
          </a:p>
          <a:p>
            <a:pPr marL="0" indent="0">
              <a:buNone/>
            </a:pPr>
            <a:r>
              <a:rPr lang="en-US" dirty="0">
                <a:solidFill>
                  <a:srgbClr val="C00000"/>
                </a:solidFill>
              </a:rPr>
              <a:t>  </a:t>
            </a:r>
            <a:r>
              <a:rPr lang="en-US" dirty="0" smtClean="0">
                <a:solidFill>
                  <a:srgbClr val="C00000"/>
                </a:solidFill>
              </a:rPr>
              <a:t>		--</a:t>
            </a:r>
            <a:r>
              <a:rPr lang="en-US" dirty="0">
                <a:solidFill>
                  <a:srgbClr val="C00000"/>
                </a:solidFill>
              </a:rPr>
              <a:t>mount type=</a:t>
            </a:r>
            <a:r>
              <a:rPr lang="en-US" dirty="0" err="1">
                <a:solidFill>
                  <a:srgbClr val="C00000"/>
                </a:solidFill>
              </a:rPr>
              <a:t>bind,source</a:t>
            </a:r>
            <a:r>
              <a:rPr lang="en-US" dirty="0">
                <a:solidFill>
                  <a:srgbClr val="C00000"/>
                </a:solidFill>
              </a:rPr>
              <a:t>="$(</a:t>
            </a:r>
            <a:r>
              <a:rPr lang="en-US" dirty="0" err="1">
                <a:solidFill>
                  <a:srgbClr val="C00000"/>
                </a:solidFill>
              </a:rPr>
              <a:t>pwd</a:t>
            </a:r>
            <a:r>
              <a:rPr lang="en-US" dirty="0">
                <a:solidFill>
                  <a:srgbClr val="C00000"/>
                </a:solidFill>
              </a:rPr>
              <a:t>)"/</a:t>
            </a:r>
            <a:r>
              <a:rPr lang="en-US" dirty="0" err="1">
                <a:solidFill>
                  <a:srgbClr val="C00000"/>
                </a:solidFill>
              </a:rPr>
              <a:t>target,target</a:t>
            </a:r>
            <a:r>
              <a:rPr lang="en-US" dirty="0">
                <a:solidFill>
                  <a:srgbClr val="C00000"/>
                </a:solidFill>
              </a:rPr>
              <a:t>=/app \</a:t>
            </a:r>
          </a:p>
          <a:p>
            <a:pPr marL="0" indent="0">
              <a:buNone/>
            </a:pPr>
            <a:r>
              <a:rPr lang="en-US" dirty="0">
                <a:solidFill>
                  <a:srgbClr val="C00000"/>
                </a:solidFill>
              </a:rPr>
              <a:t> </a:t>
            </a:r>
            <a:r>
              <a:rPr lang="en-US" dirty="0" smtClean="0">
                <a:solidFill>
                  <a:srgbClr val="C00000"/>
                </a:solidFill>
              </a:rPr>
              <a:t>		 </a:t>
            </a:r>
            <a:r>
              <a:rPr lang="en-US" dirty="0" err="1">
                <a:solidFill>
                  <a:srgbClr val="C00000"/>
                </a:solidFill>
              </a:rPr>
              <a:t>nginx:latest</a:t>
            </a:r>
            <a:endParaRPr lang="en-US" dirty="0">
              <a:solidFill>
                <a:srgbClr val="C00000"/>
              </a:solidFill>
            </a:endParaRPr>
          </a:p>
        </p:txBody>
      </p:sp>
    </p:spTree>
    <p:extLst>
      <p:ext uri="{BB962C8B-B14F-4D97-AF65-F5344CB8AC3E}">
        <p14:creationId xmlns:p14="http://schemas.microsoft.com/office/powerpoint/2010/main" val="67060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Docker Application Data</a:t>
            </a:r>
          </a:p>
        </p:txBody>
      </p:sp>
      <p:sp>
        <p:nvSpPr>
          <p:cNvPr id="5" name="Text Placeholder 4"/>
          <p:cNvSpPr>
            <a:spLocks noGrp="1"/>
          </p:cNvSpPr>
          <p:nvPr>
            <p:ph type="body" idx="1"/>
          </p:nvPr>
        </p:nvSpPr>
        <p:spPr/>
        <p:txBody>
          <a:bodyPr/>
          <a:lstStyle/>
          <a:p>
            <a:r>
              <a:rPr lang="en-US" dirty="0" err="1"/>
              <a:t>t</a:t>
            </a:r>
            <a:r>
              <a:rPr lang="en-US" dirty="0" err="1" smtClean="0"/>
              <a:t>mpfs</a:t>
            </a:r>
            <a:r>
              <a:rPr lang="en-US" dirty="0" smtClean="0"/>
              <a:t> mounts</a:t>
            </a:r>
            <a:endParaRPr lang="en-US" dirty="0"/>
          </a:p>
        </p:txBody>
      </p:sp>
    </p:spTree>
    <p:extLst>
      <p:ext uri="{BB962C8B-B14F-4D97-AF65-F5344CB8AC3E}">
        <p14:creationId xmlns:p14="http://schemas.microsoft.com/office/powerpoint/2010/main" val="367842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tmpfs</a:t>
            </a:r>
            <a:r>
              <a:rPr lang="en-US" dirty="0" smtClean="0"/>
              <a:t> mounts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357" y="1517970"/>
            <a:ext cx="8914531" cy="4608510"/>
          </a:xfrm>
          <a:prstGeom prst="rect">
            <a:avLst/>
          </a:prstGeom>
        </p:spPr>
      </p:pic>
    </p:spTree>
    <p:extLst>
      <p:ext uri="{BB962C8B-B14F-4D97-AF65-F5344CB8AC3E}">
        <p14:creationId xmlns:p14="http://schemas.microsoft.com/office/powerpoint/2010/main" val="420568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tmpfs</a:t>
            </a:r>
            <a:r>
              <a:rPr lang="en-US" dirty="0" smtClean="0"/>
              <a:t> mounts</a:t>
            </a:r>
            <a:endParaRPr lang="en-US" dirty="0"/>
          </a:p>
        </p:txBody>
      </p:sp>
      <p:sp>
        <p:nvSpPr>
          <p:cNvPr id="2" name="Content Placeholder 1"/>
          <p:cNvSpPr>
            <a:spLocks noGrp="1"/>
          </p:cNvSpPr>
          <p:nvPr>
            <p:ph sz="quarter" idx="1"/>
          </p:nvPr>
        </p:nvSpPr>
        <p:spPr/>
        <p:txBody>
          <a:bodyPr numCol="1">
            <a:normAutofit/>
          </a:bodyPr>
          <a:lstStyle/>
          <a:p>
            <a:pPr marL="0" indent="0">
              <a:buNone/>
            </a:pPr>
            <a:endParaRPr lang="en-US" dirty="0"/>
          </a:p>
          <a:p>
            <a:r>
              <a:rPr lang="en-US" dirty="0"/>
              <a:t>Differences between </a:t>
            </a:r>
            <a:r>
              <a:rPr lang="en-US" dirty="0">
                <a:solidFill>
                  <a:srgbClr val="C00000"/>
                </a:solidFill>
              </a:rPr>
              <a:t>--</a:t>
            </a:r>
            <a:r>
              <a:rPr lang="en-US" dirty="0" err="1">
                <a:solidFill>
                  <a:srgbClr val="C00000"/>
                </a:solidFill>
              </a:rPr>
              <a:t>tmpfs</a:t>
            </a:r>
            <a:r>
              <a:rPr lang="en-US" dirty="0">
                <a:solidFill>
                  <a:srgbClr val="C00000"/>
                </a:solidFill>
              </a:rPr>
              <a:t> </a:t>
            </a:r>
            <a:r>
              <a:rPr lang="en-US" dirty="0"/>
              <a:t>and </a:t>
            </a:r>
            <a:r>
              <a:rPr lang="en-US" dirty="0">
                <a:solidFill>
                  <a:srgbClr val="C00000"/>
                </a:solidFill>
              </a:rPr>
              <a:t>--mount </a:t>
            </a:r>
            <a:r>
              <a:rPr lang="en-US" dirty="0"/>
              <a:t>behavior</a:t>
            </a:r>
          </a:p>
          <a:p>
            <a:endParaRPr lang="en-US" dirty="0"/>
          </a:p>
          <a:p>
            <a:r>
              <a:rPr lang="en-US" dirty="0"/>
              <a:t>    The --</a:t>
            </a:r>
            <a:r>
              <a:rPr lang="en-US" dirty="0" err="1"/>
              <a:t>tmpfs</a:t>
            </a:r>
            <a:r>
              <a:rPr lang="en-US" dirty="0"/>
              <a:t> flag does not allow you to specify any configurable options.</a:t>
            </a:r>
          </a:p>
          <a:p>
            <a:r>
              <a:rPr lang="en-US" dirty="0"/>
              <a:t>    The --</a:t>
            </a:r>
            <a:r>
              <a:rPr lang="en-US" dirty="0" err="1"/>
              <a:t>tmpfs</a:t>
            </a:r>
            <a:r>
              <a:rPr lang="en-US" dirty="0"/>
              <a:t> flag cannot be used with swarm services. You must use --mount.</a:t>
            </a:r>
          </a:p>
        </p:txBody>
      </p:sp>
    </p:spTree>
    <p:extLst>
      <p:ext uri="{BB962C8B-B14F-4D97-AF65-F5344CB8AC3E}">
        <p14:creationId xmlns:p14="http://schemas.microsoft.com/office/powerpoint/2010/main" val="148555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1925" y="274638"/>
            <a:ext cx="11455879" cy="441354"/>
          </a:xfrm>
        </p:spPr>
        <p:txBody>
          <a:bodyPr>
            <a:noAutofit/>
          </a:bodyPr>
          <a:lstStyle/>
          <a:p>
            <a:r>
              <a:rPr lang="en-US" sz="1800" dirty="0"/>
              <a:t>https://ubuntu.com/blog/what-are-the-different-types-of-storage-block-object-and-file</a:t>
            </a:r>
          </a:p>
        </p:txBody>
      </p:sp>
      <p:pic>
        <p:nvPicPr>
          <p:cNvPr id="7" name="Content Placeholder 6"/>
          <p:cNvPicPr>
            <a:picLocks noGrp="1" noChangeAspect="1"/>
          </p:cNvPicPr>
          <p:nvPr>
            <p:ph sz="quarter" idx="1"/>
          </p:nvPr>
        </p:nvPicPr>
        <p:blipFill>
          <a:blip r:embed="rId2"/>
          <a:stretch>
            <a:fillRect/>
          </a:stretch>
        </p:blipFill>
        <p:spPr>
          <a:xfrm>
            <a:off x="719243" y="852577"/>
            <a:ext cx="10417459" cy="5755824"/>
          </a:xfrm>
          <a:prstGeom prst="rect">
            <a:avLst/>
          </a:prstGeom>
        </p:spPr>
      </p:pic>
    </p:spTree>
    <p:extLst>
      <p:ext uri="{BB962C8B-B14F-4D97-AF65-F5344CB8AC3E}">
        <p14:creationId xmlns:p14="http://schemas.microsoft.com/office/powerpoint/2010/main" val="190579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Use a </a:t>
            </a:r>
            <a:r>
              <a:rPr lang="en-US" dirty="0" err="1"/>
              <a:t>tmpfs</a:t>
            </a:r>
            <a:r>
              <a:rPr lang="en-US" dirty="0"/>
              <a:t> mount in a container</a:t>
            </a:r>
          </a:p>
        </p:txBody>
      </p:sp>
      <p:sp>
        <p:nvSpPr>
          <p:cNvPr id="2" name="Content Placeholder 1"/>
          <p:cNvSpPr>
            <a:spLocks noGrp="1"/>
          </p:cNvSpPr>
          <p:nvPr>
            <p:ph sz="quarter" idx="1"/>
          </p:nvPr>
        </p:nvSpPr>
        <p:spPr/>
        <p:txBody>
          <a:bodyPr numCol="1">
            <a:normAutofit/>
          </a:bodyPr>
          <a:lstStyle/>
          <a:p>
            <a:r>
              <a:rPr lang="en-US" dirty="0" smtClean="0"/>
              <a:t>To </a:t>
            </a:r>
            <a:r>
              <a:rPr lang="en-US" dirty="0"/>
              <a:t>use a </a:t>
            </a:r>
            <a:r>
              <a:rPr lang="en-US" dirty="0" err="1"/>
              <a:t>tmpfs</a:t>
            </a:r>
            <a:r>
              <a:rPr lang="en-US" dirty="0"/>
              <a:t> mount in a container, use the --</a:t>
            </a:r>
            <a:r>
              <a:rPr lang="en-US" dirty="0" err="1"/>
              <a:t>tmpfs</a:t>
            </a:r>
            <a:r>
              <a:rPr lang="en-US" dirty="0"/>
              <a:t> flag, or use the --mount flag with type=</a:t>
            </a:r>
            <a:r>
              <a:rPr lang="en-US" dirty="0" err="1"/>
              <a:t>tmpfs</a:t>
            </a:r>
            <a:r>
              <a:rPr lang="en-US" dirty="0"/>
              <a:t> and destination options. There is no source for </a:t>
            </a:r>
            <a:r>
              <a:rPr lang="en-US" dirty="0" err="1"/>
              <a:t>tmpfs</a:t>
            </a:r>
            <a:r>
              <a:rPr lang="en-US" dirty="0"/>
              <a:t> mounts</a:t>
            </a:r>
            <a:r>
              <a:rPr lang="en-US" dirty="0" smtClean="0"/>
              <a:t>.</a:t>
            </a:r>
          </a:p>
          <a:p>
            <a:pPr marL="0" indent="0">
              <a:buNone/>
            </a:pPr>
            <a:r>
              <a:rPr lang="en-US" dirty="0" smtClean="0"/>
              <a:t>	</a:t>
            </a:r>
            <a:r>
              <a:rPr lang="en-US" dirty="0" err="1" smtClean="0">
                <a:solidFill>
                  <a:srgbClr val="C00000"/>
                </a:solidFill>
              </a:rPr>
              <a:t>docker</a:t>
            </a:r>
            <a:r>
              <a:rPr lang="en-US" dirty="0" smtClean="0">
                <a:solidFill>
                  <a:srgbClr val="C00000"/>
                </a:solidFill>
              </a:rPr>
              <a:t> </a:t>
            </a:r>
            <a:r>
              <a:rPr lang="en-US" dirty="0">
                <a:solidFill>
                  <a:srgbClr val="C00000"/>
                </a:solidFill>
              </a:rPr>
              <a:t>run -d -it --name </a:t>
            </a:r>
            <a:r>
              <a:rPr lang="en-US" dirty="0" err="1">
                <a:solidFill>
                  <a:srgbClr val="C00000"/>
                </a:solidFill>
              </a:rPr>
              <a:t>tmptest</a:t>
            </a:r>
            <a:r>
              <a:rPr lang="en-US" dirty="0">
                <a:solidFill>
                  <a:srgbClr val="C00000"/>
                </a:solidFill>
              </a:rPr>
              <a:t> \</a:t>
            </a:r>
          </a:p>
          <a:p>
            <a:pPr marL="0" indent="0">
              <a:buNone/>
            </a:pPr>
            <a:r>
              <a:rPr lang="en-US" dirty="0">
                <a:solidFill>
                  <a:srgbClr val="C00000"/>
                </a:solidFill>
              </a:rPr>
              <a:t>  </a:t>
            </a:r>
            <a:r>
              <a:rPr lang="en-US" dirty="0" smtClean="0">
                <a:solidFill>
                  <a:srgbClr val="C00000"/>
                </a:solidFill>
              </a:rPr>
              <a:t>		--</a:t>
            </a:r>
            <a:r>
              <a:rPr lang="en-US" dirty="0">
                <a:solidFill>
                  <a:srgbClr val="C00000"/>
                </a:solidFill>
              </a:rPr>
              <a:t>mount type=</a:t>
            </a:r>
            <a:r>
              <a:rPr lang="en-US" dirty="0" err="1">
                <a:solidFill>
                  <a:srgbClr val="C00000"/>
                </a:solidFill>
              </a:rPr>
              <a:t>tmpfs,destination</a:t>
            </a:r>
            <a:r>
              <a:rPr lang="en-US" dirty="0">
                <a:solidFill>
                  <a:srgbClr val="C00000"/>
                </a:solidFill>
              </a:rPr>
              <a:t>=/app </a:t>
            </a:r>
            <a:r>
              <a:rPr lang="en-US" dirty="0" err="1" smtClean="0">
                <a:solidFill>
                  <a:srgbClr val="C00000"/>
                </a:solidFill>
              </a:rPr>
              <a:t>nginx:latest</a:t>
            </a:r>
            <a:endParaRPr lang="en-US" dirty="0" smtClean="0">
              <a:solidFill>
                <a:srgbClr val="C00000"/>
              </a:solidFill>
            </a:endParaRPr>
          </a:p>
          <a:p>
            <a:pPr marL="0" indent="0">
              <a:buNone/>
            </a:pPr>
            <a:endParaRPr lang="en-US" dirty="0">
              <a:solidFill>
                <a:srgbClr val="C00000"/>
              </a:solidFill>
            </a:endParaRPr>
          </a:p>
          <a:p>
            <a:pPr marL="0" indent="0">
              <a:buNone/>
            </a:pPr>
            <a:r>
              <a:rPr lang="en-US" dirty="0" smtClean="0">
                <a:solidFill>
                  <a:srgbClr val="C00000"/>
                </a:solidFill>
              </a:rPr>
              <a:t>	</a:t>
            </a:r>
            <a:r>
              <a:rPr lang="en-US" dirty="0" err="1" smtClean="0">
                <a:solidFill>
                  <a:srgbClr val="C00000"/>
                </a:solidFill>
              </a:rPr>
              <a:t>docker</a:t>
            </a:r>
            <a:r>
              <a:rPr lang="en-US" dirty="0" smtClean="0">
                <a:solidFill>
                  <a:srgbClr val="C00000"/>
                </a:solidFill>
              </a:rPr>
              <a:t> </a:t>
            </a:r>
            <a:r>
              <a:rPr lang="en-US" dirty="0">
                <a:solidFill>
                  <a:srgbClr val="C00000"/>
                </a:solidFill>
              </a:rPr>
              <a:t>run -d -it --name </a:t>
            </a:r>
            <a:r>
              <a:rPr lang="en-US" dirty="0" err="1">
                <a:solidFill>
                  <a:srgbClr val="C00000"/>
                </a:solidFill>
              </a:rPr>
              <a:t>tmptest</a:t>
            </a:r>
            <a:r>
              <a:rPr lang="en-US" dirty="0">
                <a:solidFill>
                  <a:srgbClr val="C00000"/>
                </a:solidFill>
              </a:rPr>
              <a:t> \</a:t>
            </a:r>
          </a:p>
          <a:p>
            <a:pPr marL="0" indent="0">
              <a:buNone/>
            </a:pPr>
            <a:r>
              <a:rPr lang="en-US" dirty="0">
                <a:solidFill>
                  <a:srgbClr val="C00000"/>
                </a:solidFill>
              </a:rPr>
              <a:t>  </a:t>
            </a:r>
            <a:r>
              <a:rPr lang="en-US" dirty="0" smtClean="0">
                <a:solidFill>
                  <a:srgbClr val="C00000"/>
                </a:solidFill>
              </a:rPr>
              <a:t>		--</a:t>
            </a:r>
            <a:r>
              <a:rPr lang="en-US" dirty="0" err="1">
                <a:solidFill>
                  <a:srgbClr val="C00000"/>
                </a:solidFill>
              </a:rPr>
              <a:t>tmpfs</a:t>
            </a:r>
            <a:r>
              <a:rPr lang="en-US" dirty="0">
                <a:solidFill>
                  <a:srgbClr val="C00000"/>
                </a:solidFill>
              </a:rPr>
              <a:t> /app </a:t>
            </a:r>
            <a:r>
              <a:rPr lang="en-US" dirty="0" smtClean="0">
                <a:solidFill>
                  <a:srgbClr val="C00000"/>
                </a:solidFill>
              </a:rPr>
              <a:t>  </a:t>
            </a:r>
            <a:r>
              <a:rPr lang="en-US" dirty="0" err="1">
                <a:solidFill>
                  <a:srgbClr val="C00000"/>
                </a:solidFill>
              </a:rPr>
              <a:t>nginx:latest</a:t>
            </a:r>
            <a:endParaRPr lang="en-US" dirty="0">
              <a:solidFill>
                <a:srgbClr val="C00000"/>
              </a:solidFill>
            </a:endParaRPr>
          </a:p>
        </p:txBody>
      </p:sp>
    </p:spTree>
    <p:extLst>
      <p:ext uri="{BB962C8B-B14F-4D97-AF65-F5344CB8AC3E}">
        <p14:creationId xmlns:p14="http://schemas.microsoft.com/office/powerpoint/2010/main" val="1089719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Specify </a:t>
            </a:r>
            <a:r>
              <a:rPr lang="en-US" dirty="0" err="1"/>
              <a:t>tmpfs</a:t>
            </a:r>
            <a:r>
              <a:rPr lang="en-US" dirty="0"/>
              <a:t> options</a:t>
            </a:r>
          </a:p>
        </p:txBody>
      </p:sp>
      <p:sp>
        <p:nvSpPr>
          <p:cNvPr id="2" name="Content Placeholder 1"/>
          <p:cNvSpPr>
            <a:spLocks noGrp="1"/>
          </p:cNvSpPr>
          <p:nvPr>
            <p:ph sz="quarter" idx="1"/>
          </p:nvPr>
        </p:nvSpPr>
        <p:spPr/>
        <p:txBody>
          <a:bodyPr numCol="1">
            <a:normAutofit/>
          </a:bodyPr>
          <a:lstStyle/>
          <a:p>
            <a:r>
              <a:rPr lang="en-US" dirty="0" err="1">
                <a:solidFill>
                  <a:srgbClr val="C00000"/>
                </a:solidFill>
              </a:rPr>
              <a:t>tmpfs</a:t>
            </a:r>
            <a:r>
              <a:rPr lang="en-US" dirty="0">
                <a:solidFill>
                  <a:srgbClr val="C00000"/>
                </a:solidFill>
              </a:rPr>
              <a:t> </a:t>
            </a:r>
            <a:r>
              <a:rPr lang="en-US" dirty="0"/>
              <a:t>mounts allow for two configuration options, neither of which is required</a:t>
            </a:r>
            <a:r>
              <a:rPr lang="en-US" dirty="0" smtClean="0"/>
              <a:t>.</a:t>
            </a:r>
          </a:p>
          <a:p>
            <a:r>
              <a:rPr lang="en-US" dirty="0" err="1" smtClean="0">
                <a:solidFill>
                  <a:srgbClr val="C00000"/>
                </a:solidFill>
              </a:rPr>
              <a:t>tmpfs</a:t>
            </a:r>
            <a:r>
              <a:rPr lang="en-US" dirty="0" smtClean="0">
                <a:solidFill>
                  <a:srgbClr val="C00000"/>
                </a:solidFill>
              </a:rPr>
              <a:t>-size</a:t>
            </a:r>
            <a:r>
              <a:rPr lang="en-US" dirty="0" smtClean="0"/>
              <a:t> </a:t>
            </a:r>
            <a:r>
              <a:rPr lang="en-US" dirty="0"/>
              <a:t>	Size of the </a:t>
            </a:r>
            <a:r>
              <a:rPr lang="en-US" dirty="0" err="1"/>
              <a:t>tmpfs</a:t>
            </a:r>
            <a:r>
              <a:rPr lang="en-US" dirty="0"/>
              <a:t> mount in bytes. Unlimited by default.</a:t>
            </a:r>
          </a:p>
          <a:p>
            <a:r>
              <a:rPr lang="en-US" dirty="0" err="1">
                <a:solidFill>
                  <a:srgbClr val="C00000"/>
                </a:solidFill>
              </a:rPr>
              <a:t>tmpfs</a:t>
            </a:r>
            <a:r>
              <a:rPr lang="en-US" dirty="0">
                <a:solidFill>
                  <a:srgbClr val="C00000"/>
                </a:solidFill>
              </a:rPr>
              <a:t>-mode</a:t>
            </a:r>
            <a:r>
              <a:rPr lang="en-US" dirty="0"/>
              <a:t> 	File mode of the </a:t>
            </a:r>
            <a:r>
              <a:rPr lang="en-US" dirty="0" err="1"/>
              <a:t>tmpfs</a:t>
            </a:r>
            <a:r>
              <a:rPr lang="en-US" dirty="0"/>
              <a:t> in octal. For instance, 700 or 0770. Defaults to 1777 or world-writable</a:t>
            </a:r>
            <a:r>
              <a:rPr lang="en-US" dirty="0" smtClean="0"/>
              <a:t>.</a:t>
            </a:r>
          </a:p>
          <a:p>
            <a:endParaRPr lang="en-US" dirty="0" smtClean="0"/>
          </a:p>
          <a:p>
            <a:pPr marL="0" indent="0">
              <a:buNone/>
            </a:pPr>
            <a:r>
              <a:rPr lang="en-US" dirty="0" smtClean="0">
                <a:solidFill>
                  <a:srgbClr val="C00000"/>
                </a:solidFill>
              </a:rPr>
              <a:t>	</a:t>
            </a:r>
            <a:r>
              <a:rPr lang="en-US" dirty="0" err="1" smtClean="0">
                <a:solidFill>
                  <a:srgbClr val="C00000"/>
                </a:solidFill>
              </a:rPr>
              <a:t>docker</a:t>
            </a:r>
            <a:r>
              <a:rPr lang="en-US" dirty="0" smtClean="0">
                <a:solidFill>
                  <a:srgbClr val="C00000"/>
                </a:solidFill>
              </a:rPr>
              <a:t> </a:t>
            </a:r>
            <a:r>
              <a:rPr lang="en-US" dirty="0">
                <a:solidFill>
                  <a:srgbClr val="C00000"/>
                </a:solidFill>
              </a:rPr>
              <a:t>run -d </a:t>
            </a:r>
            <a:r>
              <a:rPr lang="en-US" dirty="0" smtClean="0">
                <a:solidFill>
                  <a:srgbClr val="C00000"/>
                </a:solidFill>
              </a:rPr>
              <a:t>-it </a:t>
            </a:r>
            <a:r>
              <a:rPr lang="en-US" dirty="0">
                <a:solidFill>
                  <a:srgbClr val="C00000"/>
                </a:solidFill>
              </a:rPr>
              <a:t>--name </a:t>
            </a:r>
            <a:r>
              <a:rPr lang="en-US" dirty="0" err="1">
                <a:solidFill>
                  <a:srgbClr val="C00000"/>
                </a:solidFill>
              </a:rPr>
              <a:t>tmptest</a:t>
            </a:r>
            <a:r>
              <a:rPr lang="en-US" dirty="0">
                <a:solidFill>
                  <a:srgbClr val="C00000"/>
                </a:solidFill>
              </a:rPr>
              <a:t> \</a:t>
            </a:r>
          </a:p>
          <a:p>
            <a:pPr marL="0" indent="0">
              <a:buNone/>
            </a:pPr>
            <a:r>
              <a:rPr lang="en-US" dirty="0" smtClean="0">
                <a:solidFill>
                  <a:srgbClr val="C00000"/>
                </a:solidFill>
              </a:rPr>
              <a:t>	  </a:t>
            </a:r>
            <a:r>
              <a:rPr lang="en-US" dirty="0">
                <a:solidFill>
                  <a:srgbClr val="C00000"/>
                </a:solidFill>
              </a:rPr>
              <a:t>--mount type=</a:t>
            </a:r>
            <a:r>
              <a:rPr lang="en-US" dirty="0" err="1">
                <a:solidFill>
                  <a:srgbClr val="C00000"/>
                </a:solidFill>
              </a:rPr>
              <a:t>tmpfs,destination</a:t>
            </a:r>
            <a:r>
              <a:rPr lang="en-US" dirty="0">
                <a:solidFill>
                  <a:srgbClr val="C00000"/>
                </a:solidFill>
              </a:rPr>
              <a:t>=/</a:t>
            </a:r>
            <a:r>
              <a:rPr lang="en-US" dirty="0" err="1">
                <a:solidFill>
                  <a:srgbClr val="C00000"/>
                </a:solidFill>
              </a:rPr>
              <a:t>app,tmpfs</a:t>
            </a:r>
            <a:r>
              <a:rPr lang="en-US" dirty="0">
                <a:solidFill>
                  <a:srgbClr val="C00000"/>
                </a:solidFill>
              </a:rPr>
              <a:t>-mode=1770 \</a:t>
            </a:r>
          </a:p>
          <a:p>
            <a:pPr marL="0" indent="0">
              <a:buNone/>
            </a:pPr>
            <a:r>
              <a:rPr lang="en-US" dirty="0" smtClean="0">
                <a:solidFill>
                  <a:srgbClr val="C00000"/>
                </a:solidFill>
              </a:rPr>
              <a:t>	  </a:t>
            </a:r>
            <a:r>
              <a:rPr lang="en-US" dirty="0" err="1">
                <a:solidFill>
                  <a:srgbClr val="C00000"/>
                </a:solidFill>
              </a:rPr>
              <a:t>nginx:latest</a:t>
            </a:r>
            <a:endParaRPr lang="en-US" dirty="0">
              <a:solidFill>
                <a:srgbClr val="C00000"/>
              </a:solidFill>
            </a:endParaRPr>
          </a:p>
        </p:txBody>
      </p:sp>
    </p:spTree>
    <p:extLst>
      <p:ext uri="{BB962C8B-B14F-4D97-AF65-F5344CB8AC3E}">
        <p14:creationId xmlns:p14="http://schemas.microsoft.com/office/powerpoint/2010/main" val="250958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Kubernetes Application </a:t>
            </a:r>
            <a:r>
              <a:rPr lang="en-US" dirty="0"/>
              <a:t>Data</a:t>
            </a:r>
          </a:p>
        </p:txBody>
      </p:sp>
      <p:sp>
        <p:nvSpPr>
          <p:cNvPr id="5" name="Text Placeholder 4"/>
          <p:cNvSpPr>
            <a:spLocks noGrp="1"/>
          </p:cNvSpPr>
          <p:nvPr>
            <p:ph type="body" idx="1"/>
          </p:nvPr>
        </p:nvSpPr>
        <p:spPr/>
        <p:txBody>
          <a:bodyPr/>
          <a:lstStyle/>
          <a:p>
            <a:r>
              <a:rPr lang="en-US" dirty="0" smtClean="0"/>
              <a:t>Volumes</a:t>
            </a:r>
            <a:endParaRPr lang="en-US" dirty="0"/>
          </a:p>
        </p:txBody>
      </p:sp>
    </p:spTree>
    <p:extLst>
      <p:ext uri="{BB962C8B-B14F-4D97-AF65-F5344CB8AC3E}">
        <p14:creationId xmlns:p14="http://schemas.microsoft.com/office/powerpoint/2010/main" val="83871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274638"/>
            <a:ext cx="10363200" cy="978090"/>
          </a:xfrm>
        </p:spPr>
        <p:txBody>
          <a:bodyPr/>
          <a:lstStyle/>
          <a:p>
            <a:r>
              <a:rPr lang="en-US" dirty="0" smtClean="0"/>
              <a:t>Kubernetes Volumes</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4971" y="1176201"/>
            <a:ext cx="7787125" cy="5525002"/>
          </a:xfrm>
          <a:prstGeom prst="rect">
            <a:avLst/>
          </a:prstGeom>
        </p:spPr>
      </p:pic>
    </p:spTree>
    <p:extLst>
      <p:ext uri="{BB962C8B-B14F-4D97-AF65-F5344CB8AC3E}">
        <p14:creationId xmlns:p14="http://schemas.microsoft.com/office/powerpoint/2010/main" val="407910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Kubernetes Volumes</a:t>
            </a:r>
            <a:endParaRPr lang="en-US" dirty="0"/>
          </a:p>
        </p:txBody>
      </p:sp>
      <p:sp>
        <p:nvSpPr>
          <p:cNvPr id="2" name="Content Placeholder 1"/>
          <p:cNvSpPr>
            <a:spLocks noGrp="1"/>
          </p:cNvSpPr>
          <p:nvPr>
            <p:ph sz="quarter" idx="1"/>
          </p:nvPr>
        </p:nvSpPr>
        <p:spPr/>
        <p:txBody>
          <a:bodyPr numCol="1">
            <a:normAutofit/>
          </a:bodyPr>
          <a:lstStyle/>
          <a:p>
            <a:pPr marL="0" indent="0">
              <a:buNone/>
            </a:pPr>
            <a:endParaRPr lang="en-US" dirty="0"/>
          </a:p>
          <a:p>
            <a:r>
              <a:rPr lang="en-US" dirty="0"/>
              <a:t>A Kubernetes </a:t>
            </a:r>
            <a:r>
              <a:rPr lang="en-US" dirty="0" smtClean="0"/>
              <a:t>volume has </a:t>
            </a:r>
            <a:r>
              <a:rPr lang="en-US" dirty="0"/>
              <a:t>an explicit lifetime - the same as the Pod that encloses it. </a:t>
            </a:r>
            <a:endParaRPr lang="en-US" dirty="0" smtClean="0"/>
          </a:p>
          <a:p>
            <a:r>
              <a:rPr lang="en-US" dirty="0" smtClean="0"/>
              <a:t>Consequently</a:t>
            </a:r>
            <a:r>
              <a:rPr lang="en-US" dirty="0"/>
              <a:t>, a volume outlives any Containers that run within the Pod, and data is preserved across Container restarts. </a:t>
            </a:r>
            <a:endParaRPr lang="en-US" dirty="0" smtClean="0"/>
          </a:p>
          <a:p>
            <a:r>
              <a:rPr lang="en-US" dirty="0" smtClean="0"/>
              <a:t>When </a:t>
            </a:r>
            <a:r>
              <a:rPr lang="en-US" dirty="0"/>
              <a:t>a Pod ceases to exist, the volume will cease to exist, too. </a:t>
            </a:r>
            <a:endParaRPr lang="en-US" dirty="0" smtClean="0"/>
          </a:p>
          <a:p>
            <a:r>
              <a:rPr lang="en-US" dirty="0" smtClean="0"/>
              <a:t>Kubernetes </a:t>
            </a:r>
            <a:r>
              <a:rPr lang="en-US" dirty="0"/>
              <a:t>supports many types of volumes, and a Pod can use any number of them simultaneously</a:t>
            </a:r>
          </a:p>
        </p:txBody>
      </p:sp>
    </p:spTree>
    <p:extLst>
      <p:ext uri="{BB962C8B-B14F-4D97-AF65-F5344CB8AC3E}">
        <p14:creationId xmlns:p14="http://schemas.microsoft.com/office/powerpoint/2010/main" val="104796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Kubernetes Volumes</a:t>
            </a:r>
            <a:endParaRPr lang="en-US" dirty="0"/>
          </a:p>
        </p:txBody>
      </p:sp>
      <p:sp>
        <p:nvSpPr>
          <p:cNvPr id="2" name="Content Placeholder 1"/>
          <p:cNvSpPr>
            <a:spLocks noGrp="1"/>
          </p:cNvSpPr>
          <p:nvPr>
            <p:ph sz="quarter" idx="1"/>
          </p:nvPr>
        </p:nvSpPr>
        <p:spPr>
          <a:xfrm>
            <a:off x="1219200" y="1447800"/>
            <a:ext cx="10363200" cy="1395984"/>
          </a:xfrm>
        </p:spPr>
        <p:txBody>
          <a:bodyPr numCol="1">
            <a:normAutofit/>
          </a:bodyPr>
          <a:lstStyle/>
          <a:p>
            <a:pPr marL="0" indent="0">
              <a:buNone/>
            </a:pPr>
            <a:endParaRPr lang="en-US" dirty="0"/>
          </a:p>
          <a:p>
            <a:r>
              <a:rPr lang="en-US" dirty="0"/>
              <a:t>Kubernetes supports several types of Volumes</a:t>
            </a:r>
            <a:r>
              <a:rPr lang="en-US" dirty="0" smtClean="0"/>
              <a:t>:</a:t>
            </a:r>
          </a:p>
          <a:p>
            <a:pPr marL="0" indent="0">
              <a:buNone/>
            </a:pPr>
            <a:endParaRPr lang="en-US" dirty="0" smtClean="0"/>
          </a:p>
          <a:p>
            <a:endParaRPr lang="en-US" dirty="0"/>
          </a:p>
        </p:txBody>
      </p:sp>
      <p:sp>
        <p:nvSpPr>
          <p:cNvPr id="4" name="Rectangle 3"/>
          <p:cNvSpPr/>
          <p:nvPr/>
        </p:nvSpPr>
        <p:spPr>
          <a:xfrm>
            <a:off x="1310640" y="2873946"/>
            <a:ext cx="8208264" cy="2554545"/>
          </a:xfrm>
          <a:prstGeom prst="rect">
            <a:avLst/>
          </a:prstGeom>
        </p:spPr>
        <p:txBody>
          <a:bodyPr wrap="square" numCol="2">
            <a:spAutoFit/>
          </a:bodyPr>
          <a:lstStyle/>
          <a:p>
            <a:pPr marL="285750" indent="-285750">
              <a:buFont typeface="Arial" panose="020B0604020202020204" pitchFamily="34" charset="0"/>
              <a:buChar char="•"/>
            </a:pPr>
            <a:r>
              <a:rPr lang="en-US" sz="2000" dirty="0" err="1"/>
              <a:t>awsElasticBlockStore</a:t>
            </a:r>
            <a:endParaRPr lang="en-US" sz="2000" dirty="0"/>
          </a:p>
          <a:p>
            <a:pPr marL="285750" indent="-285750">
              <a:buFont typeface="Arial" panose="020B0604020202020204" pitchFamily="34" charset="0"/>
              <a:buChar char="•"/>
            </a:pPr>
            <a:r>
              <a:rPr lang="en-US" sz="2000" dirty="0" err="1"/>
              <a:t>azureDisk</a:t>
            </a:r>
            <a:endParaRPr lang="en-US" sz="2000" dirty="0"/>
          </a:p>
          <a:p>
            <a:pPr marL="285750" indent="-285750">
              <a:buFont typeface="Arial" panose="020B0604020202020204" pitchFamily="34" charset="0"/>
              <a:buChar char="•"/>
            </a:pPr>
            <a:r>
              <a:rPr lang="en-US" sz="2000" dirty="0" err="1"/>
              <a:t>azureFile</a:t>
            </a:r>
            <a:endParaRPr lang="en-US" sz="2000" dirty="0"/>
          </a:p>
          <a:p>
            <a:pPr marL="285750" indent="-285750">
              <a:buFont typeface="Arial" panose="020B0604020202020204" pitchFamily="34" charset="0"/>
              <a:buChar char="•"/>
            </a:pPr>
            <a:r>
              <a:rPr lang="en-US" sz="2000" dirty="0" err="1"/>
              <a:t>cephfs</a:t>
            </a:r>
            <a:endParaRPr lang="en-US" sz="2000" dirty="0"/>
          </a:p>
          <a:p>
            <a:pPr marL="285750" indent="-285750">
              <a:buFont typeface="Arial" panose="020B0604020202020204" pitchFamily="34" charset="0"/>
              <a:buChar char="•"/>
            </a:pPr>
            <a:r>
              <a:rPr lang="en-US" sz="2000" dirty="0"/>
              <a:t>cinder</a:t>
            </a:r>
          </a:p>
          <a:p>
            <a:pPr marL="285750" indent="-285750">
              <a:buFont typeface="Arial" panose="020B0604020202020204" pitchFamily="34" charset="0"/>
              <a:buChar char="•"/>
            </a:pPr>
            <a:r>
              <a:rPr lang="en-US" sz="2000" dirty="0" err="1"/>
              <a:t>csi</a:t>
            </a:r>
            <a:endParaRPr lang="en-US" sz="2000" dirty="0"/>
          </a:p>
          <a:p>
            <a:pPr marL="285750" indent="-285750">
              <a:buFont typeface="Arial" panose="020B0604020202020204" pitchFamily="34" charset="0"/>
              <a:buChar char="•"/>
            </a:pPr>
            <a:r>
              <a:rPr lang="en-US" sz="2000" dirty="0"/>
              <a:t>fc (</a:t>
            </a:r>
            <a:r>
              <a:rPr lang="en-US" sz="2000" dirty="0" err="1"/>
              <a:t>fibre</a:t>
            </a:r>
            <a:r>
              <a:rPr lang="en-US" sz="2000" dirty="0"/>
              <a:t> channel)</a:t>
            </a:r>
          </a:p>
          <a:p>
            <a:pPr marL="285750" indent="-285750">
              <a:buFont typeface="Arial" panose="020B0604020202020204" pitchFamily="34" charset="0"/>
              <a:buChar char="•"/>
            </a:pPr>
            <a:r>
              <a:rPr lang="en-US" sz="2000" dirty="0" err="1"/>
              <a:t>glusterfs</a:t>
            </a:r>
            <a:endParaRPr lang="en-US" sz="2000" dirty="0"/>
          </a:p>
          <a:p>
            <a:pPr marL="285750" indent="-285750">
              <a:buFont typeface="Arial" panose="020B0604020202020204" pitchFamily="34" charset="0"/>
              <a:buChar char="•"/>
            </a:pPr>
            <a:r>
              <a:rPr lang="en-US" sz="2000" dirty="0" err="1"/>
              <a:t>hostPath</a:t>
            </a:r>
            <a:endParaRPr lang="en-US" sz="2000" dirty="0"/>
          </a:p>
          <a:p>
            <a:pPr marL="285750" indent="-285750">
              <a:buFont typeface="Arial" panose="020B0604020202020204" pitchFamily="34" charset="0"/>
              <a:buChar char="•"/>
            </a:pPr>
            <a:r>
              <a:rPr lang="en-US" sz="2000" dirty="0" err="1"/>
              <a:t>iscsi</a:t>
            </a:r>
            <a:endParaRPr lang="en-US" sz="2000" dirty="0"/>
          </a:p>
          <a:p>
            <a:pPr marL="285750" indent="-285750">
              <a:buFont typeface="Arial" panose="020B0604020202020204" pitchFamily="34" charset="0"/>
              <a:buChar char="•"/>
            </a:pPr>
            <a:r>
              <a:rPr lang="en-US" sz="2000" dirty="0"/>
              <a:t>local</a:t>
            </a:r>
          </a:p>
          <a:p>
            <a:pPr marL="285750" indent="-285750">
              <a:buFont typeface="Arial" panose="020B0604020202020204" pitchFamily="34" charset="0"/>
              <a:buChar char="•"/>
            </a:pPr>
            <a:r>
              <a:rPr lang="en-US" sz="2000" dirty="0" err="1"/>
              <a:t>nfs</a:t>
            </a:r>
            <a:endParaRPr lang="en-US" sz="2000" dirty="0"/>
          </a:p>
          <a:p>
            <a:pPr marL="285750" indent="-285750">
              <a:buFont typeface="Arial" panose="020B0604020202020204" pitchFamily="34" charset="0"/>
              <a:buChar char="•"/>
            </a:pPr>
            <a:r>
              <a:rPr lang="en-US" sz="2000" dirty="0" err="1"/>
              <a:t>persistentVolumeClaim</a:t>
            </a:r>
            <a:endParaRPr lang="en-US" sz="2000" dirty="0"/>
          </a:p>
        </p:txBody>
      </p:sp>
    </p:spTree>
    <p:extLst>
      <p:ext uri="{BB962C8B-B14F-4D97-AF65-F5344CB8AC3E}">
        <p14:creationId xmlns:p14="http://schemas.microsoft.com/office/powerpoint/2010/main" val="336207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Kubernetes Volume</a:t>
            </a:r>
            <a:endParaRPr lang="en-US" dirty="0"/>
          </a:p>
        </p:txBody>
      </p:sp>
      <p:sp>
        <p:nvSpPr>
          <p:cNvPr id="2" name="Content Placeholder 1"/>
          <p:cNvSpPr>
            <a:spLocks noGrp="1"/>
          </p:cNvSpPr>
          <p:nvPr>
            <p:ph sz="quarter" idx="1"/>
          </p:nvPr>
        </p:nvSpPr>
        <p:spPr>
          <a:xfrm>
            <a:off x="1219200" y="1447800"/>
            <a:ext cx="10363200" cy="1395984"/>
          </a:xfrm>
        </p:spPr>
        <p:txBody>
          <a:bodyPr numCol="1">
            <a:normAutofit/>
          </a:bodyPr>
          <a:lstStyle/>
          <a:p>
            <a:pPr marL="0" indent="0">
              <a:buNone/>
            </a:pPr>
            <a:endParaRPr lang="en-US" dirty="0"/>
          </a:p>
          <a:p>
            <a:r>
              <a:rPr lang="en-US" dirty="0"/>
              <a:t>This Pod has a Volume of </a:t>
            </a:r>
            <a:r>
              <a:rPr lang="en-US" dirty="0" smtClean="0"/>
              <a:t>type </a:t>
            </a:r>
            <a:r>
              <a:rPr lang="en-US" dirty="0" err="1" smtClean="0">
                <a:solidFill>
                  <a:srgbClr val="C00000"/>
                </a:solidFill>
              </a:rPr>
              <a:t>emptyDir</a:t>
            </a:r>
            <a:r>
              <a:rPr lang="en-US" dirty="0" smtClean="0">
                <a:solidFill>
                  <a:srgbClr val="C00000"/>
                </a:solidFill>
              </a:rPr>
              <a:t> </a:t>
            </a:r>
            <a:r>
              <a:rPr lang="en-US" dirty="0" smtClean="0"/>
              <a:t>that </a:t>
            </a:r>
            <a:r>
              <a:rPr lang="en-US" dirty="0"/>
              <a:t>lasts for the life of the Pod, even if the Container terminates and restarts.</a:t>
            </a:r>
            <a:endParaRPr lang="en-US" dirty="0" smtClean="0"/>
          </a:p>
          <a:p>
            <a:endParaRPr lang="en-US" dirty="0"/>
          </a:p>
        </p:txBody>
      </p:sp>
      <p:sp>
        <p:nvSpPr>
          <p:cNvPr id="4" name="Rectangle 3"/>
          <p:cNvSpPr/>
          <p:nvPr/>
        </p:nvSpPr>
        <p:spPr>
          <a:xfrm>
            <a:off x="1612392" y="3230562"/>
            <a:ext cx="8482584" cy="2554545"/>
          </a:xfrm>
          <a:prstGeom prst="rect">
            <a:avLst/>
          </a:prstGeom>
        </p:spPr>
        <p:txBody>
          <a:bodyPr wrap="square" numCol="2">
            <a:spAutoFit/>
          </a:bodyPr>
          <a:lstStyle/>
          <a:p>
            <a:r>
              <a:rPr lang="en-US" sz="2000" dirty="0" err="1"/>
              <a:t>apiVersion</a:t>
            </a:r>
            <a:r>
              <a:rPr lang="en-US" sz="2000" dirty="0"/>
              <a:t>: v1</a:t>
            </a:r>
          </a:p>
          <a:p>
            <a:r>
              <a:rPr lang="en-US" sz="2000" dirty="0"/>
              <a:t>kind: Pod</a:t>
            </a:r>
          </a:p>
          <a:p>
            <a:r>
              <a:rPr lang="en-US" sz="2000" dirty="0"/>
              <a:t>metadata:</a:t>
            </a:r>
          </a:p>
          <a:p>
            <a:r>
              <a:rPr lang="en-US" sz="2000" dirty="0"/>
              <a:t>  name: </a:t>
            </a:r>
            <a:r>
              <a:rPr lang="en-US" sz="2000" dirty="0" err="1"/>
              <a:t>redis</a:t>
            </a:r>
            <a:endParaRPr lang="en-US" sz="2000" dirty="0"/>
          </a:p>
          <a:p>
            <a:r>
              <a:rPr lang="en-US" sz="2000" dirty="0"/>
              <a:t>spec:</a:t>
            </a:r>
          </a:p>
          <a:p>
            <a:r>
              <a:rPr lang="en-US" sz="2000" dirty="0"/>
              <a:t>  containers:</a:t>
            </a:r>
          </a:p>
          <a:p>
            <a:r>
              <a:rPr lang="en-US" sz="2000" dirty="0"/>
              <a:t>  - name: </a:t>
            </a:r>
            <a:r>
              <a:rPr lang="en-US" sz="2000" dirty="0" err="1"/>
              <a:t>redis</a:t>
            </a:r>
            <a:endParaRPr lang="en-US" sz="2000" dirty="0"/>
          </a:p>
          <a:p>
            <a:r>
              <a:rPr lang="en-US" sz="2000" dirty="0"/>
              <a:t>    image: </a:t>
            </a:r>
            <a:r>
              <a:rPr lang="en-US" sz="2000" dirty="0" err="1"/>
              <a:t>redis</a:t>
            </a:r>
            <a:endParaRPr lang="en-US" sz="2000" dirty="0"/>
          </a:p>
          <a:p>
            <a:r>
              <a:rPr lang="en-US" sz="2000" dirty="0"/>
              <a:t>    </a:t>
            </a:r>
            <a:r>
              <a:rPr lang="en-US" sz="2000" dirty="0" err="1"/>
              <a:t>volumeMounts</a:t>
            </a:r>
            <a:r>
              <a:rPr lang="en-US" sz="2000" dirty="0"/>
              <a:t>:</a:t>
            </a:r>
          </a:p>
          <a:p>
            <a:r>
              <a:rPr lang="en-US" sz="2000" dirty="0"/>
              <a:t>    - name: </a:t>
            </a:r>
            <a:r>
              <a:rPr lang="en-US" sz="2000" dirty="0" err="1"/>
              <a:t>redis</a:t>
            </a:r>
            <a:r>
              <a:rPr lang="en-US" sz="2000" dirty="0"/>
              <a:t>-storage</a:t>
            </a:r>
          </a:p>
          <a:p>
            <a:r>
              <a:rPr lang="en-US" sz="2000" dirty="0"/>
              <a:t>      </a:t>
            </a:r>
            <a:r>
              <a:rPr lang="en-US" sz="2000" dirty="0" err="1"/>
              <a:t>mountPath</a:t>
            </a:r>
            <a:r>
              <a:rPr lang="en-US" sz="2000" dirty="0"/>
              <a:t>: /data/</a:t>
            </a:r>
            <a:r>
              <a:rPr lang="en-US" sz="2000" dirty="0" err="1"/>
              <a:t>redis</a:t>
            </a:r>
            <a:endParaRPr lang="en-US" sz="2000" dirty="0"/>
          </a:p>
          <a:p>
            <a:r>
              <a:rPr lang="en-US" sz="2000" dirty="0"/>
              <a:t>  volumes:</a:t>
            </a:r>
          </a:p>
          <a:p>
            <a:r>
              <a:rPr lang="en-US" sz="2000" dirty="0"/>
              <a:t>  - name: </a:t>
            </a:r>
            <a:r>
              <a:rPr lang="en-US" sz="2000" dirty="0" err="1"/>
              <a:t>redis</a:t>
            </a:r>
            <a:r>
              <a:rPr lang="en-US" sz="2000" dirty="0"/>
              <a:t>-storage</a:t>
            </a:r>
          </a:p>
          <a:p>
            <a:r>
              <a:rPr lang="en-US" sz="2000" dirty="0"/>
              <a:t>    </a:t>
            </a:r>
            <a:r>
              <a:rPr lang="en-US" sz="2000" dirty="0" err="1"/>
              <a:t>emptyDir</a:t>
            </a:r>
            <a:r>
              <a:rPr lang="en-US" sz="2000" dirty="0"/>
              <a:t>: {}</a:t>
            </a:r>
          </a:p>
        </p:txBody>
      </p:sp>
    </p:spTree>
    <p:extLst>
      <p:ext uri="{BB962C8B-B14F-4D97-AF65-F5344CB8AC3E}">
        <p14:creationId xmlns:p14="http://schemas.microsoft.com/office/powerpoint/2010/main" val="193901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Persistent Volumes</a:t>
            </a:r>
          </a:p>
        </p:txBody>
      </p:sp>
      <p:sp>
        <p:nvSpPr>
          <p:cNvPr id="2" name="Content Placeholder 1"/>
          <p:cNvSpPr>
            <a:spLocks noGrp="1"/>
          </p:cNvSpPr>
          <p:nvPr>
            <p:ph sz="quarter" idx="1"/>
          </p:nvPr>
        </p:nvSpPr>
        <p:spPr/>
        <p:txBody>
          <a:bodyPr numCol="1">
            <a:normAutofit/>
          </a:bodyPr>
          <a:lstStyle/>
          <a:p>
            <a:pPr marL="0" indent="0">
              <a:buNone/>
            </a:pPr>
            <a:endParaRPr lang="en-US" dirty="0"/>
          </a:p>
          <a:p>
            <a:r>
              <a:rPr lang="en-US" dirty="0"/>
              <a:t>A </a:t>
            </a:r>
            <a:r>
              <a:rPr lang="en-US" dirty="0" err="1">
                <a:solidFill>
                  <a:srgbClr val="C00000"/>
                </a:solidFill>
              </a:rPr>
              <a:t>PersistentVolume</a:t>
            </a:r>
            <a:r>
              <a:rPr lang="en-US" dirty="0">
                <a:solidFill>
                  <a:srgbClr val="C00000"/>
                </a:solidFill>
              </a:rPr>
              <a:t> (PV) </a:t>
            </a:r>
            <a:r>
              <a:rPr lang="en-US" dirty="0"/>
              <a:t>is a piece of storage in the cluster that has been provisioned by an administrator or dynamically provisioned using Storage Classes. </a:t>
            </a:r>
            <a:endParaRPr lang="en-US" dirty="0" smtClean="0"/>
          </a:p>
          <a:p>
            <a:r>
              <a:rPr lang="en-US" dirty="0" smtClean="0"/>
              <a:t>It </a:t>
            </a:r>
            <a:r>
              <a:rPr lang="en-US" dirty="0"/>
              <a:t>is a resource in the cluster just like a node is a cluster resource. PVs are volume plugins like </a:t>
            </a:r>
            <a:r>
              <a:rPr lang="en-US" dirty="0">
                <a:solidFill>
                  <a:srgbClr val="C00000"/>
                </a:solidFill>
              </a:rPr>
              <a:t>Volumes</a:t>
            </a:r>
            <a:r>
              <a:rPr lang="en-US" dirty="0"/>
              <a:t>, but have a lifecycle independent of any individual Pod that uses the PV. </a:t>
            </a:r>
            <a:endParaRPr lang="en-US" dirty="0" smtClean="0"/>
          </a:p>
          <a:p>
            <a:r>
              <a:rPr lang="en-US" dirty="0" smtClean="0"/>
              <a:t>This </a:t>
            </a:r>
            <a:r>
              <a:rPr lang="en-US" dirty="0"/>
              <a:t>API object captures the details of the implementation of the storage, be that NFS, iSCSI, or a cloud-provider-specific storage system.</a:t>
            </a:r>
          </a:p>
        </p:txBody>
      </p:sp>
    </p:spTree>
    <p:extLst>
      <p:ext uri="{BB962C8B-B14F-4D97-AF65-F5344CB8AC3E}">
        <p14:creationId xmlns:p14="http://schemas.microsoft.com/office/powerpoint/2010/main" val="111567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Persistent </a:t>
            </a:r>
            <a:r>
              <a:rPr lang="en-US" dirty="0" smtClean="0"/>
              <a:t>Volume Claims</a:t>
            </a:r>
            <a:endParaRPr lang="en-US" dirty="0"/>
          </a:p>
        </p:txBody>
      </p:sp>
      <p:sp>
        <p:nvSpPr>
          <p:cNvPr id="2" name="Content Placeholder 1"/>
          <p:cNvSpPr>
            <a:spLocks noGrp="1"/>
          </p:cNvSpPr>
          <p:nvPr>
            <p:ph sz="quarter" idx="1"/>
          </p:nvPr>
        </p:nvSpPr>
        <p:spPr/>
        <p:txBody>
          <a:bodyPr numCol="1">
            <a:normAutofit/>
          </a:bodyPr>
          <a:lstStyle/>
          <a:p>
            <a:pPr marL="0" indent="0">
              <a:buNone/>
            </a:pPr>
            <a:endParaRPr lang="en-US" dirty="0"/>
          </a:p>
          <a:p>
            <a:r>
              <a:rPr lang="en-US" dirty="0"/>
              <a:t>A </a:t>
            </a:r>
            <a:r>
              <a:rPr lang="en-US" dirty="0" err="1">
                <a:solidFill>
                  <a:srgbClr val="C00000"/>
                </a:solidFill>
              </a:rPr>
              <a:t>PersistentVolumeClaim</a:t>
            </a:r>
            <a:r>
              <a:rPr lang="en-US" dirty="0">
                <a:solidFill>
                  <a:srgbClr val="C00000"/>
                </a:solidFill>
              </a:rPr>
              <a:t> (PVC) </a:t>
            </a:r>
            <a:r>
              <a:rPr lang="en-US" dirty="0"/>
              <a:t>is a request for storage by a user. It is similar to a Pod. </a:t>
            </a:r>
            <a:endParaRPr lang="en-US" dirty="0" smtClean="0"/>
          </a:p>
          <a:p>
            <a:r>
              <a:rPr lang="en-US" dirty="0" smtClean="0"/>
              <a:t>Pods </a:t>
            </a:r>
            <a:r>
              <a:rPr lang="en-US" dirty="0"/>
              <a:t>consume node resources and PVCs consume PV resources. Pods can request specific levels of resources (CPU and Memory). </a:t>
            </a:r>
            <a:endParaRPr lang="en-US" dirty="0" smtClean="0"/>
          </a:p>
          <a:p>
            <a:r>
              <a:rPr lang="en-US" dirty="0" smtClean="0">
                <a:solidFill>
                  <a:srgbClr val="C00000"/>
                </a:solidFill>
              </a:rPr>
              <a:t>Claims</a:t>
            </a:r>
            <a:r>
              <a:rPr lang="en-US" dirty="0" smtClean="0"/>
              <a:t> </a:t>
            </a:r>
            <a:r>
              <a:rPr lang="en-US" dirty="0"/>
              <a:t>can request specific size and access modes (e.g., they can be mounted once read/write or many times read-only</a:t>
            </a:r>
            <a:r>
              <a:rPr lang="en-US" dirty="0" smtClean="0"/>
              <a:t>).</a:t>
            </a:r>
            <a:endParaRPr lang="en-US" dirty="0"/>
          </a:p>
          <a:p>
            <a:r>
              <a:rPr lang="en-US" dirty="0"/>
              <a:t>While </a:t>
            </a:r>
            <a:r>
              <a:rPr lang="en-US" dirty="0" err="1">
                <a:solidFill>
                  <a:srgbClr val="C00000"/>
                </a:solidFill>
              </a:rPr>
              <a:t>PersistentVolumeClaims</a:t>
            </a:r>
            <a:r>
              <a:rPr lang="en-US" dirty="0"/>
              <a:t> allow a user to consume abstract storage resources, it is common that users need </a:t>
            </a:r>
            <a:r>
              <a:rPr lang="en-US" dirty="0" err="1">
                <a:solidFill>
                  <a:srgbClr val="C00000"/>
                </a:solidFill>
              </a:rPr>
              <a:t>PersistentVolumes</a:t>
            </a:r>
            <a:r>
              <a:rPr lang="en-US" dirty="0">
                <a:solidFill>
                  <a:srgbClr val="C00000"/>
                </a:solidFill>
              </a:rPr>
              <a:t> </a:t>
            </a:r>
            <a:r>
              <a:rPr lang="en-US" dirty="0"/>
              <a:t>with varying properties, such as performance, for different problems.</a:t>
            </a:r>
          </a:p>
        </p:txBody>
      </p:sp>
    </p:spTree>
    <p:extLst>
      <p:ext uri="{BB962C8B-B14F-4D97-AF65-F5344CB8AC3E}">
        <p14:creationId xmlns:p14="http://schemas.microsoft.com/office/powerpoint/2010/main" val="2039544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274638"/>
            <a:ext cx="10363200" cy="786066"/>
          </a:xfrm>
        </p:spPr>
        <p:txBody>
          <a:bodyPr/>
          <a:lstStyle/>
          <a:p>
            <a:r>
              <a:rPr lang="en-US" dirty="0" err="1" smtClean="0"/>
              <a:t>Hostpath</a:t>
            </a:r>
            <a:r>
              <a:rPr lang="en-US" dirty="0" smtClean="0"/>
              <a:t> Persistent Volume</a:t>
            </a:r>
            <a:endParaRPr lang="en-US" dirty="0"/>
          </a:p>
        </p:txBody>
      </p:sp>
      <p:sp>
        <p:nvSpPr>
          <p:cNvPr id="2" name="Content Placeholder 1"/>
          <p:cNvSpPr>
            <a:spLocks noGrp="1"/>
          </p:cNvSpPr>
          <p:nvPr>
            <p:ph sz="quarter" idx="1"/>
          </p:nvPr>
        </p:nvSpPr>
        <p:spPr/>
        <p:txBody>
          <a:bodyPr numCol="2">
            <a:normAutofit/>
          </a:bodyPr>
          <a:lstStyle/>
          <a:p>
            <a:pPr marL="0" indent="0">
              <a:buNone/>
            </a:pPr>
            <a:r>
              <a:rPr lang="en-US" sz="2400" dirty="0" err="1"/>
              <a:t>apiVersion</a:t>
            </a:r>
            <a:r>
              <a:rPr lang="en-US" sz="2400" dirty="0"/>
              <a:t>: v1</a:t>
            </a:r>
          </a:p>
          <a:p>
            <a:pPr marL="0" indent="0">
              <a:buNone/>
            </a:pPr>
            <a:r>
              <a:rPr lang="en-US" sz="2400" dirty="0"/>
              <a:t>kind: </a:t>
            </a:r>
            <a:r>
              <a:rPr lang="en-US" sz="2400" dirty="0" err="1"/>
              <a:t>PersistentVolume</a:t>
            </a:r>
            <a:endParaRPr lang="en-US" sz="2400" dirty="0"/>
          </a:p>
          <a:p>
            <a:pPr marL="0" indent="0">
              <a:buNone/>
            </a:pPr>
            <a:r>
              <a:rPr lang="en-US" sz="2400" dirty="0"/>
              <a:t>metadata:</a:t>
            </a:r>
          </a:p>
          <a:p>
            <a:pPr marL="0" indent="0">
              <a:buNone/>
            </a:pPr>
            <a:r>
              <a:rPr lang="en-US" sz="2400" dirty="0"/>
              <a:t>  name: task-</a:t>
            </a:r>
            <a:r>
              <a:rPr lang="en-US" sz="2400" dirty="0" err="1"/>
              <a:t>pv</a:t>
            </a:r>
            <a:r>
              <a:rPr lang="en-US" sz="2400" dirty="0"/>
              <a:t>-volume</a:t>
            </a:r>
          </a:p>
          <a:p>
            <a:pPr marL="0" indent="0">
              <a:buNone/>
            </a:pPr>
            <a:r>
              <a:rPr lang="en-US" sz="2400" dirty="0"/>
              <a:t>  labels:</a:t>
            </a:r>
          </a:p>
          <a:p>
            <a:pPr marL="0" indent="0">
              <a:buNone/>
            </a:pPr>
            <a:r>
              <a:rPr lang="en-US" sz="2400" dirty="0"/>
              <a:t>    type: local</a:t>
            </a:r>
          </a:p>
          <a:p>
            <a:pPr marL="0" indent="0">
              <a:buNone/>
            </a:pPr>
            <a:r>
              <a:rPr lang="en-US" sz="2400" dirty="0"/>
              <a:t>spec:</a:t>
            </a:r>
          </a:p>
          <a:p>
            <a:pPr marL="0" indent="0">
              <a:buNone/>
            </a:pPr>
            <a:r>
              <a:rPr lang="en-US" sz="2400" dirty="0"/>
              <a:t>  </a:t>
            </a:r>
            <a:r>
              <a:rPr lang="en-US" sz="2400" dirty="0" err="1"/>
              <a:t>storageClassName</a:t>
            </a:r>
            <a:r>
              <a:rPr lang="en-US" sz="2400" dirty="0"/>
              <a:t>: manual</a:t>
            </a:r>
          </a:p>
          <a:p>
            <a:pPr marL="0" indent="0">
              <a:buNone/>
            </a:pPr>
            <a:r>
              <a:rPr lang="en-US" sz="2400" dirty="0"/>
              <a:t>  capacity:</a:t>
            </a:r>
          </a:p>
          <a:p>
            <a:pPr marL="0" indent="0">
              <a:buNone/>
            </a:pPr>
            <a:r>
              <a:rPr lang="en-US" sz="2400" dirty="0"/>
              <a:t>    storage: 10Gi</a:t>
            </a:r>
          </a:p>
          <a:p>
            <a:pPr marL="0" indent="0">
              <a:buNone/>
            </a:pPr>
            <a:r>
              <a:rPr lang="en-US" sz="2400" dirty="0"/>
              <a:t>  </a:t>
            </a:r>
            <a:r>
              <a:rPr lang="en-US" sz="2400" dirty="0" err="1"/>
              <a:t>accessModes</a:t>
            </a:r>
            <a:r>
              <a:rPr lang="en-US" sz="2400" dirty="0"/>
              <a:t>:</a:t>
            </a:r>
          </a:p>
          <a:p>
            <a:pPr marL="0" indent="0">
              <a:buNone/>
            </a:pPr>
            <a:r>
              <a:rPr lang="en-US" sz="2400" dirty="0"/>
              <a:t>    - </a:t>
            </a:r>
            <a:r>
              <a:rPr lang="en-US" sz="2400" dirty="0" err="1"/>
              <a:t>ReadWriteOnce</a:t>
            </a:r>
            <a:endParaRPr lang="en-US" sz="2400" dirty="0"/>
          </a:p>
          <a:p>
            <a:pPr marL="0" indent="0">
              <a:buNone/>
            </a:pPr>
            <a:r>
              <a:rPr lang="en-US" sz="2400" dirty="0"/>
              <a:t>  </a:t>
            </a:r>
            <a:r>
              <a:rPr lang="en-US" sz="2400" dirty="0" err="1"/>
              <a:t>hostPath</a:t>
            </a:r>
            <a:r>
              <a:rPr lang="en-US" sz="2400" dirty="0"/>
              <a:t>:</a:t>
            </a:r>
          </a:p>
          <a:p>
            <a:pPr marL="0" indent="0">
              <a:buNone/>
            </a:pPr>
            <a:r>
              <a:rPr lang="en-US" sz="2400" dirty="0"/>
              <a:t>    path: "/</a:t>
            </a:r>
            <a:r>
              <a:rPr lang="en-US" sz="2400" dirty="0" err="1"/>
              <a:t>mnt</a:t>
            </a:r>
            <a:r>
              <a:rPr lang="en-US" sz="2400" dirty="0"/>
              <a:t>/data"</a:t>
            </a:r>
          </a:p>
        </p:txBody>
      </p:sp>
    </p:spTree>
    <p:extLst>
      <p:ext uri="{BB962C8B-B14F-4D97-AF65-F5344CB8AC3E}">
        <p14:creationId xmlns:p14="http://schemas.microsoft.com/office/powerpoint/2010/main" val="168069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775419" y="495315"/>
            <a:ext cx="10982385" cy="6177592"/>
          </a:xfrm>
        </p:spPr>
      </p:pic>
      <p:sp>
        <p:nvSpPr>
          <p:cNvPr id="3" name="Title 2"/>
          <p:cNvSpPr>
            <a:spLocks noGrp="1"/>
          </p:cNvSpPr>
          <p:nvPr>
            <p:ph type="title"/>
          </p:nvPr>
        </p:nvSpPr>
        <p:spPr>
          <a:xfrm>
            <a:off x="301925" y="274638"/>
            <a:ext cx="11455879" cy="441354"/>
          </a:xfrm>
        </p:spPr>
        <p:txBody>
          <a:bodyPr>
            <a:noAutofit/>
          </a:bodyPr>
          <a:lstStyle/>
          <a:p>
            <a:r>
              <a:rPr lang="en-US" sz="1800" dirty="0"/>
              <a:t>https://storage.googleapis.com/gweb-cloudblog-publish/images/Storage-to-Use_v04-23-21.max-1600x1600.jpeg</a:t>
            </a:r>
          </a:p>
        </p:txBody>
      </p:sp>
    </p:spTree>
    <p:extLst>
      <p:ext uri="{BB962C8B-B14F-4D97-AF65-F5344CB8AC3E}">
        <p14:creationId xmlns:p14="http://schemas.microsoft.com/office/powerpoint/2010/main" val="127895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274638"/>
            <a:ext cx="10363200" cy="786066"/>
          </a:xfrm>
        </p:spPr>
        <p:txBody>
          <a:bodyPr/>
          <a:lstStyle/>
          <a:p>
            <a:r>
              <a:rPr lang="en-US" dirty="0" err="1" smtClean="0"/>
              <a:t>Hostpath</a:t>
            </a:r>
            <a:r>
              <a:rPr lang="en-US" dirty="0" smtClean="0"/>
              <a:t> Persistent Volume Claim</a:t>
            </a:r>
            <a:endParaRPr lang="en-US" dirty="0"/>
          </a:p>
        </p:txBody>
      </p:sp>
      <p:sp>
        <p:nvSpPr>
          <p:cNvPr id="2" name="Content Placeholder 1"/>
          <p:cNvSpPr>
            <a:spLocks noGrp="1"/>
          </p:cNvSpPr>
          <p:nvPr>
            <p:ph sz="quarter" idx="1"/>
          </p:nvPr>
        </p:nvSpPr>
        <p:spPr>
          <a:xfrm>
            <a:off x="1219200" y="1703832"/>
            <a:ext cx="10363200" cy="2849880"/>
          </a:xfrm>
        </p:spPr>
        <p:txBody>
          <a:bodyPr numCol="2">
            <a:normAutofit/>
          </a:bodyPr>
          <a:lstStyle/>
          <a:p>
            <a:pPr marL="0" indent="0">
              <a:buNone/>
            </a:pPr>
            <a:r>
              <a:rPr lang="en-US" sz="2400" dirty="0" err="1"/>
              <a:t>apiVersion</a:t>
            </a:r>
            <a:r>
              <a:rPr lang="en-US" sz="2400" dirty="0"/>
              <a:t>: v1</a:t>
            </a:r>
          </a:p>
          <a:p>
            <a:pPr marL="0" indent="0">
              <a:buNone/>
            </a:pPr>
            <a:r>
              <a:rPr lang="en-US" sz="2400" dirty="0"/>
              <a:t>kind: </a:t>
            </a:r>
            <a:r>
              <a:rPr lang="en-US" sz="2400" dirty="0" err="1"/>
              <a:t>PersistentVolumeClaim</a:t>
            </a:r>
            <a:endParaRPr lang="en-US" sz="2400" dirty="0"/>
          </a:p>
          <a:p>
            <a:pPr marL="0" indent="0">
              <a:buNone/>
            </a:pPr>
            <a:r>
              <a:rPr lang="en-US" sz="2400" dirty="0"/>
              <a:t>metadata:</a:t>
            </a:r>
          </a:p>
          <a:p>
            <a:pPr marL="0" indent="0">
              <a:buNone/>
            </a:pPr>
            <a:r>
              <a:rPr lang="en-US" sz="2400" dirty="0"/>
              <a:t>  name: task-</a:t>
            </a:r>
            <a:r>
              <a:rPr lang="en-US" sz="2400" dirty="0" err="1"/>
              <a:t>pv</a:t>
            </a:r>
            <a:r>
              <a:rPr lang="en-US" sz="2400" dirty="0"/>
              <a:t>-claim</a:t>
            </a:r>
          </a:p>
          <a:p>
            <a:pPr marL="0" indent="0">
              <a:buNone/>
            </a:pPr>
            <a:r>
              <a:rPr lang="en-US" sz="2400" dirty="0"/>
              <a:t>spec:</a:t>
            </a:r>
          </a:p>
          <a:p>
            <a:pPr marL="0" indent="0">
              <a:buNone/>
            </a:pPr>
            <a:r>
              <a:rPr lang="en-US" sz="2400" dirty="0"/>
              <a:t>  </a:t>
            </a:r>
            <a:r>
              <a:rPr lang="en-US" sz="2400" dirty="0" err="1"/>
              <a:t>storageClassName</a:t>
            </a:r>
            <a:r>
              <a:rPr lang="en-US" sz="2400" dirty="0"/>
              <a:t>: manual</a:t>
            </a:r>
          </a:p>
          <a:p>
            <a:pPr marL="0" indent="0">
              <a:buNone/>
            </a:pPr>
            <a:r>
              <a:rPr lang="en-US" sz="2400" dirty="0"/>
              <a:t>  </a:t>
            </a:r>
            <a:r>
              <a:rPr lang="en-US" sz="2400" dirty="0" err="1"/>
              <a:t>accessModes</a:t>
            </a:r>
            <a:r>
              <a:rPr lang="en-US" sz="2400" dirty="0"/>
              <a:t>:</a:t>
            </a:r>
          </a:p>
          <a:p>
            <a:pPr marL="0" indent="0">
              <a:buNone/>
            </a:pPr>
            <a:r>
              <a:rPr lang="en-US" sz="2400" dirty="0"/>
              <a:t>    - </a:t>
            </a:r>
            <a:r>
              <a:rPr lang="en-US" sz="2400" dirty="0" err="1"/>
              <a:t>ReadWriteOnce</a:t>
            </a:r>
            <a:endParaRPr lang="en-US" sz="2400" dirty="0"/>
          </a:p>
          <a:p>
            <a:pPr marL="0" indent="0">
              <a:buNone/>
            </a:pPr>
            <a:r>
              <a:rPr lang="en-US" sz="2400" dirty="0"/>
              <a:t>  resources:</a:t>
            </a:r>
          </a:p>
          <a:p>
            <a:pPr marL="0" indent="0">
              <a:buNone/>
            </a:pPr>
            <a:r>
              <a:rPr lang="en-US" sz="2400" dirty="0"/>
              <a:t>    requests:</a:t>
            </a:r>
          </a:p>
          <a:p>
            <a:pPr marL="0" indent="0">
              <a:buNone/>
            </a:pPr>
            <a:r>
              <a:rPr lang="en-US" sz="2400" dirty="0"/>
              <a:t>      storage: 3Gi</a:t>
            </a:r>
          </a:p>
        </p:txBody>
      </p:sp>
    </p:spTree>
    <p:extLst>
      <p:ext uri="{BB962C8B-B14F-4D97-AF65-F5344CB8AC3E}">
        <p14:creationId xmlns:p14="http://schemas.microsoft.com/office/powerpoint/2010/main" val="340185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274638"/>
            <a:ext cx="10363200" cy="786066"/>
          </a:xfrm>
        </p:spPr>
        <p:txBody>
          <a:bodyPr/>
          <a:lstStyle/>
          <a:p>
            <a:r>
              <a:rPr lang="en-US" dirty="0" smtClean="0"/>
              <a:t>Pod with Persistent Volume</a:t>
            </a:r>
            <a:endParaRPr lang="en-US" dirty="0"/>
          </a:p>
        </p:txBody>
      </p:sp>
      <p:sp>
        <p:nvSpPr>
          <p:cNvPr id="2" name="Content Placeholder 1"/>
          <p:cNvSpPr>
            <a:spLocks noGrp="1"/>
          </p:cNvSpPr>
          <p:nvPr>
            <p:ph sz="quarter" idx="1"/>
          </p:nvPr>
        </p:nvSpPr>
        <p:spPr>
          <a:xfrm>
            <a:off x="1219200" y="1703832"/>
            <a:ext cx="10363200" cy="4404360"/>
          </a:xfrm>
        </p:spPr>
        <p:txBody>
          <a:bodyPr numCol="2">
            <a:normAutofit/>
          </a:bodyPr>
          <a:lstStyle/>
          <a:p>
            <a:pPr marL="0" indent="0">
              <a:buNone/>
            </a:pPr>
            <a:r>
              <a:rPr lang="en-US" sz="2400" dirty="0" err="1"/>
              <a:t>apiVersion</a:t>
            </a:r>
            <a:r>
              <a:rPr lang="en-US" sz="2400" dirty="0"/>
              <a:t>: v1</a:t>
            </a:r>
          </a:p>
          <a:p>
            <a:pPr marL="0" indent="0">
              <a:buNone/>
            </a:pPr>
            <a:r>
              <a:rPr lang="en-US" sz="2400" dirty="0"/>
              <a:t>kind: Pod</a:t>
            </a:r>
          </a:p>
          <a:p>
            <a:pPr marL="0" indent="0">
              <a:buNone/>
            </a:pPr>
            <a:r>
              <a:rPr lang="en-US" sz="2400" dirty="0"/>
              <a:t>metadata:</a:t>
            </a:r>
          </a:p>
          <a:p>
            <a:pPr marL="0" indent="0">
              <a:buNone/>
            </a:pPr>
            <a:r>
              <a:rPr lang="en-US" sz="2400" dirty="0"/>
              <a:t>  name: task-</a:t>
            </a:r>
            <a:r>
              <a:rPr lang="en-US" sz="2400" dirty="0" err="1"/>
              <a:t>pv</a:t>
            </a:r>
            <a:r>
              <a:rPr lang="en-US" sz="2400" dirty="0"/>
              <a:t>-pod</a:t>
            </a:r>
          </a:p>
          <a:p>
            <a:pPr marL="0" indent="0">
              <a:buNone/>
            </a:pPr>
            <a:r>
              <a:rPr lang="en-US" sz="2400" dirty="0"/>
              <a:t>spec:</a:t>
            </a:r>
          </a:p>
          <a:p>
            <a:pPr marL="0" indent="0">
              <a:buNone/>
            </a:pPr>
            <a:r>
              <a:rPr lang="en-US" sz="2400" dirty="0"/>
              <a:t>  volumes:</a:t>
            </a:r>
          </a:p>
          <a:p>
            <a:pPr marL="0" indent="0">
              <a:buNone/>
            </a:pPr>
            <a:r>
              <a:rPr lang="en-US" sz="2400" dirty="0"/>
              <a:t>    - name: task-</a:t>
            </a:r>
            <a:r>
              <a:rPr lang="en-US" sz="2400" dirty="0" err="1"/>
              <a:t>pv</a:t>
            </a:r>
            <a:r>
              <a:rPr lang="en-US" sz="2400" dirty="0"/>
              <a:t>-storage</a:t>
            </a:r>
          </a:p>
          <a:p>
            <a:pPr marL="0" indent="0">
              <a:buNone/>
            </a:pPr>
            <a:r>
              <a:rPr lang="en-US" sz="2400" dirty="0"/>
              <a:t>      </a:t>
            </a:r>
            <a:r>
              <a:rPr lang="en-US" sz="2400" dirty="0" err="1"/>
              <a:t>persistentVolumeClaim</a:t>
            </a:r>
            <a:r>
              <a:rPr lang="en-US" sz="2400" dirty="0"/>
              <a:t>:</a:t>
            </a:r>
          </a:p>
          <a:p>
            <a:pPr marL="0" indent="0">
              <a:buNone/>
            </a:pPr>
            <a:r>
              <a:rPr lang="en-US" sz="2400" dirty="0"/>
              <a:t>        </a:t>
            </a:r>
            <a:r>
              <a:rPr lang="en-US" sz="2400" dirty="0" err="1"/>
              <a:t>claimName</a:t>
            </a:r>
            <a:r>
              <a:rPr lang="en-US" sz="2400" dirty="0"/>
              <a:t>: task-</a:t>
            </a:r>
            <a:r>
              <a:rPr lang="en-US" sz="2400" dirty="0" err="1"/>
              <a:t>pv</a:t>
            </a:r>
            <a:r>
              <a:rPr lang="en-US" sz="2400" dirty="0"/>
              <a:t>-claim</a:t>
            </a:r>
          </a:p>
          <a:p>
            <a:pPr marL="0" indent="0">
              <a:buNone/>
            </a:pPr>
            <a:r>
              <a:rPr lang="en-US" sz="2400" dirty="0"/>
              <a:t>  containers:</a:t>
            </a:r>
          </a:p>
          <a:p>
            <a:pPr marL="0" indent="0">
              <a:buNone/>
            </a:pPr>
            <a:r>
              <a:rPr lang="en-US" sz="2400" dirty="0"/>
              <a:t>    - name: task-</a:t>
            </a:r>
            <a:r>
              <a:rPr lang="en-US" sz="2400" dirty="0" err="1"/>
              <a:t>pv</a:t>
            </a:r>
            <a:r>
              <a:rPr lang="en-US" sz="2400" dirty="0"/>
              <a:t>-container</a:t>
            </a:r>
          </a:p>
          <a:p>
            <a:pPr marL="0" indent="0">
              <a:buNone/>
            </a:pPr>
            <a:r>
              <a:rPr lang="en-US" sz="2400" dirty="0"/>
              <a:t>      image: </a:t>
            </a:r>
            <a:r>
              <a:rPr lang="en-US" sz="2400" dirty="0" err="1"/>
              <a:t>nginx</a:t>
            </a:r>
            <a:endParaRPr lang="en-US" sz="2400" dirty="0"/>
          </a:p>
          <a:p>
            <a:pPr marL="0" indent="0">
              <a:buNone/>
            </a:pPr>
            <a:r>
              <a:rPr lang="en-US" sz="2400" dirty="0"/>
              <a:t>      ports:</a:t>
            </a:r>
          </a:p>
          <a:p>
            <a:pPr marL="0" indent="0">
              <a:buNone/>
            </a:pPr>
            <a:r>
              <a:rPr lang="en-US" sz="2400" dirty="0"/>
              <a:t>        - </a:t>
            </a:r>
            <a:r>
              <a:rPr lang="en-US" sz="2400" dirty="0" err="1"/>
              <a:t>containerPort</a:t>
            </a:r>
            <a:r>
              <a:rPr lang="en-US" sz="2400" dirty="0"/>
              <a:t>: 80</a:t>
            </a:r>
          </a:p>
          <a:p>
            <a:pPr marL="0" indent="0">
              <a:buNone/>
            </a:pPr>
            <a:r>
              <a:rPr lang="en-US" sz="2400" dirty="0"/>
              <a:t>          name: "http-server"</a:t>
            </a:r>
          </a:p>
          <a:p>
            <a:pPr marL="0" indent="0">
              <a:buNone/>
            </a:pPr>
            <a:r>
              <a:rPr lang="en-US" sz="2400" dirty="0"/>
              <a:t>      </a:t>
            </a:r>
            <a:r>
              <a:rPr lang="en-US" sz="2400" dirty="0" err="1"/>
              <a:t>volumeMounts</a:t>
            </a:r>
            <a:r>
              <a:rPr lang="en-US" sz="2400" dirty="0"/>
              <a:t>:</a:t>
            </a:r>
          </a:p>
          <a:p>
            <a:pPr marL="0" indent="0">
              <a:buNone/>
            </a:pPr>
            <a:r>
              <a:rPr lang="en-US" sz="2400" dirty="0"/>
              <a:t>        - </a:t>
            </a:r>
            <a:r>
              <a:rPr lang="en-US" sz="2400" dirty="0" err="1"/>
              <a:t>mountPath</a:t>
            </a:r>
            <a:r>
              <a:rPr lang="en-US" sz="2400" dirty="0"/>
              <a:t>: "/</a:t>
            </a:r>
            <a:r>
              <a:rPr lang="en-US" sz="2400" dirty="0" err="1"/>
              <a:t>usr</a:t>
            </a:r>
            <a:r>
              <a:rPr lang="en-US" sz="2400" dirty="0"/>
              <a:t>/share/</a:t>
            </a:r>
            <a:r>
              <a:rPr lang="en-US" sz="2400" dirty="0" err="1"/>
              <a:t>nginx</a:t>
            </a:r>
            <a:r>
              <a:rPr lang="en-US" sz="2400" dirty="0"/>
              <a:t>/html"</a:t>
            </a:r>
          </a:p>
          <a:p>
            <a:pPr marL="0" indent="0">
              <a:buNone/>
            </a:pPr>
            <a:r>
              <a:rPr lang="en-US" sz="2400" dirty="0"/>
              <a:t>          name: task-</a:t>
            </a:r>
            <a:r>
              <a:rPr lang="en-US" sz="2400" dirty="0" err="1"/>
              <a:t>pv</a:t>
            </a:r>
            <a:r>
              <a:rPr lang="en-US" sz="2400" dirty="0"/>
              <a:t>-storage</a:t>
            </a:r>
          </a:p>
        </p:txBody>
      </p:sp>
    </p:spTree>
    <p:extLst>
      <p:ext uri="{BB962C8B-B14F-4D97-AF65-F5344CB8AC3E}">
        <p14:creationId xmlns:p14="http://schemas.microsoft.com/office/powerpoint/2010/main" val="427395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Retain Policy</a:t>
            </a:r>
            <a:endParaRPr lang="en-US" dirty="0"/>
          </a:p>
        </p:txBody>
      </p:sp>
      <p:sp>
        <p:nvSpPr>
          <p:cNvPr id="2" name="Content Placeholder 1"/>
          <p:cNvSpPr>
            <a:spLocks noGrp="1"/>
          </p:cNvSpPr>
          <p:nvPr>
            <p:ph sz="quarter" idx="1"/>
          </p:nvPr>
        </p:nvSpPr>
        <p:spPr/>
        <p:txBody>
          <a:bodyPr numCol="1">
            <a:normAutofit lnSpcReduction="10000"/>
          </a:bodyPr>
          <a:lstStyle/>
          <a:p>
            <a:pPr marL="0" indent="0">
              <a:buNone/>
            </a:pPr>
            <a:endParaRPr lang="en-US" dirty="0"/>
          </a:p>
          <a:p>
            <a:r>
              <a:rPr lang="en-US" dirty="0"/>
              <a:t>Current reclaim policies are:</a:t>
            </a:r>
          </a:p>
          <a:p>
            <a:endParaRPr lang="en-US" dirty="0"/>
          </a:p>
          <a:p>
            <a:r>
              <a:rPr lang="en-US" dirty="0"/>
              <a:t>    </a:t>
            </a:r>
            <a:r>
              <a:rPr lang="en-US" dirty="0">
                <a:solidFill>
                  <a:srgbClr val="C00000"/>
                </a:solidFill>
              </a:rPr>
              <a:t>Retain</a:t>
            </a:r>
            <a:r>
              <a:rPr lang="en-US" dirty="0"/>
              <a:t> – manual reclamation</a:t>
            </a:r>
          </a:p>
          <a:p>
            <a:r>
              <a:rPr lang="en-US" dirty="0"/>
              <a:t>    </a:t>
            </a:r>
            <a:r>
              <a:rPr lang="en-US" dirty="0">
                <a:solidFill>
                  <a:srgbClr val="C00000"/>
                </a:solidFill>
              </a:rPr>
              <a:t>Recycle</a:t>
            </a:r>
            <a:r>
              <a:rPr lang="en-US" dirty="0"/>
              <a:t> – basic scrub (</a:t>
            </a:r>
            <a:r>
              <a:rPr lang="en-US" dirty="0" err="1"/>
              <a:t>rm</a:t>
            </a:r>
            <a:r>
              <a:rPr lang="en-US" dirty="0"/>
              <a:t> -</a:t>
            </a:r>
            <a:r>
              <a:rPr lang="en-US" dirty="0" err="1"/>
              <a:t>rf</a:t>
            </a:r>
            <a:r>
              <a:rPr lang="en-US" dirty="0"/>
              <a:t> /</a:t>
            </a:r>
            <a:r>
              <a:rPr lang="en-US" dirty="0" err="1"/>
              <a:t>thevolume</a:t>
            </a:r>
            <a:r>
              <a:rPr lang="en-US" dirty="0"/>
              <a:t>/*)</a:t>
            </a:r>
          </a:p>
          <a:p>
            <a:r>
              <a:rPr lang="en-US" dirty="0"/>
              <a:t>    </a:t>
            </a:r>
            <a:r>
              <a:rPr lang="en-US" dirty="0">
                <a:solidFill>
                  <a:srgbClr val="C00000"/>
                </a:solidFill>
              </a:rPr>
              <a:t>Delete</a:t>
            </a:r>
            <a:r>
              <a:rPr lang="en-US" dirty="0"/>
              <a:t> – associated storage asset such as AWS EBS, GCE PD, Azure Disk, or OpenStack Cinder volume is deleted</a:t>
            </a:r>
          </a:p>
          <a:p>
            <a:endParaRPr lang="en-US" dirty="0"/>
          </a:p>
          <a:p>
            <a:r>
              <a:rPr lang="en-US" dirty="0"/>
              <a:t>Currently, only NFS and </a:t>
            </a:r>
            <a:r>
              <a:rPr lang="en-US" dirty="0" err="1"/>
              <a:t>HostPath</a:t>
            </a:r>
            <a:r>
              <a:rPr lang="en-US" dirty="0"/>
              <a:t> support recycling. AWS EBS, GCE PD, Azure Disk, and Cinder volumes support deletion.</a:t>
            </a:r>
          </a:p>
        </p:txBody>
      </p:sp>
    </p:spTree>
    <p:extLst>
      <p:ext uri="{BB962C8B-B14F-4D97-AF65-F5344CB8AC3E}">
        <p14:creationId xmlns:p14="http://schemas.microsoft.com/office/powerpoint/2010/main" val="207095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Access Mode</a:t>
            </a:r>
            <a:endParaRPr lang="en-US" dirty="0"/>
          </a:p>
        </p:txBody>
      </p:sp>
      <p:sp>
        <p:nvSpPr>
          <p:cNvPr id="2" name="Content Placeholder 1"/>
          <p:cNvSpPr>
            <a:spLocks noGrp="1"/>
          </p:cNvSpPr>
          <p:nvPr>
            <p:ph sz="quarter" idx="1"/>
          </p:nvPr>
        </p:nvSpPr>
        <p:spPr/>
        <p:txBody>
          <a:bodyPr numCol="1">
            <a:normAutofit/>
          </a:bodyPr>
          <a:lstStyle/>
          <a:p>
            <a:pPr marL="0" indent="0">
              <a:buNone/>
            </a:pPr>
            <a:endParaRPr lang="en-US" dirty="0"/>
          </a:p>
          <a:p>
            <a:r>
              <a:rPr lang="en-US" dirty="0"/>
              <a:t>The access modes are:</a:t>
            </a:r>
          </a:p>
          <a:p>
            <a:endParaRPr lang="en-US" dirty="0"/>
          </a:p>
          <a:p>
            <a:r>
              <a:rPr lang="en-US" dirty="0" err="1" smtClean="0">
                <a:solidFill>
                  <a:srgbClr val="C00000"/>
                </a:solidFill>
              </a:rPr>
              <a:t>ReadWriteOnce</a:t>
            </a:r>
            <a:r>
              <a:rPr lang="en-US" dirty="0" smtClean="0">
                <a:solidFill>
                  <a:srgbClr val="C00000"/>
                </a:solidFill>
              </a:rPr>
              <a:t> </a:t>
            </a:r>
            <a:r>
              <a:rPr lang="en-US" dirty="0"/>
              <a:t>— the volume can be mounted as read-write by a single node</a:t>
            </a:r>
          </a:p>
          <a:p>
            <a:r>
              <a:rPr lang="en-US" dirty="0" err="1" smtClean="0">
                <a:solidFill>
                  <a:srgbClr val="C00000"/>
                </a:solidFill>
              </a:rPr>
              <a:t>ReadOnlyMany</a:t>
            </a:r>
            <a:r>
              <a:rPr lang="en-US" dirty="0" smtClean="0">
                <a:solidFill>
                  <a:srgbClr val="C00000"/>
                </a:solidFill>
              </a:rPr>
              <a:t> </a:t>
            </a:r>
            <a:r>
              <a:rPr lang="en-US" dirty="0"/>
              <a:t>— the volume can be mounted read-only by many nodes</a:t>
            </a:r>
          </a:p>
          <a:p>
            <a:r>
              <a:rPr lang="en-US" dirty="0" err="1" smtClean="0">
                <a:solidFill>
                  <a:srgbClr val="C00000"/>
                </a:solidFill>
              </a:rPr>
              <a:t>ReadWriteMany</a:t>
            </a:r>
            <a:r>
              <a:rPr lang="en-US" dirty="0" smtClean="0">
                <a:solidFill>
                  <a:srgbClr val="C00000"/>
                </a:solidFill>
              </a:rPr>
              <a:t> </a:t>
            </a:r>
            <a:r>
              <a:rPr lang="en-US" dirty="0"/>
              <a:t>— the volume can be mounted as read-write by many nodes</a:t>
            </a:r>
          </a:p>
        </p:txBody>
      </p:sp>
    </p:spTree>
    <p:extLst>
      <p:ext uri="{BB962C8B-B14F-4D97-AF65-F5344CB8AC3E}">
        <p14:creationId xmlns:p14="http://schemas.microsoft.com/office/powerpoint/2010/main" val="240329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Selector</a:t>
            </a:r>
            <a:endParaRPr lang="en-US" dirty="0"/>
          </a:p>
        </p:txBody>
      </p:sp>
      <p:sp>
        <p:nvSpPr>
          <p:cNvPr id="2" name="Content Placeholder 1"/>
          <p:cNvSpPr>
            <a:spLocks noGrp="1"/>
          </p:cNvSpPr>
          <p:nvPr>
            <p:ph sz="quarter" idx="1"/>
          </p:nvPr>
        </p:nvSpPr>
        <p:spPr/>
        <p:txBody>
          <a:bodyPr numCol="1">
            <a:normAutofit/>
          </a:bodyPr>
          <a:lstStyle/>
          <a:p>
            <a:pPr marL="0" indent="0">
              <a:buNone/>
            </a:pPr>
            <a:endParaRPr lang="en-US" dirty="0"/>
          </a:p>
          <a:p>
            <a:r>
              <a:rPr lang="en-US" dirty="0"/>
              <a:t>Claims can specify a label selector to further filter the set of volumes. Only the volumes whose labels match the selector can be bound to the claim. The selector can consist of two fields:</a:t>
            </a:r>
          </a:p>
          <a:p>
            <a:endParaRPr lang="en-US" dirty="0"/>
          </a:p>
          <a:p>
            <a:r>
              <a:rPr lang="en-US" dirty="0"/>
              <a:t>    </a:t>
            </a:r>
            <a:r>
              <a:rPr lang="en-US" dirty="0" err="1">
                <a:solidFill>
                  <a:srgbClr val="C00000"/>
                </a:solidFill>
              </a:rPr>
              <a:t>matchLabels</a:t>
            </a:r>
            <a:r>
              <a:rPr lang="en-US" dirty="0">
                <a:solidFill>
                  <a:srgbClr val="C00000"/>
                </a:solidFill>
              </a:rPr>
              <a:t> </a:t>
            </a:r>
            <a:r>
              <a:rPr lang="en-US" dirty="0"/>
              <a:t>- the volume must have a label with this value</a:t>
            </a:r>
          </a:p>
          <a:p>
            <a:r>
              <a:rPr lang="en-US" dirty="0"/>
              <a:t>    </a:t>
            </a:r>
            <a:r>
              <a:rPr lang="en-US" dirty="0" err="1">
                <a:solidFill>
                  <a:srgbClr val="C00000"/>
                </a:solidFill>
              </a:rPr>
              <a:t>matchExpressions</a:t>
            </a:r>
            <a:r>
              <a:rPr lang="en-US" dirty="0">
                <a:solidFill>
                  <a:srgbClr val="C00000"/>
                </a:solidFill>
              </a:rPr>
              <a:t> </a:t>
            </a:r>
            <a:r>
              <a:rPr lang="en-US" dirty="0"/>
              <a:t>- a list of requirements made by specifying key, list of values, and operator that relates the key and values. Valid operators include In, </a:t>
            </a:r>
            <a:r>
              <a:rPr lang="en-US" dirty="0" err="1"/>
              <a:t>NotIn</a:t>
            </a:r>
            <a:r>
              <a:rPr lang="en-US" dirty="0"/>
              <a:t>, Exists, and </a:t>
            </a:r>
            <a:r>
              <a:rPr lang="en-US" dirty="0" err="1"/>
              <a:t>DoesNotExist</a:t>
            </a:r>
            <a:r>
              <a:rPr lang="en-US" dirty="0"/>
              <a:t>.</a:t>
            </a:r>
          </a:p>
        </p:txBody>
      </p:sp>
    </p:spTree>
    <p:extLst>
      <p:ext uri="{BB962C8B-B14F-4D97-AF65-F5344CB8AC3E}">
        <p14:creationId xmlns:p14="http://schemas.microsoft.com/office/powerpoint/2010/main" val="125062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274638"/>
            <a:ext cx="10363200" cy="786066"/>
          </a:xfrm>
        </p:spPr>
        <p:txBody>
          <a:bodyPr/>
          <a:lstStyle/>
          <a:p>
            <a:r>
              <a:rPr lang="en-US" dirty="0" smtClean="0"/>
              <a:t>Persistent Volume Claims</a:t>
            </a:r>
            <a:endParaRPr lang="en-US" dirty="0"/>
          </a:p>
        </p:txBody>
      </p:sp>
      <p:sp>
        <p:nvSpPr>
          <p:cNvPr id="2" name="Content Placeholder 1"/>
          <p:cNvSpPr>
            <a:spLocks noGrp="1"/>
          </p:cNvSpPr>
          <p:nvPr>
            <p:ph sz="quarter" idx="1"/>
          </p:nvPr>
        </p:nvSpPr>
        <p:spPr/>
        <p:txBody>
          <a:bodyPr numCol="2">
            <a:normAutofit/>
          </a:bodyPr>
          <a:lstStyle/>
          <a:p>
            <a:pPr marL="0" indent="0">
              <a:buNone/>
            </a:pPr>
            <a:r>
              <a:rPr lang="en-US" sz="2400" dirty="0" err="1"/>
              <a:t>apiVersion</a:t>
            </a:r>
            <a:r>
              <a:rPr lang="en-US" sz="2400" dirty="0"/>
              <a:t>: v1</a:t>
            </a:r>
          </a:p>
          <a:p>
            <a:pPr marL="0" indent="0">
              <a:buNone/>
            </a:pPr>
            <a:r>
              <a:rPr lang="en-US" sz="2400" dirty="0"/>
              <a:t>kind: </a:t>
            </a:r>
            <a:r>
              <a:rPr lang="en-US" sz="2400" dirty="0" err="1"/>
              <a:t>PersistentVolumeClaim</a:t>
            </a:r>
            <a:endParaRPr lang="en-US" sz="2400" dirty="0"/>
          </a:p>
          <a:p>
            <a:pPr marL="0" indent="0">
              <a:buNone/>
            </a:pPr>
            <a:r>
              <a:rPr lang="en-US" sz="2400" dirty="0"/>
              <a:t>metadata:</a:t>
            </a:r>
          </a:p>
          <a:p>
            <a:pPr marL="0" indent="0">
              <a:buNone/>
            </a:pPr>
            <a:r>
              <a:rPr lang="en-US" sz="2400" dirty="0"/>
              <a:t>  name: </a:t>
            </a:r>
            <a:r>
              <a:rPr lang="en-US" sz="2400" dirty="0" err="1"/>
              <a:t>myclaim</a:t>
            </a:r>
            <a:endParaRPr lang="en-US" sz="2400" dirty="0"/>
          </a:p>
          <a:p>
            <a:pPr marL="0" indent="0">
              <a:buNone/>
            </a:pPr>
            <a:r>
              <a:rPr lang="en-US" sz="2400" dirty="0"/>
              <a:t>spec:</a:t>
            </a:r>
          </a:p>
          <a:p>
            <a:pPr marL="0" indent="0">
              <a:buNone/>
            </a:pPr>
            <a:r>
              <a:rPr lang="en-US" sz="2400" dirty="0"/>
              <a:t>  </a:t>
            </a:r>
            <a:r>
              <a:rPr lang="en-US" sz="2400" dirty="0" err="1"/>
              <a:t>accessModes</a:t>
            </a:r>
            <a:r>
              <a:rPr lang="en-US" sz="2400" dirty="0"/>
              <a:t>:</a:t>
            </a:r>
          </a:p>
          <a:p>
            <a:pPr marL="0" indent="0">
              <a:buNone/>
            </a:pPr>
            <a:r>
              <a:rPr lang="en-US" sz="2400" dirty="0"/>
              <a:t>    - </a:t>
            </a:r>
            <a:r>
              <a:rPr lang="en-US" sz="2400" dirty="0" err="1"/>
              <a:t>ReadWriteOnce</a:t>
            </a:r>
            <a:endParaRPr lang="en-US" sz="2400" dirty="0"/>
          </a:p>
          <a:p>
            <a:pPr marL="0" indent="0">
              <a:buNone/>
            </a:pPr>
            <a:r>
              <a:rPr lang="en-US" sz="2400" dirty="0"/>
              <a:t>  </a:t>
            </a:r>
            <a:r>
              <a:rPr lang="en-US" sz="2400" dirty="0" err="1"/>
              <a:t>volumeMode</a:t>
            </a:r>
            <a:r>
              <a:rPr lang="en-US" sz="2400" dirty="0"/>
              <a:t>: Filesystem</a:t>
            </a:r>
          </a:p>
          <a:p>
            <a:pPr marL="0" indent="0">
              <a:buNone/>
            </a:pPr>
            <a:r>
              <a:rPr lang="en-US" sz="2400" dirty="0"/>
              <a:t>  resources:</a:t>
            </a:r>
          </a:p>
          <a:p>
            <a:pPr marL="0" indent="0">
              <a:buNone/>
            </a:pPr>
            <a:r>
              <a:rPr lang="en-US" sz="2400" dirty="0"/>
              <a:t>    requests:</a:t>
            </a:r>
          </a:p>
          <a:p>
            <a:pPr marL="0" indent="0">
              <a:buNone/>
            </a:pPr>
            <a:r>
              <a:rPr lang="en-US" sz="2400" dirty="0"/>
              <a:t>      storage: 8Gi</a:t>
            </a:r>
          </a:p>
          <a:p>
            <a:pPr marL="0" indent="0">
              <a:buNone/>
            </a:pPr>
            <a:r>
              <a:rPr lang="en-US" sz="2400" dirty="0"/>
              <a:t>  </a:t>
            </a:r>
            <a:r>
              <a:rPr lang="en-US" sz="2400" dirty="0" err="1"/>
              <a:t>storageClassName</a:t>
            </a:r>
            <a:r>
              <a:rPr lang="en-US" sz="2400" dirty="0"/>
              <a:t>: slow</a:t>
            </a:r>
          </a:p>
          <a:p>
            <a:pPr marL="0" indent="0">
              <a:buNone/>
            </a:pPr>
            <a:r>
              <a:rPr lang="en-US" sz="2400" dirty="0"/>
              <a:t>  selector:</a:t>
            </a:r>
          </a:p>
          <a:p>
            <a:pPr marL="0" indent="0">
              <a:buNone/>
            </a:pPr>
            <a:r>
              <a:rPr lang="en-US" sz="2400" dirty="0"/>
              <a:t>    </a:t>
            </a:r>
            <a:r>
              <a:rPr lang="en-US" sz="2400" dirty="0" err="1"/>
              <a:t>matchLabels</a:t>
            </a:r>
            <a:r>
              <a:rPr lang="en-US" sz="2400" dirty="0"/>
              <a:t>:</a:t>
            </a:r>
          </a:p>
          <a:p>
            <a:pPr marL="0" indent="0">
              <a:buNone/>
            </a:pPr>
            <a:r>
              <a:rPr lang="en-US" sz="2400" dirty="0"/>
              <a:t>      release: "stable"</a:t>
            </a:r>
          </a:p>
          <a:p>
            <a:pPr marL="0" indent="0">
              <a:buNone/>
            </a:pPr>
            <a:r>
              <a:rPr lang="en-US" sz="2400" dirty="0"/>
              <a:t>    </a:t>
            </a:r>
            <a:r>
              <a:rPr lang="en-US" sz="2400" dirty="0" err="1"/>
              <a:t>matchExpressions</a:t>
            </a:r>
            <a:r>
              <a:rPr lang="en-US" sz="2400" dirty="0"/>
              <a:t>:</a:t>
            </a:r>
          </a:p>
          <a:p>
            <a:pPr marL="0" indent="0">
              <a:buNone/>
            </a:pPr>
            <a:r>
              <a:rPr lang="en-US" sz="2400" dirty="0"/>
              <a:t>      - {key: environment, operator: In, values: [dev]}</a:t>
            </a:r>
          </a:p>
        </p:txBody>
      </p:sp>
    </p:spTree>
    <p:extLst>
      <p:ext uri="{BB962C8B-B14F-4D97-AF65-F5344CB8AC3E}">
        <p14:creationId xmlns:p14="http://schemas.microsoft.com/office/powerpoint/2010/main" val="1540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274638"/>
            <a:ext cx="10363200" cy="786066"/>
          </a:xfrm>
        </p:spPr>
        <p:txBody>
          <a:bodyPr/>
          <a:lstStyle/>
          <a:p>
            <a:r>
              <a:rPr lang="en-US" dirty="0" smtClean="0"/>
              <a:t>NFS Persistent Volume</a:t>
            </a:r>
            <a:endParaRPr lang="en-US" dirty="0"/>
          </a:p>
        </p:txBody>
      </p:sp>
      <p:sp>
        <p:nvSpPr>
          <p:cNvPr id="2" name="Content Placeholder 1"/>
          <p:cNvSpPr>
            <a:spLocks noGrp="1"/>
          </p:cNvSpPr>
          <p:nvPr>
            <p:ph sz="quarter" idx="1"/>
          </p:nvPr>
        </p:nvSpPr>
        <p:spPr/>
        <p:txBody>
          <a:bodyPr numCol="2">
            <a:normAutofit/>
          </a:bodyPr>
          <a:lstStyle/>
          <a:p>
            <a:pPr marL="0" indent="0">
              <a:buNone/>
            </a:pPr>
            <a:r>
              <a:rPr lang="en-US" sz="2400" dirty="0" err="1"/>
              <a:t>apiVersion</a:t>
            </a:r>
            <a:r>
              <a:rPr lang="en-US" sz="2400" dirty="0"/>
              <a:t>: v1</a:t>
            </a:r>
          </a:p>
          <a:p>
            <a:pPr marL="0" indent="0">
              <a:buNone/>
            </a:pPr>
            <a:r>
              <a:rPr lang="en-US" sz="2400" dirty="0"/>
              <a:t>kind: </a:t>
            </a:r>
            <a:r>
              <a:rPr lang="en-US" sz="2400" dirty="0" err="1"/>
              <a:t>PersistentVolume</a:t>
            </a:r>
            <a:endParaRPr lang="en-US" sz="2400" dirty="0"/>
          </a:p>
          <a:p>
            <a:pPr marL="0" indent="0">
              <a:buNone/>
            </a:pPr>
            <a:r>
              <a:rPr lang="en-US" sz="2400" dirty="0"/>
              <a:t>metadata:</a:t>
            </a:r>
          </a:p>
          <a:p>
            <a:pPr marL="0" indent="0">
              <a:buNone/>
            </a:pPr>
            <a:r>
              <a:rPr lang="en-US" sz="2400" dirty="0"/>
              <a:t>  name: pv0003</a:t>
            </a:r>
          </a:p>
          <a:p>
            <a:pPr marL="0" indent="0">
              <a:buNone/>
            </a:pPr>
            <a:r>
              <a:rPr lang="en-US" sz="2400" dirty="0"/>
              <a:t>spec:</a:t>
            </a:r>
          </a:p>
          <a:p>
            <a:pPr marL="0" indent="0">
              <a:buNone/>
            </a:pPr>
            <a:r>
              <a:rPr lang="en-US" sz="2400" dirty="0"/>
              <a:t>  capacity:</a:t>
            </a:r>
          </a:p>
          <a:p>
            <a:pPr marL="0" indent="0">
              <a:buNone/>
            </a:pPr>
            <a:r>
              <a:rPr lang="en-US" sz="2400" dirty="0"/>
              <a:t>    storage: 5Gi</a:t>
            </a:r>
          </a:p>
          <a:p>
            <a:pPr marL="0" indent="0">
              <a:buNone/>
            </a:pPr>
            <a:r>
              <a:rPr lang="en-US" sz="2400" dirty="0"/>
              <a:t>  </a:t>
            </a:r>
            <a:r>
              <a:rPr lang="en-US" sz="2400" dirty="0" err="1"/>
              <a:t>volumeMode</a:t>
            </a:r>
            <a:r>
              <a:rPr lang="en-US" sz="2400" dirty="0"/>
              <a:t>: Filesystem</a:t>
            </a:r>
          </a:p>
          <a:p>
            <a:pPr marL="0" indent="0">
              <a:buNone/>
            </a:pPr>
            <a:r>
              <a:rPr lang="en-US" sz="2400" dirty="0"/>
              <a:t>  </a:t>
            </a:r>
            <a:r>
              <a:rPr lang="en-US" sz="2400" dirty="0" err="1"/>
              <a:t>accessModes</a:t>
            </a:r>
            <a:r>
              <a:rPr lang="en-US" sz="2400" dirty="0"/>
              <a:t>:</a:t>
            </a:r>
          </a:p>
          <a:p>
            <a:pPr marL="0" indent="0">
              <a:buNone/>
            </a:pPr>
            <a:r>
              <a:rPr lang="en-US" sz="2400" dirty="0"/>
              <a:t>    - </a:t>
            </a:r>
            <a:r>
              <a:rPr lang="en-US" sz="2400" dirty="0" err="1"/>
              <a:t>ReadWriteOnce</a:t>
            </a:r>
            <a:endParaRPr lang="en-US" sz="2400" dirty="0"/>
          </a:p>
          <a:p>
            <a:pPr marL="0" indent="0">
              <a:buNone/>
            </a:pPr>
            <a:r>
              <a:rPr lang="en-US" sz="2400" dirty="0"/>
              <a:t>  </a:t>
            </a:r>
            <a:r>
              <a:rPr lang="en-US" sz="2400" dirty="0" err="1"/>
              <a:t>persistentVolumeReclaimPolicy</a:t>
            </a:r>
            <a:r>
              <a:rPr lang="en-US" sz="2400" dirty="0"/>
              <a:t>: Recycle</a:t>
            </a:r>
          </a:p>
          <a:p>
            <a:pPr marL="0" indent="0">
              <a:buNone/>
            </a:pPr>
            <a:r>
              <a:rPr lang="en-US" sz="2400" dirty="0"/>
              <a:t>  </a:t>
            </a:r>
            <a:r>
              <a:rPr lang="en-US" sz="2400" dirty="0" err="1"/>
              <a:t>storageClassName</a:t>
            </a:r>
            <a:r>
              <a:rPr lang="en-US" sz="2400" dirty="0"/>
              <a:t>: slow</a:t>
            </a:r>
          </a:p>
          <a:p>
            <a:pPr marL="0" indent="0">
              <a:buNone/>
            </a:pPr>
            <a:r>
              <a:rPr lang="en-US" sz="2400" dirty="0"/>
              <a:t>  </a:t>
            </a:r>
            <a:r>
              <a:rPr lang="en-US" sz="2400" dirty="0" err="1"/>
              <a:t>mountOptions</a:t>
            </a:r>
            <a:r>
              <a:rPr lang="en-US" sz="2400" dirty="0"/>
              <a:t>:</a:t>
            </a:r>
          </a:p>
          <a:p>
            <a:pPr marL="0" indent="0">
              <a:buNone/>
            </a:pPr>
            <a:r>
              <a:rPr lang="en-US" sz="2400" dirty="0"/>
              <a:t>    - hard</a:t>
            </a:r>
          </a:p>
          <a:p>
            <a:pPr marL="0" indent="0">
              <a:buNone/>
            </a:pPr>
            <a:r>
              <a:rPr lang="en-US" sz="2400" dirty="0"/>
              <a:t>    - </a:t>
            </a:r>
            <a:r>
              <a:rPr lang="en-US" sz="2400" dirty="0" err="1"/>
              <a:t>nfsvers</a:t>
            </a:r>
            <a:r>
              <a:rPr lang="en-US" sz="2400" dirty="0"/>
              <a:t>=4.1</a:t>
            </a:r>
          </a:p>
          <a:p>
            <a:pPr marL="0" indent="0">
              <a:buNone/>
            </a:pPr>
            <a:r>
              <a:rPr lang="en-US" sz="2400" dirty="0"/>
              <a:t>  </a:t>
            </a:r>
            <a:r>
              <a:rPr lang="en-US" sz="2400" dirty="0" err="1"/>
              <a:t>nfs</a:t>
            </a:r>
            <a:r>
              <a:rPr lang="en-US" sz="2400" dirty="0"/>
              <a:t>:</a:t>
            </a:r>
          </a:p>
          <a:p>
            <a:pPr marL="0" indent="0">
              <a:buNone/>
            </a:pPr>
            <a:r>
              <a:rPr lang="en-US" sz="2400" dirty="0"/>
              <a:t>    path: /</a:t>
            </a:r>
            <a:r>
              <a:rPr lang="en-US" sz="2400" dirty="0" err="1"/>
              <a:t>tmp</a:t>
            </a:r>
            <a:endParaRPr lang="en-US" sz="2400" dirty="0"/>
          </a:p>
          <a:p>
            <a:pPr marL="0" indent="0">
              <a:buNone/>
            </a:pPr>
            <a:r>
              <a:rPr lang="en-US" sz="2400" dirty="0"/>
              <a:t>    server: 172.17.0.2</a:t>
            </a:r>
          </a:p>
        </p:txBody>
      </p:sp>
    </p:spTree>
    <p:extLst>
      <p:ext uri="{BB962C8B-B14F-4D97-AF65-F5344CB8AC3E}">
        <p14:creationId xmlns:p14="http://schemas.microsoft.com/office/powerpoint/2010/main" val="215398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274638"/>
            <a:ext cx="10363200" cy="786066"/>
          </a:xfrm>
        </p:spPr>
        <p:txBody>
          <a:bodyPr/>
          <a:lstStyle/>
          <a:p>
            <a:r>
              <a:rPr lang="en-US" dirty="0" smtClean="0"/>
              <a:t>Block Persistent Volume</a:t>
            </a:r>
            <a:endParaRPr lang="en-US" dirty="0"/>
          </a:p>
        </p:txBody>
      </p:sp>
      <p:sp>
        <p:nvSpPr>
          <p:cNvPr id="2" name="Content Placeholder 1"/>
          <p:cNvSpPr>
            <a:spLocks noGrp="1"/>
          </p:cNvSpPr>
          <p:nvPr>
            <p:ph sz="quarter" idx="1"/>
          </p:nvPr>
        </p:nvSpPr>
        <p:spPr/>
        <p:txBody>
          <a:bodyPr numCol="2">
            <a:normAutofit/>
          </a:bodyPr>
          <a:lstStyle/>
          <a:p>
            <a:pPr marL="0" indent="0">
              <a:buNone/>
            </a:pPr>
            <a:r>
              <a:rPr lang="en-US" sz="2400" dirty="0" err="1"/>
              <a:t>apiVersion</a:t>
            </a:r>
            <a:r>
              <a:rPr lang="en-US" sz="2400" dirty="0"/>
              <a:t>: v1</a:t>
            </a:r>
          </a:p>
          <a:p>
            <a:pPr marL="0" indent="0">
              <a:buNone/>
            </a:pPr>
            <a:r>
              <a:rPr lang="en-US" sz="2400" dirty="0"/>
              <a:t>kind: </a:t>
            </a:r>
            <a:r>
              <a:rPr lang="en-US" sz="2400" dirty="0" err="1"/>
              <a:t>PersistentVolume</a:t>
            </a:r>
            <a:endParaRPr lang="en-US" sz="2400" dirty="0"/>
          </a:p>
          <a:p>
            <a:pPr marL="0" indent="0">
              <a:buNone/>
            </a:pPr>
            <a:r>
              <a:rPr lang="en-US" sz="2400" dirty="0"/>
              <a:t>metadata:</a:t>
            </a:r>
          </a:p>
          <a:p>
            <a:pPr marL="0" indent="0">
              <a:buNone/>
            </a:pPr>
            <a:r>
              <a:rPr lang="en-US" sz="2400" dirty="0"/>
              <a:t>  name: block-</a:t>
            </a:r>
            <a:r>
              <a:rPr lang="en-US" sz="2400" dirty="0" err="1"/>
              <a:t>pv</a:t>
            </a:r>
            <a:endParaRPr lang="en-US" sz="2400" dirty="0"/>
          </a:p>
          <a:p>
            <a:pPr marL="0" indent="0">
              <a:buNone/>
            </a:pPr>
            <a:r>
              <a:rPr lang="en-US" sz="2400" dirty="0"/>
              <a:t>spec:</a:t>
            </a:r>
          </a:p>
          <a:p>
            <a:pPr marL="0" indent="0">
              <a:buNone/>
            </a:pPr>
            <a:r>
              <a:rPr lang="en-US" sz="2400" dirty="0"/>
              <a:t>  capacity:</a:t>
            </a:r>
          </a:p>
          <a:p>
            <a:pPr marL="0" indent="0">
              <a:buNone/>
            </a:pPr>
            <a:r>
              <a:rPr lang="en-US" sz="2400" dirty="0"/>
              <a:t>    storage: 10Gi</a:t>
            </a:r>
          </a:p>
          <a:p>
            <a:pPr marL="0" indent="0">
              <a:buNone/>
            </a:pPr>
            <a:r>
              <a:rPr lang="en-US" sz="2400" dirty="0"/>
              <a:t>  </a:t>
            </a:r>
            <a:r>
              <a:rPr lang="en-US" sz="2400" dirty="0" err="1"/>
              <a:t>accessModes</a:t>
            </a:r>
            <a:r>
              <a:rPr lang="en-US" sz="2400" dirty="0"/>
              <a:t>:</a:t>
            </a:r>
          </a:p>
          <a:p>
            <a:pPr marL="0" indent="0">
              <a:buNone/>
            </a:pPr>
            <a:r>
              <a:rPr lang="en-US" sz="2400" dirty="0"/>
              <a:t>    - </a:t>
            </a:r>
            <a:r>
              <a:rPr lang="en-US" sz="2400" dirty="0" err="1"/>
              <a:t>ReadWriteOnce</a:t>
            </a:r>
            <a:endParaRPr lang="en-US" sz="2400" dirty="0"/>
          </a:p>
          <a:p>
            <a:pPr marL="0" indent="0">
              <a:buNone/>
            </a:pPr>
            <a:r>
              <a:rPr lang="en-US" sz="2400" dirty="0"/>
              <a:t>  </a:t>
            </a:r>
            <a:r>
              <a:rPr lang="en-US" sz="2400" dirty="0" err="1"/>
              <a:t>volumeMode</a:t>
            </a:r>
            <a:r>
              <a:rPr lang="en-US" sz="2400" dirty="0"/>
              <a:t>: Block</a:t>
            </a:r>
          </a:p>
          <a:p>
            <a:pPr marL="0" indent="0">
              <a:buNone/>
            </a:pPr>
            <a:r>
              <a:rPr lang="en-US" sz="2400" dirty="0"/>
              <a:t>  </a:t>
            </a:r>
            <a:r>
              <a:rPr lang="en-US" sz="2400" dirty="0" err="1"/>
              <a:t>persistentVolumeReclaimPolicy</a:t>
            </a:r>
            <a:r>
              <a:rPr lang="en-US" sz="2400" dirty="0"/>
              <a:t>: Retain</a:t>
            </a:r>
          </a:p>
          <a:p>
            <a:pPr marL="0" indent="0">
              <a:buNone/>
            </a:pPr>
            <a:r>
              <a:rPr lang="en-US" sz="2400" dirty="0"/>
              <a:t>  fc:</a:t>
            </a:r>
          </a:p>
          <a:p>
            <a:pPr marL="0" indent="0">
              <a:buNone/>
            </a:pPr>
            <a:r>
              <a:rPr lang="en-US" sz="2400" dirty="0"/>
              <a:t>    </a:t>
            </a:r>
            <a:r>
              <a:rPr lang="en-US" sz="2400" dirty="0" err="1"/>
              <a:t>targetWWNs</a:t>
            </a:r>
            <a:r>
              <a:rPr lang="en-US" sz="2400" dirty="0"/>
              <a:t>: ["50060e801049cfd1"]</a:t>
            </a:r>
          </a:p>
          <a:p>
            <a:pPr marL="0" indent="0">
              <a:buNone/>
            </a:pPr>
            <a:r>
              <a:rPr lang="en-US" sz="2400" dirty="0"/>
              <a:t>    </a:t>
            </a:r>
            <a:r>
              <a:rPr lang="en-US" sz="2400" dirty="0" err="1"/>
              <a:t>lun</a:t>
            </a:r>
            <a:r>
              <a:rPr lang="en-US" sz="2400" dirty="0"/>
              <a:t>: 0</a:t>
            </a:r>
          </a:p>
          <a:p>
            <a:pPr marL="0" indent="0">
              <a:buNone/>
            </a:pPr>
            <a:r>
              <a:rPr lang="en-US" sz="2400" dirty="0"/>
              <a:t>    </a:t>
            </a:r>
            <a:r>
              <a:rPr lang="en-US" sz="2400" dirty="0" err="1"/>
              <a:t>readOnly</a:t>
            </a:r>
            <a:r>
              <a:rPr lang="en-US" sz="2400" dirty="0"/>
              <a:t>: false</a:t>
            </a:r>
          </a:p>
        </p:txBody>
      </p:sp>
    </p:spTree>
    <p:extLst>
      <p:ext uri="{BB962C8B-B14F-4D97-AF65-F5344CB8AC3E}">
        <p14:creationId xmlns:p14="http://schemas.microsoft.com/office/powerpoint/2010/main" val="3600012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274638"/>
            <a:ext cx="10363200" cy="786066"/>
          </a:xfrm>
        </p:spPr>
        <p:txBody>
          <a:bodyPr/>
          <a:lstStyle/>
          <a:p>
            <a:r>
              <a:rPr lang="en-US" dirty="0" smtClean="0"/>
              <a:t>Block Persistent Volume Claims</a:t>
            </a:r>
            <a:endParaRPr lang="en-US" dirty="0"/>
          </a:p>
        </p:txBody>
      </p:sp>
      <p:sp>
        <p:nvSpPr>
          <p:cNvPr id="2" name="Content Placeholder 1"/>
          <p:cNvSpPr>
            <a:spLocks noGrp="1"/>
          </p:cNvSpPr>
          <p:nvPr>
            <p:ph sz="quarter" idx="1"/>
          </p:nvPr>
        </p:nvSpPr>
        <p:spPr>
          <a:xfrm>
            <a:off x="1219200" y="1447800"/>
            <a:ext cx="10363200" cy="3224784"/>
          </a:xfrm>
        </p:spPr>
        <p:txBody>
          <a:bodyPr numCol="2">
            <a:normAutofit/>
          </a:bodyPr>
          <a:lstStyle/>
          <a:p>
            <a:pPr marL="0" indent="0">
              <a:buNone/>
            </a:pPr>
            <a:r>
              <a:rPr lang="en-US" sz="2400" dirty="0" err="1"/>
              <a:t>apiVersion</a:t>
            </a:r>
            <a:r>
              <a:rPr lang="en-US" sz="2400" dirty="0"/>
              <a:t>: v1</a:t>
            </a:r>
          </a:p>
          <a:p>
            <a:pPr marL="0" indent="0">
              <a:buNone/>
            </a:pPr>
            <a:r>
              <a:rPr lang="en-US" sz="2400" dirty="0"/>
              <a:t>kind: </a:t>
            </a:r>
            <a:r>
              <a:rPr lang="en-US" sz="2400" dirty="0" err="1"/>
              <a:t>PersistentVolumeClaim</a:t>
            </a:r>
            <a:endParaRPr lang="en-US" sz="2400" dirty="0"/>
          </a:p>
          <a:p>
            <a:pPr marL="0" indent="0">
              <a:buNone/>
            </a:pPr>
            <a:r>
              <a:rPr lang="en-US" sz="2400" dirty="0"/>
              <a:t>metadata:</a:t>
            </a:r>
          </a:p>
          <a:p>
            <a:pPr marL="0" indent="0">
              <a:buNone/>
            </a:pPr>
            <a:r>
              <a:rPr lang="en-US" sz="2400" dirty="0"/>
              <a:t>  name: block-</a:t>
            </a:r>
            <a:r>
              <a:rPr lang="en-US" sz="2400" dirty="0" err="1"/>
              <a:t>pvc</a:t>
            </a:r>
            <a:endParaRPr lang="en-US" sz="2400" dirty="0"/>
          </a:p>
          <a:p>
            <a:pPr marL="0" indent="0">
              <a:buNone/>
            </a:pPr>
            <a:r>
              <a:rPr lang="en-US" sz="2400" dirty="0"/>
              <a:t>spec:</a:t>
            </a:r>
          </a:p>
          <a:p>
            <a:pPr marL="0" indent="0">
              <a:buNone/>
            </a:pPr>
            <a:r>
              <a:rPr lang="en-US" sz="2400" dirty="0"/>
              <a:t>  </a:t>
            </a:r>
            <a:r>
              <a:rPr lang="en-US" sz="2400" dirty="0" err="1"/>
              <a:t>accessModes</a:t>
            </a:r>
            <a:r>
              <a:rPr lang="en-US" sz="2400" dirty="0"/>
              <a:t>:</a:t>
            </a:r>
          </a:p>
          <a:p>
            <a:pPr marL="0" indent="0">
              <a:buNone/>
            </a:pPr>
            <a:r>
              <a:rPr lang="en-US" sz="2400" dirty="0"/>
              <a:t>    - </a:t>
            </a:r>
            <a:r>
              <a:rPr lang="en-US" sz="2400" dirty="0" err="1"/>
              <a:t>ReadWriteOnce</a:t>
            </a:r>
            <a:endParaRPr lang="en-US" sz="2400" dirty="0"/>
          </a:p>
          <a:p>
            <a:pPr marL="0" indent="0">
              <a:buNone/>
            </a:pPr>
            <a:r>
              <a:rPr lang="en-US" sz="2400" dirty="0"/>
              <a:t>  </a:t>
            </a:r>
            <a:r>
              <a:rPr lang="en-US" sz="2400" dirty="0" err="1"/>
              <a:t>volumeMode</a:t>
            </a:r>
            <a:r>
              <a:rPr lang="en-US" sz="2400" dirty="0"/>
              <a:t>: Block</a:t>
            </a:r>
          </a:p>
          <a:p>
            <a:pPr marL="0" indent="0">
              <a:buNone/>
            </a:pPr>
            <a:r>
              <a:rPr lang="en-US" sz="2400" dirty="0"/>
              <a:t>  resources:</a:t>
            </a:r>
          </a:p>
          <a:p>
            <a:pPr marL="0" indent="0">
              <a:buNone/>
            </a:pPr>
            <a:r>
              <a:rPr lang="en-US" sz="2400" dirty="0"/>
              <a:t>    requests:</a:t>
            </a:r>
          </a:p>
          <a:p>
            <a:pPr marL="0" indent="0">
              <a:buNone/>
            </a:pPr>
            <a:r>
              <a:rPr lang="en-US" sz="2400" dirty="0"/>
              <a:t>      storage: 10Gi</a:t>
            </a:r>
          </a:p>
        </p:txBody>
      </p:sp>
    </p:spTree>
    <p:extLst>
      <p:ext uri="{BB962C8B-B14F-4D97-AF65-F5344CB8AC3E}">
        <p14:creationId xmlns:p14="http://schemas.microsoft.com/office/powerpoint/2010/main" val="201222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274638"/>
            <a:ext cx="10363200" cy="786066"/>
          </a:xfrm>
        </p:spPr>
        <p:txBody>
          <a:bodyPr/>
          <a:lstStyle/>
          <a:p>
            <a:r>
              <a:rPr lang="en-US" dirty="0" smtClean="0"/>
              <a:t>ISCSI Persistent Volume Claims</a:t>
            </a:r>
            <a:endParaRPr lang="en-US" dirty="0"/>
          </a:p>
        </p:txBody>
      </p:sp>
      <p:sp>
        <p:nvSpPr>
          <p:cNvPr id="2" name="Content Placeholder 1"/>
          <p:cNvSpPr>
            <a:spLocks noGrp="1"/>
          </p:cNvSpPr>
          <p:nvPr>
            <p:ph sz="quarter" idx="1"/>
          </p:nvPr>
        </p:nvSpPr>
        <p:spPr>
          <a:xfrm>
            <a:off x="1219200" y="1447800"/>
            <a:ext cx="10363200" cy="5154168"/>
          </a:xfrm>
        </p:spPr>
        <p:txBody>
          <a:bodyPr numCol="2">
            <a:normAutofit/>
          </a:bodyPr>
          <a:lstStyle/>
          <a:p>
            <a:pPr marL="0" indent="0">
              <a:buNone/>
            </a:pPr>
            <a:r>
              <a:rPr lang="en-US" sz="2400" dirty="0" err="1"/>
              <a:t>apiVersion</a:t>
            </a:r>
            <a:r>
              <a:rPr lang="en-US" sz="2400" dirty="0"/>
              <a:t>: v1</a:t>
            </a:r>
          </a:p>
          <a:p>
            <a:pPr marL="0" indent="0">
              <a:buNone/>
            </a:pPr>
            <a:r>
              <a:rPr lang="en-US" sz="2400" dirty="0"/>
              <a:t>kind: </a:t>
            </a:r>
            <a:r>
              <a:rPr lang="en-US" sz="2400" dirty="0" err="1"/>
              <a:t>PersistentVolume</a:t>
            </a:r>
            <a:endParaRPr lang="en-US" sz="2400" dirty="0"/>
          </a:p>
          <a:p>
            <a:pPr marL="0" indent="0">
              <a:buNone/>
            </a:pPr>
            <a:r>
              <a:rPr lang="en-US" sz="2400" dirty="0"/>
              <a:t>metadata:</a:t>
            </a:r>
          </a:p>
          <a:p>
            <a:pPr marL="0" indent="0">
              <a:buNone/>
            </a:pPr>
            <a:r>
              <a:rPr lang="en-US" sz="2400" dirty="0"/>
              <a:t>  name: </a:t>
            </a:r>
            <a:r>
              <a:rPr lang="en-US" sz="2400" dirty="0" err="1"/>
              <a:t>iscsi-pv</a:t>
            </a:r>
            <a:endParaRPr lang="en-US" sz="2400" dirty="0"/>
          </a:p>
          <a:p>
            <a:pPr marL="0" indent="0">
              <a:buNone/>
            </a:pPr>
            <a:r>
              <a:rPr lang="en-US" sz="2400" dirty="0"/>
              <a:t>spec:</a:t>
            </a:r>
          </a:p>
          <a:p>
            <a:pPr marL="0" indent="0">
              <a:buNone/>
            </a:pPr>
            <a:r>
              <a:rPr lang="en-US" sz="2400" dirty="0"/>
              <a:t>  capacity:</a:t>
            </a:r>
          </a:p>
          <a:p>
            <a:pPr marL="0" indent="0">
              <a:buNone/>
            </a:pPr>
            <a:r>
              <a:rPr lang="en-US" sz="2400" dirty="0"/>
              <a:t>    storage: 1Gi</a:t>
            </a:r>
          </a:p>
          <a:p>
            <a:pPr marL="0" indent="0">
              <a:buNone/>
            </a:pPr>
            <a:r>
              <a:rPr lang="en-US" sz="2400" dirty="0"/>
              <a:t>  </a:t>
            </a:r>
            <a:r>
              <a:rPr lang="en-US" sz="2400" dirty="0" err="1"/>
              <a:t>accessModes</a:t>
            </a:r>
            <a:r>
              <a:rPr lang="en-US" sz="2400" dirty="0"/>
              <a:t>:</a:t>
            </a:r>
          </a:p>
          <a:p>
            <a:pPr marL="0" indent="0">
              <a:buNone/>
            </a:pPr>
            <a:r>
              <a:rPr lang="en-US" sz="2400" dirty="0"/>
              <a:t>    - </a:t>
            </a:r>
            <a:r>
              <a:rPr lang="en-US" sz="2400" dirty="0" err="1"/>
              <a:t>ReadWriteOnce</a:t>
            </a:r>
            <a:endParaRPr lang="en-US" sz="2400" dirty="0"/>
          </a:p>
          <a:p>
            <a:pPr marL="0" indent="0">
              <a:buNone/>
            </a:pPr>
            <a:r>
              <a:rPr lang="en-US" sz="2400" dirty="0"/>
              <a:t>  </a:t>
            </a:r>
            <a:r>
              <a:rPr lang="en-US" sz="2400" dirty="0" err="1"/>
              <a:t>iscsi</a:t>
            </a:r>
            <a:r>
              <a:rPr lang="en-US" sz="2400" dirty="0"/>
              <a:t>:</a:t>
            </a:r>
          </a:p>
          <a:p>
            <a:pPr marL="0" indent="0">
              <a:buNone/>
            </a:pPr>
            <a:r>
              <a:rPr lang="en-US" sz="2400" dirty="0"/>
              <a:t>     </a:t>
            </a:r>
            <a:r>
              <a:rPr lang="en-US" sz="2400" dirty="0" err="1"/>
              <a:t>targetPortal</a:t>
            </a:r>
            <a:r>
              <a:rPr lang="en-US" sz="2400" dirty="0"/>
              <a:t>: 10.16.154.81:3260</a:t>
            </a:r>
          </a:p>
          <a:p>
            <a:pPr marL="0" indent="0">
              <a:buNone/>
            </a:pPr>
            <a:r>
              <a:rPr lang="en-US" sz="2400" dirty="0"/>
              <a:t>     portals: ['10.16.154.82:3260', '10.16.154.83:3260']</a:t>
            </a:r>
          </a:p>
          <a:p>
            <a:pPr marL="0" indent="0">
              <a:buNone/>
            </a:pPr>
            <a:r>
              <a:rPr lang="en-US" sz="2400" dirty="0"/>
              <a:t>     </a:t>
            </a:r>
            <a:r>
              <a:rPr lang="en-US" sz="2400" dirty="0" err="1"/>
              <a:t>iqn</a:t>
            </a:r>
            <a:r>
              <a:rPr lang="en-US" sz="2400" dirty="0"/>
              <a:t>: iqn.2014-12.example.server:storage.target00</a:t>
            </a:r>
          </a:p>
          <a:p>
            <a:pPr marL="0" indent="0">
              <a:buNone/>
            </a:pPr>
            <a:r>
              <a:rPr lang="en-US" sz="2400" dirty="0"/>
              <a:t>     </a:t>
            </a:r>
            <a:r>
              <a:rPr lang="en-US" sz="2400" dirty="0" err="1"/>
              <a:t>lun</a:t>
            </a:r>
            <a:r>
              <a:rPr lang="en-US" sz="2400" dirty="0"/>
              <a:t>: 0</a:t>
            </a:r>
          </a:p>
          <a:p>
            <a:pPr marL="0" indent="0">
              <a:buNone/>
            </a:pPr>
            <a:r>
              <a:rPr lang="en-US" sz="2400" dirty="0"/>
              <a:t>     </a:t>
            </a:r>
            <a:r>
              <a:rPr lang="en-US" sz="2400" dirty="0" err="1"/>
              <a:t>fsType</a:t>
            </a:r>
            <a:r>
              <a:rPr lang="en-US" sz="2400" dirty="0"/>
              <a:t>: 'ext4'</a:t>
            </a:r>
          </a:p>
          <a:p>
            <a:pPr marL="0" indent="0">
              <a:buNone/>
            </a:pPr>
            <a:r>
              <a:rPr lang="en-US" sz="2400" dirty="0"/>
              <a:t>     </a:t>
            </a:r>
            <a:r>
              <a:rPr lang="en-US" sz="2400" dirty="0" err="1"/>
              <a:t>readOnly</a:t>
            </a:r>
            <a:r>
              <a:rPr lang="en-US" sz="2400" dirty="0"/>
              <a:t>: false</a:t>
            </a:r>
          </a:p>
          <a:p>
            <a:pPr marL="0" indent="0">
              <a:buNone/>
            </a:pPr>
            <a:r>
              <a:rPr lang="en-US" sz="2400" dirty="0"/>
              <a:t>     </a:t>
            </a:r>
            <a:r>
              <a:rPr lang="en-US" sz="2400" dirty="0" err="1"/>
              <a:t>chapAuthDiscovery</a:t>
            </a:r>
            <a:r>
              <a:rPr lang="en-US" sz="2400" dirty="0"/>
              <a:t>: true</a:t>
            </a:r>
          </a:p>
          <a:p>
            <a:pPr marL="0" indent="0">
              <a:buNone/>
            </a:pPr>
            <a:r>
              <a:rPr lang="en-US" sz="2400" dirty="0"/>
              <a:t>     </a:t>
            </a:r>
            <a:r>
              <a:rPr lang="en-US" sz="2400" dirty="0" err="1"/>
              <a:t>chapAuthSession</a:t>
            </a:r>
            <a:r>
              <a:rPr lang="en-US" sz="2400" dirty="0"/>
              <a:t>: true</a:t>
            </a:r>
          </a:p>
          <a:p>
            <a:pPr marL="0" indent="0">
              <a:buNone/>
            </a:pPr>
            <a:r>
              <a:rPr lang="en-US" sz="2400" dirty="0"/>
              <a:t>     </a:t>
            </a:r>
            <a:r>
              <a:rPr lang="en-US" sz="2400" dirty="0" err="1"/>
              <a:t>secretRef</a:t>
            </a:r>
            <a:r>
              <a:rPr lang="en-US" sz="2400" dirty="0"/>
              <a:t>:</a:t>
            </a:r>
          </a:p>
          <a:p>
            <a:pPr marL="0" indent="0">
              <a:buNone/>
            </a:pPr>
            <a:r>
              <a:rPr lang="en-US" sz="2400" dirty="0"/>
              <a:t>       name: chap-secret</a:t>
            </a:r>
          </a:p>
        </p:txBody>
      </p:sp>
    </p:spTree>
    <p:extLst>
      <p:ext uri="{BB962C8B-B14F-4D97-AF65-F5344CB8AC3E}">
        <p14:creationId xmlns:p14="http://schemas.microsoft.com/office/powerpoint/2010/main" val="418760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Docker Application Data</a:t>
            </a:r>
          </a:p>
        </p:txBody>
      </p:sp>
      <p:sp>
        <p:nvSpPr>
          <p:cNvPr id="5" name="Text Placeholder 4"/>
          <p:cNvSpPr>
            <a:spLocks noGrp="1"/>
          </p:cNvSpPr>
          <p:nvPr>
            <p:ph type="body" idx="1"/>
          </p:nvPr>
        </p:nvSpPr>
        <p:spPr/>
        <p:txBody>
          <a:bodyPr/>
          <a:lstStyle/>
          <a:p>
            <a:r>
              <a:rPr lang="en-US" dirty="0" smtClean="0"/>
              <a:t>Application Data Concepts</a:t>
            </a:r>
            <a:endParaRPr lang="en-US" dirty="0"/>
          </a:p>
        </p:txBody>
      </p:sp>
    </p:spTree>
    <p:extLst>
      <p:ext uri="{BB962C8B-B14F-4D97-AF65-F5344CB8AC3E}">
        <p14:creationId xmlns:p14="http://schemas.microsoft.com/office/powerpoint/2010/main" val="1695487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274638"/>
            <a:ext cx="10363200" cy="786066"/>
          </a:xfrm>
        </p:spPr>
        <p:txBody>
          <a:bodyPr/>
          <a:lstStyle/>
          <a:p>
            <a:r>
              <a:rPr lang="en-US" dirty="0" smtClean="0"/>
              <a:t>Kubernetes Pod</a:t>
            </a:r>
            <a:endParaRPr lang="en-US" dirty="0"/>
          </a:p>
        </p:txBody>
      </p:sp>
      <p:sp>
        <p:nvSpPr>
          <p:cNvPr id="2" name="Content Placeholder 1"/>
          <p:cNvSpPr>
            <a:spLocks noGrp="1"/>
          </p:cNvSpPr>
          <p:nvPr>
            <p:ph sz="quarter" idx="1"/>
          </p:nvPr>
        </p:nvSpPr>
        <p:spPr/>
        <p:txBody>
          <a:bodyPr numCol="2">
            <a:normAutofit/>
          </a:bodyPr>
          <a:lstStyle/>
          <a:p>
            <a:pPr marL="0" indent="0">
              <a:buNone/>
            </a:pPr>
            <a:r>
              <a:rPr lang="en-US" sz="2400" dirty="0" err="1"/>
              <a:t>apiVersion</a:t>
            </a:r>
            <a:r>
              <a:rPr lang="en-US" sz="2400" dirty="0"/>
              <a:t>: v1</a:t>
            </a:r>
          </a:p>
          <a:p>
            <a:pPr marL="0" indent="0">
              <a:buNone/>
            </a:pPr>
            <a:r>
              <a:rPr lang="en-US" sz="2400" dirty="0"/>
              <a:t>kind: Pod</a:t>
            </a:r>
          </a:p>
          <a:p>
            <a:pPr marL="0" indent="0">
              <a:buNone/>
            </a:pPr>
            <a:r>
              <a:rPr lang="en-US" sz="2400" dirty="0"/>
              <a:t>metadata:</a:t>
            </a:r>
          </a:p>
          <a:p>
            <a:pPr marL="0" indent="0">
              <a:buNone/>
            </a:pPr>
            <a:r>
              <a:rPr lang="en-US" sz="2400" dirty="0"/>
              <a:t>  name: pod-with-block-volume</a:t>
            </a:r>
          </a:p>
          <a:p>
            <a:pPr marL="0" indent="0">
              <a:buNone/>
            </a:pPr>
            <a:r>
              <a:rPr lang="en-US" sz="2400" dirty="0"/>
              <a:t>spec:</a:t>
            </a:r>
          </a:p>
          <a:p>
            <a:pPr marL="0" indent="0">
              <a:buNone/>
            </a:pPr>
            <a:r>
              <a:rPr lang="en-US" sz="2400" dirty="0"/>
              <a:t>  containers:</a:t>
            </a:r>
          </a:p>
          <a:p>
            <a:pPr marL="0" indent="0">
              <a:buNone/>
            </a:pPr>
            <a:r>
              <a:rPr lang="en-US" sz="2400" dirty="0"/>
              <a:t>    - name: fc-container</a:t>
            </a:r>
          </a:p>
          <a:p>
            <a:pPr marL="0" indent="0">
              <a:buNone/>
            </a:pPr>
            <a:r>
              <a:rPr lang="en-US" sz="2400" dirty="0"/>
              <a:t>      image: fedora:26</a:t>
            </a:r>
          </a:p>
          <a:p>
            <a:pPr marL="0" indent="0">
              <a:buNone/>
            </a:pPr>
            <a:r>
              <a:rPr lang="en-US" sz="2400" dirty="0"/>
              <a:t>      command: ["/bin/</a:t>
            </a:r>
            <a:r>
              <a:rPr lang="en-US" sz="2400" dirty="0" err="1"/>
              <a:t>sh</a:t>
            </a:r>
            <a:r>
              <a:rPr lang="en-US" sz="2400" dirty="0"/>
              <a:t>", "-c"]</a:t>
            </a:r>
          </a:p>
          <a:p>
            <a:pPr marL="0" indent="0">
              <a:buNone/>
            </a:pPr>
            <a:r>
              <a:rPr lang="en-US" sz="2400" dirty="0"/>
              <a:t>      </a:t>
            </a:r>
            <a:r>
              <a:rPr lang="en-US" sz="2400" dirty="0" err="1"/>
              <a:t>args</a:t>
            </a:r>
            <a:r>
              <a:rPr lang="en-US" sz="2400" dirty="0"/>
              <a:t>: [ "tail -f /dev/null" ]</a:t>
            </a:r>
          </a:p>
          <a:p>
            <a:pPr marL="0" indent="0">
              <a:buNone/>
            </a:pPr>
            <a:r>
              <a:rPr lang="en-US" sz="2400" dirty="0"/>
              <a:t>      </a:t>
            </a:r>
            <a:r>
              <a:rPr lang="en-US" sz="2400" dirty="0" err="1"/>
              <a:t>volumeDevices</a:t>
            </a:r>
            <a:r>
              <a:rPr lang="en-US" sz="2400" dirty="0"/>
              <a:t>:</a:t>
            </a:r>
          </a:p>
          <a:p>
            <a:pPr marL="0" indent="0">
              <a:buNone/>
            </a:pPr>
            <a:r>
              <a:rPr lang="en-US" sz="2400" dirty="0"/>
              <a:t>        - name: data</a:t>
            </a:r>
          </a:p>
          <a:p>
            <a:pPr marL="0" indent="0">
              <a:buNone/>
            </a:pPr>
            <a:r>
              <a:rPr lang="en-US" sz="2400" dirty="0"/>
              <a:t>          </a:t>
            </a:r>
            <a:r>
              <a:rPr lang="en-US" sz="2400" dirty="0" err="1"/>
              <a:t>devicePath</a:t>
            </a:r>
            <a:r>
              <a:rPr lang="en-US" sz="2400" dirty="0"/>
              <a:t>: /dev/</a:t>
            </a:r>
            <a:r>
              <a:rPr lang="en-US" sz="2400" dirty="0" err="1"/>
              <a:t>xvda</a:t>
            </a:r>
            <a:endParaRPr lang="en-US" sz="2400" dirty="0"/>
          </a:p>
          <a:p>
            <a:pPr marL="0" indent="0">
              <a:buNone/>
            </a:pPr>
            <a:r>
              <a:rPr lang="en-US" sz="2400" dirty="0"/>
              <a:t>  volumes:</a:t>
            </a:r>
          </a:p>
          <a:p>
            <a:pPr marL="0" indent="0">
              <a:buNone/>
            </a:pPr>
            <a:r>
              <a:rPr lang="en-US" sz="2400" dirty="0"/>
              <a:t>    - name: data</a:t>
            </a:r>
          </a:p>
          <a:p>
            <a:pPr marL="0" indent="0">
              <a:buNone/>
            </a:pPr>
            <a:r>
              <a:rPr lang="en-US" sz="2400" dirty="0"/>
              <a:t>      </a:t>
            </a:r>
            <a:r>
              <a:rPr lang="en-US" sz="2400" dirty="0" err="1"/>
              <a:t>persistentVolumeClaim</a:t>
            </a:r>
            <a:r>
              <a:rPr lang="en-US" sz="2400" dirty="0"/>
              <a:t>:</a:t>
            </a:r>
          </a:p>
          <a:p>
            <a:pPr marL="0" indent="0">
              <a:buNone/>
            </a:pPr>
            <a:r>
              <a:rPr lang="en-US" sz="2400" dirty="0"/>
              <a:t>        </a:t>
            </a:r>
            <a:r>
              <a:rPr lang="en-US" sz="2400" dirty="0" err="1"/>
              <a:t>claimName</a:t>
            </a:r>
            <a:r>
              <a:rPr lang="en-US" sz="2400" dirty="0"/>
              <a:t>: block-</a:t>
            </a:r>
            <a:r>
              <a:rPr lang="en-US" sz="2400" dirty="0" err="1"/>
              <a:t>pvc</a:t>
            </a:r>
            <a:endParaRPr lang="en-US" sz="2400" dirty="0"/>
          </a:p>
        </p:txBody>
      </p:sp>
    </p:spTree>
    <p:extLst>
      <p:ext uri="{BB962C8B-B14F-4D97-AF65-F5344CB8AC3E}">
        <p14:creationId xmlns:p14="http://schemas.microsoft.com/office/powerpoint/2010/main" val="2980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Volume Snapshot</a:t>
            </a:r>
            <a:endParaRPr lang="en-US" dirty="0"/>
          </a:p>
        </p:txBody>
      </p:sp>
      <p:sp>
        <p:nvSpPr>
          <p:cNvPr id="2" name="Content Placeholder 1"/>
          <p:cNvSpPr>
            <a:spLocks noGrp="1"/>
          </p:cNvSpPr>
          <p:nvPr>
            <p:ph sz="quarter" idx="1"/>
          </p:nvPr>
        </p:nvSpPr>
        <p:spPr/>
        <p:txBody>
          <a:bodyPr numCol="1">
            <a:normAutofit/>
          </a:bodyPr>
          <a:lstStyle/>
          <a:p>
            <a:pPr marL="0" indent="0">
              <a:buNone/>
            </a:pPr>
            <a:endParaRPr lang="en-US" dirty="0"/>
          </a:p>
          <a:p>
            <a:r>
              <a:rPr lang="en-US" dirty="0" smtClean="0"/>
              <a:t>A </a:t>
            </a:r>
            <a:r>
              <a:rPr lang="en-US" dirty="0" err="1"/>
              <a:t>VolumeSnapshot</a:t>
            </a:r>
            <a:r>
              <a:rPr lang="en-US" dirty="0"/>
              <a:t> represents a snapshot of a volume on a storage </a:t>
            </a:r>
            <a:r>
              <a:rPr lang="en-US" dirty="0" smtClean="0"/>
              <a:t>system.</a:t>
            </a:r>
          </a:p>
          <a:p>
            <a:r>
              <a:rPr lang="en-US" dirty="0" err="1"/>
              <a:t>VolumeSnapshotContent</a:t>
            </a:r>
            <a:r>
              <a:rPr lang="en-US" dirty="0"/>
              <a:t> and </a:t>
            </a:r>
            <a:r>
              <a:rPr lang="en-US" dirty="0" err="1"/>
              <a:t>VolumeSnapshot</a:t>
            </a:r>
            <a:r>
              <a:rPr lang="en-US" dirty="0"/>
              <a:t> API resources are provided to create volume snapshots for users and administrators</a:t>
            </a:r>
            <a:r>
              <a:rPr lang="en-US" dirty="0" smtClean="0"/>
              <a:t>.</a:t>
            </a:r>
          </a:p>
          <a:p>
            <a:r>
              <a:rPr lang="en-US" dirty="0"/>
              <a:t>A </a:t>
            </a:r>
            <a:r>
              <a:rPr lang="en-US" dirty="0" err="1"/>
              <a:t>VolumeSnapshotContent</a:t>
            </a:r>
            <a:r>
              <a:rPr lang="en-US" dirty="0"/>
              <a:t> is a snapshot taken from a volume in the cluster that has been provisioned by an administrator. It is a resource in the cluster just like a </a:t>
            </a:r>
            <a:r>
              <a:rPr lang="en-US" dirty="0" err="1"/>
              <a:t>PersistentVolume</a:t>
            </a:r>
            <a:r>
              <a:rPr lang="en-US" dirty="0"/>
              <a:t> is a cluster resource</a:t>
            </a:r>
            <a:r>
              <a:rPr lang="en-US" dirty="0" smtClean="0"/>
              <a:t>.</a:t>
            </a:r>
          </a:p>
          <a:p>
            <a:r>
              <a:rPr lang="en-US" dirty="0" err="1" smtClean="0"/>
              <a:t>VolumeSnapshot</a:t>
            </a:r>
            <a:r>
              <a:rPr lang="en-US" dirty="0" smtClean="0"/>
              <a:t> </a:t>
            </a:r>
            <a:r>
              <a:rPr lang="en-US" dirty="0"/>
              <a:t>is a request for snapshot of a volume by a user. It is similar to a </a:t>
            </a:r>
            <a:r>
              <a:rPr lang="en-US" dirty="0" err="1"/>
              <a:t>PersistentVolumeClaim</a:t>
            </a:r>
            <a:r>
              <a:rPr lang="en-US" dirty="0"/>
              <a:t>.</a:t>
            </a:r>
          </a:p>
        </p:txBody>
      </p:sp>
    </p:spTree>
    <p:extLst>
      <p:ext uri="{BB962C8B-B14F-4D97-AF65-F5344CB8AC3E}">
        <p14:creationId xmlns:p14="http://schemas.microsoft.com/office/powerpoint/2010/main" val="103935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Volume Snapshot</a:t>
            </a:r>
            <a:endParaRPr lang="en-US" dirty="0"/>
          </a:p>
        </p:txBody>
      </p:sp>
      <p:sp>
        <p:nvSpPr>
          <p:cNvPr id="2" name="Content Placeholder 1"/>
          <p:cNvSpPr>
            <a:spLocks noGrp="1"/>
          </p:cNvSpPr>
          <p:nvPr>
            <p:ph sz="quarter" idx="1"/>
          </p:nvPr>
        </p:nvSpPr>
        <p:spPr/>
        <p:txBody>
          <a:bodyPr numCol="2">
            <a:normAutofit/>
          </a:bodyPr>
          <a:lstStyle/>
          <a:p>
            <a:pPr marL="0" indent="0">
              <a:buNone/>
            </a:pPr>
            <a:r>
              <a:rPr lang="en-US" dirty="0" err="1" smtClean="0"/>
              <a:t>apiVersion</a:t>
            </a:r>
            <a:r>
              <a:rPr lang="en-US" dirty="0"/>
              <a:t>: v1</a:t>
            </a:r>
          </a:p>
          <a:p>
            <a:pPr marL="0" indent="0">
              <a:buNone/>
            </a:pPr>
            <a:r>
              <a:rPr lang="en-US" dirty="0"/>
              <a:t>kind: </a:t>
            </a:r>
            <a:r>
              <a:rPr lang="en-US" dirty="0" err="1"/>
              <a:t>PersistentVolumeClaim</a:t>
            </a:r>
            <a:endParaRPr lang="en-US" dirty="0"/>
          </a:p>
          <a:p>
            <a:pPr marL="0" indent="0">
              <a:buNone/>
            </a:pPr>
            <a:r>
              <a:rPr lang="en-US" dirty="0"/>
              <a:t>metadata:</a:t>
            </a:r>
          </a:p>
          <a:p>
            <a:pPr marL="0" indent="0">
              <a:buNone/>
            </a:pPr>
            <a:r>
              <a:rPr lang="en-US" dirty="0"/>
              <a:t>  name: restore-</a:t>
            </a:r>
            <a:r>
              <a:rPr lang="en-US" dirty="0" err="1"/>
              <a:t>pvc</a:t>
            </a:r>
            <a:endParaRPr lang="en-US" dirty="0"/>
          </a:p>
          <a:p>
            <a:pPr marL="0" indent="0">
              <a:buNone/>
            </a:pPr>
            <a:r>
              <a:rPr lang="en-US" dirty="0"/>
              <a:t>spec:</a:t>
            </a:r>
          </a:p>
          <a:p>
            <a:pPr marL="0" indent="0">
              <a:buNone/>
            </a:pPr>
            <a:r>
              <a:rPr lang="en-US" dirty="0"/>
              <a:t>  </a:t>
            </a:r>
            <a:r>
              <a:rPr lang="en-US" dirty="0" err="1"/>
              <a:t>storageClassName</a:t>
            </a:r>
            <a:r>
              <a:rPr lang="en-US" dirty="0"/>
              <a:t>: </a:t>
            </a:r>
            <a:r>
              <a:rPr lang="en-US" dirty="0" err="1"/>
              <a:t>csi-hostpath-sc</a:t>
            </a:r>
            <a:endParaRPr lang="en-US" dirty="0"/>
          </a:p>
          <a:p>
            <a:pPr marL="0" indent="0">
              <a:buNone/>
            </a:pPr>
            <a:r>
              <a:rPr lang="en-US" dirty="0"/>
              <a:t>  </a:t>
            </a:r>
            <a:r>
              <a:rPr lang="en-US" dirty="0" err="1"/>
              <a:t>dataSource</a:t>
            </a:r>
            <a:r>
              <a:rPr lang="en-US" dirty="0"/>
              <a:t>:</a:t>
            </a:r>
          </a:p>
          <a:p>
            <a:pPr marL="0" indent="0">
              <a:buNone/>
            </a:pPr>
            <a:r>
              <a:rPr lang="en-US" dirty="0"/>
              <a:t>    name: new-snapshot-test</a:t>
            </a:r>
          </a:p>
          <a:p>
            <a:pPr marL="0" indent="0">
              <a:buNone/>
            </a:pPr>
            <a:r>
              <a:rPr lang="en-US" dirty="0"/>
              <a:t>    kind: </a:t>
            </a:r>
            <a:r>
              <a:rPr lang="en-US" dirty="0" err="1"/>
              <a:t>VolumeSnapshot</a:t>
            </a:r>
            <a:endParaRPr lang="en-US" dirty="0"/>
          </a:p>
          <a:p>
            <a:pPr marL="0" indent="0">
              <a:buNone/>
            </a:pPr>
            <a:r>
              <a:rPr lang="en-US" dirty="0"/>
              <a:t>    </a:t>
            </a:r>
            <a:r>
              <a:rPr lang="en-US" dirty="0" err="1"/>
              <a:t>apiGroup</a:t>
            </a:r>
            <a:r>
              <a:rPr lang="en-US" dirty="0"/>
              <a:t>: snapshot.storage.k8s.io</a:t>
            </a:r>
          </a:p>
          <a:p>
            <a:pPr marL="0" indent="0">
              <a:buNone/>
            </a:pPr>
            <a:r>
              <a:rPr lang="en-US" dirty="0"/>
              <a:t>  </a:t>
            </a:r>
            <a:r>
              <a:rPr lang="en-US" dirty="0" err="1"/>
              <a:t>accessModes</a:t>
            </a:r>
            <a:r>
              <a:rPr lang="en-US" dirty="0"/>
              <a:t>:</a:t>
            </a:r>
          </a:p>
          <a:p>
            <a:pPr marL="0" indent="0">
              <a:buNone/>
            </a:pPr>
            <a:r>
              <a:rPr lang="en-US" dirty="0"/>
              <a:t>    - </a:t>
            </a:r>
            <a:r>
              <a:rPr lang="en-US" dirty="0" err="1"/>
              <a:t>ReadWriteOnce</a:t>
            </a:r>
            <a:endParaRPr lang="en-US" dirty="0"/>
          </a:p>
          <a:p>
            <a:pPr marL="0" indent="0">
              <a:buNone/>
            </a:pPr>
            <a:r>
              <a:rPr lang="en-US" dirty="0"/>
              <a:t>  resources:</a:t>
            </a:r>
          </a:p>
          <a:p>
            <a:pPr marL="0" indent="0">
              <a:buNone/>
            </a:pPr>
            <a:r>
              <a:rPr lang="en-US" dirty="0"/>
              <a:t>    requests:</a:t>
            </a:r>
          </a:p>
          <a:p>
            <a:pPr marL="0" indent="0">
              <a:buNone/>
            </a:pPr>
            <a:r>
              <a:rPr lang="en-US" dirty="0"/>
              <a:t>      storage: 10Gi</a:t>
            </a:r>
          </a:p>
        </p:txBody>
      </p:sp>
    </p:spTree>
    <p:extLst>
      <p:ext uri="{BB962C8B-B14F-4D97-AF65-F5344CB8AC3E}">
        <p14:creationId xmlns:p14="http://schemas.microsoft.com/office/powerpoint/2010/main" val="327026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Volume Snapshot Content</a:t>
            </a:r>
            <a:endParaRPr lang="en-US" dirty="0"/>
          </a:p>
        </p:txBody>
      </p:sp>
      <p:sp>
        <p:nvSpPr>
          <p:cNvPr id="2" name="Content Placeholder 1"/>
          <p:cNvSpPr>
            <a:spLocks noGrp="1"/>
          </p:cNvSpPr>
          <p:nvPr>
            <p:ph sz="quarter" idx="1"/>
          </p:nvPr>
        </p:nvSpPr>
        <p:spPr>
          <a:xfrm>
            <a:off x="1219200" y="1447800"/>
            <a:ext cx="10363200" cy="5053584"/>
          </a:xfrm>
        </p:spPr>
        <p:txBody>
          <a:bodyPr numCol="2">
            <a:normAutofit/>
          </a:bodyPr>
          <a:lstStyle/>
          <a:p>
            <a:pPr marL="0" indent="0">
              <a:buNone/>
            </a:pPr>
            <a:r>
              <a:rPr lang="en-US" dirty="0" err="1" smtClean="0"/>
              <a:t>apiVersion</a:t>
            </a:r>
            <a:r>
              <a:rPr lang="en-US" dirty="0"/>
              <a:t>: snapshot.storage.k8s.io/v1beta1</a:t>
            </a:r>
          </a:p>
          <a:p>
            <a:pPr marL="0" indent="0">
              <a:buNone/>
            </a:pPr>
            <a:r>
              <a:rPr lang="en-US" dirty="0"/>
              <a:t>kind: </a:t>
            </a:r>
            <a:r>
              <a:rPr lang="en-US" dirty="0" err="1"/>
              <a:t>VolumeSnapshotContent</a:t>
            </a:r>
            <a:endParaRPr lang="en-US" dirty="0"/>
          </a:p>
          <a:p>
            <a:pPr marL="0" indent="0">
              <a:buNone/>
            </a:pPr>
            <a:r>
              <a:rPr lang="en-US" dirty="0"/>
              <a:t>metadata:</a:t>
            </a:r>
          </a:p>
          <a:p>
            <a:pPr marL="0" indent="0">
              <a:buNone/>
            </a:pPr>
            <a:r>
              <a:rPr lang="en-US" dirty="0"/>
              <a:t>  name: snapcontent-72d9a349-aacd-42d2-a240-d775650d2455</a:t>
            </a:r>
          </a:p>
          <a:p>
            <a:pPr marL="0" indent="0">
              <a:buNone/>
            </a:pPr>
            <a:r>
              <a:rPr lang="en-US" dirty="0"/>
              <a:t>spec:</a:t>
            </a:r>
          </a:p>
          <a:p>
            <a:pPr marL="0" indent="0">
              <a:buNone/>
            </a:pPr>
            <a:r>
              <a:rPr lang="en-US" dirty="0"/>
              <a:t>  </a:t>
            </a:r>
            <a:r>
              <a:rPr lang="en-US" dirty="0" err="1"/>
              <a:t>deletionPolicy</a:t>
            </a:r>
            <a:r>
              <a:rPr lang="en-US" dirty="0"/>
              <a:t>: Delete</a:t>
            </a:r>
          </a:p>
          <a:p>
            <a:pPr marL="0" indent="0">
              <a:buNone/>
            </a:pPr>
            <a:r>
              <a:rPr lang="en-US" dirty="0"/>
              <a:t>  driver: hostpath.csi.k8s.io</a:t>
            </a:r>
          </a:p>
          <a:p>
            <a:pPr marL="0" indent="0">
              <a:buNone/>
            </a:pPr>
            <a:r>
              <a:rPr lang="en-US" dirty="0"/>
              <a:t>  source:</a:t>
            </a:r>
          </a:p>
          <a:p>
            <a:pPr marL="0" indent="0">
              <a:buNone/>
            </a:pPr>
            <a:r>
              <a:rPr lang="en-US" dirty="0"/>
              <a:t>    </a:t>
            </a:r>
            <a:r>
              <a:rPr lang="en-US" dirty="0" err="1"/>
              <a:t>volumeHandle</a:t>
            </a:r>
            <a:r>
              <a:rPr lang="en-US" dirty="0"/>
              <a:t>: ee0cfb94-f8d4-11e9-b2d8-0242ac110002</a:t>
            </a:r>
          </a:p>
          <a:p>
            <a:pPr marL="0" indent="0">
              <a:buNone/>
            </a:pPr>
            <a:r>
              <a:rPr lang="en-US" dirty="0"/>
              <a:t>  </a:t>
            </a:r>
            <a:r>
              <a:rPr lang="en-US" dirty="0" err="1"/>
              <a:t>volumeSnapshotClassName</a:t>
            </a:r>
            <a:r>
              <a:rPr lang="en-US" dirty="0"/>
              <a:t>: </a:t>
            </a:r>
            <a:r>
              <a:rPr lang="en-US" dirty="0" err="1"/>
              <a:t>csi-hostpath-snapclass</a:t>
            </a:r>
            <a:endParaRPr lang="en-US" dirty="0"/>
          </a:p>
          <a:p>
            <a:pPr marL="0" indent="0">
              <a:buNone/>
            </a:pPr>
            <a:r>
              <a:rPr lang="en-US" dirty="0"/>
              <a:t>  </a:t>
            </a:r>
            <a:r>
              <a:rPr lang="en-US" dirty="0" err="1"/>
              <a:t>volumeSnapshotRef</a:t>
            </a:r>
            <a:r>
              <a:rPr lang="en-US" dirty="0"/>
              <a:t>:</a:t>
            </a:r>
          </a:p>
          <a:p>
            <a:pPr marL="0" indent="0">
              <a:buNone/>
            </a:pPr>
            <a:r>
              <a:rPr lang="en-US" dirty="0"/>
              <a:t>    name: new-snapshot-test</a:t>
            </a:r>
          </a:p>
          <a:p>
            <a:pPr marL="0" indent="0">
              <a:buNone/>
            </a:pPr>
            <a:r>
              <a:rPr lang="en-US" dirty="0"/>
              <a:t>    namespace: default</a:t>
            </a:r>
          </a:p>
          <a:p>
            <a:pPr marL="0" indent="0">
              <a:buNone/>
            </a:pPr>
            <a:r>
              <a:rPr lang="en-US" dirty="0"/>
              <a:t>    </a:t>
            </a:r>
            <a:r>
              <a:rPr lang="en-US" dirty="0" err="1"/>
              <a:t>uid</a:t>
            </a:r>
            <a:r>
              <a:rPr lang="en-US" dirty="0"/>
              <a:t>: 72d9a349-aacd-42d2-a240-d775650d2455</a:t>
            </a:r>
          </a:p>
        </p:txBody>
      </p:sp>
    </p:spTree>
    <p:extLst>
      <p:ext uri="{BB962C8B-B14F-4D97-AF65-F5344CB8AC3E}">
        <p14:creationId xmlns:p14="http://schemas.microsoft.com/office/powerpoint/2010/main" val="167599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CSI Volume Cloning</a:t>
            </a:r>
            <a:endParaRPr lang="en-US" dirty="0"/>
          </a:p>
        </p:txBody>
      </p:sp>
      <p:sp>
        <p:nvSpPr>
          <p:cNvPr id="2" name="Content Placeholder 1"/>
          <p:cNvSpPr>
            <a:spLocks noGrp="1"/>
          </p:cNvSpPr>
          <p:nvPr>
            <p:ph sz="quarter" idx="1"/>
          </p:nvPr>
        </p:nvSpPr>
        <p:spPr/>
        <p:txBody>
          <a:bodyPr numCol="1">
            <a:normAutofit/>
          </a:bodyPr>
          <a:lstStyle/>
          <a:p>
            <a:pPr marL="0" indent="0">
              <a:buNone/>
            </a:pPr>
            <a:endParaRPr lang="en-US" dirty="0"/>
          </a:p>
          <a:p>
            <a:r>
              <a:rPr lang="en-US" dirty="0"/>
              <a:t>The </a:t>
            </a:r>
            <a:r>
              <a:rPr lang="en-US" dirty="0">
                <a:solidFill>
                  <a:srgbClr val="C00000"/>
                </a:solidFill>
              </a:rPr>
              <a:t>CSI Volume Cloning </a:t>
            </a:r>
            <a:r>
              <a:rPr lang="en-US" dirty="0"/>
              <a:t>feature adds support for specifying existing PVC s in the </a:t>
            </a:r>
            <a:r>
              <a:rPr lang="en-US" dirty="0" err="1"/>
              <a:t>dataSource</a:t>
            </a:r>
            <a:r>
              <a:rPr lang="en-US" dirty="0"/>
              <a:t> field to indicate a user would like to clone a Volume .</a:t>
            </a:r>
          </a:p>
          <a:p>
            <a:endParaRPr lang="en-US" dirty="0"/>
          </a:p>
          <a:p>
            <a:r>
              <a:rPr lang="en-US" dirty="0"/>
              <a:t>A </a:t>
            </a:r>
            <a:r>
              <a:rPr lang="en-US" dirty="0">
                <a:solidFill>
                  <a:srgbClr val="C00000"/>
                </a:solidFill>
              </a:rPr>
              <a:t>Clone</a:t>
            </a:r>
            <a:r>
              <a:rPr lang="en-US" dirty="0"/>
              <a:t> is defined as a duplicate of an existing Kubernetes Volume that can be consumed as any standard Volume would be. The only difference is that upon provisioning, rather than creating a “new” empty Volume, the back end device creates an exact duplicate of the specified Volume.</a:t>
            </a:r>
          </a:p>
        </p:txBody>
      </p:sp>
    </p:spTree>
    <p:extLst>
      <p:ext uri="{BB962C8B-B14F-4D97-AF65-F5344CB8AC3E}">
        <p14:creationId xmlns:p14="http://schemas.microsoft.com/office/powerpoint/2010/main" val="179649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Storage Class</a:t>
            </a:r>
            <a:endParaRPr lang="en-US" dirty="0"/>
          </a:p>
        </p:txBody>
      </p:sp>
      <p:sp>
        <p:nvSpPr>
          <p:cNvPr id="2" name="Content Placeholder 1"/>
          <p:cNvSpPr>
            <a:spLocks noGrp="1"/>
          </p:cNvSpPr>
          <p:nvPr>
            <p:ph sz="quarter" idx="1"/>
          </p:nvPr>
        </p:nvSpPr>
        <p:spPr/>
        <p:txBody>
          <a:bodyPr numCol="1">
            <a:normAutofit/>
          </a:bodyPr>
          <a:lstStyle/>
          <a:p>
            <a:pPr marL="0" indent="0">
              <a:buNone/>
            </a:pPr>
            <a:endParaRPr lang="en-US" dirty="0"/>
          </a:p>
          <a:p>
            <a:r>
              <a:rPr lang="en-US" dirty="0"/>
              <a:t>A </a:t>
            </a:r>
            <a:r>
              <a:rPr lang="en-US" dirty="0" err="1">
                <a:solidFill>
                  <a:srgbClr val="C00000"/>
                </a:solidFill>
              </a:rPr>
              <a:t>StorageClass</a:t>
            </a:r>
            <a:r>
              <a:rPr lang="en-US" dirty="0">
                <a:solidFill>
                  <a:srgbClr val="C00000"/>
                </a:solidFill>
              </a:rPr>
              <a:t> </a:t>
            </a:r>
            <a:r>
              <a:rPr lang="en-US" dirty="0"/>
              <a:t>provides a way for administrators to describe the “classes” of storage they offer. </a:t>
            </a:r>
            <a:endParaRPr lang="en-US" dirty="0" smtClean="0"/>
          </a:p>
          <a:p>
            <a:r>
              <a:rPr lang="en-US" dirty="0" smtClean="0"/>
              <a:t>Different </a:t>
            </a:r>
            <a:r>
              <a:rPr lang="en-US" dirty="0"/>
              <a:t>classes might map to quality-of-service levels, or to backup policies, or to arbitrary policies determined by the cluster administrators. </a:t>
            </a:r>
            <a:endParaRPr lang="en-US" dirty="0" smtClean="0"/>
          </a:p>
          <a:p>
            <a:r>
              <a:rPr lang="en-US" dirty="0" smtClean="0"/>
              <a:t>Kubernetes </a:t>
            </a:r>
            <a:r>
              <a:rPr lang="en-US" dirty="0"/>
              <a:t>itself is </a:t>
            </a:r>
            <a:r>
              <a:rPr lang="en-US" dirty="0" err="1"/>
              <a:t>unopinionated</a:t>
            </a:r>
            <a:r>
              <a:rPr lang="en-US" dirty="0"/>
              <a:t> about what classes represent. </a:t>
            </a:r>
            <a:endParaRPr lang="en-US" dirty="0" smtClean="0"/>
          </a:p>
          <a:p>
            <a:r>
              <a:rPr lang="en-US" dirty="0" smtClean="0"/>
              <a:t>This </a:t>
            </a:r>
            <a:r>
              <a:rPr lang="en-US" dirty="0"/>
              <a:t>concept is sometimes called “profiles” in other storage systems</a:t>
            </a:r>
          </a:p>
        </p:txBody>
      </p:sp>
    </p:spTree>
    <p:extLst>
      <p:ext uri="{BB962C8B-B14F-4D97-AF65-F5344CB8AC3E}">
        <p14:creationId xmlns:p14="http://schemas.microsoft.com/office/powerpoint/2010/main" val="19794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Volume Binding Mode</a:t>
            </a:r>
            <a:endParaRPr lang="en-US" dirty="0"/>
          </a:p>
        </p:txBody>
      </p:sp>
      <p:sp>
        <p:nvSpPr>
          <p:cNvPr id="2" name="Content Placeholder 1"/>
          <p:cNvSpPr>
            <a:spLocks noGrp="1"/>
          </p:cNvSpPr>
          <p:nvPr>
            <p:ph sz="quarter" idx="1"/>
          </p:nvPr>
        </p:nvSpPr>
        <p:spPr/>
        <p:txBody>
          <a:bodyPr numCol="1">
            <a:normAutofit/>
          </a:bodyPr>
          <a:lstStyle/>
          <a:p>
            <a:pPr marL="0" indent="0">
              <a:buNone/>
            </a:pPr>
            <a:endParaRPr lang="en-US" dirty="0"/>
          </a:p>
          <a:p>
            <a:r>
              <a:rPr lang="en-US" dirty="0"/>
              <a:t>By default, the </a:t>
            </a:r>
            <a:r>
              <a:rPr lang="en-US" dirty="0">
                <a:solidFill>
                  <a:srgbClr val="C00000"/>
                </a:solidFill>
              </a:rPr>
              <a:t>Immediate</a:t>
            </a:r>
            <a:r>
              <a:rPr lang="en-US" dirty="0"/>
              <a:t> mode indicates that volume binding and dynamic provisioning occurs once the </a:t>
            </a:r>
            <a:r>
              <a:rPr lang="en-US" dirty="0" err="1"/>
              <a:t>PersistentVolumeClaim</a:t>
            </a:r>
            <a:r>
              <a:rPr lang="en-US" dirty="0"/>
              <a:t> is created. </a:t>
            </a:r>
          </a:p>
          <a:p>
            <a:r>
              <a:rPr lang="en-US" dirty="0"/>
              <a:t>A cluster administrator can address this issue by specifying the </a:t>
            </a:r>
            <a:r>
              <a:rPr lang="en-US" dirty="0" err="1">
                <a:solidFill>
                  <a:srgbClr val="C00000"/>
                </a:solidFill>
              </a:rPr>
              <a:t>WaitForFirstConsumer</a:t>
            </a:r>
            <a:r>
              <a:rPr lang="en-US" dirty="0">
                <a:solidFill>
                  <a:srgbClr val="C00000"/>
                </a:solidFill>
              </a:rPr>
              <a:t> </a:t>
            </a:r>
            <a:r>
              <a:rPr lang="en-US" dirty="0"/>
              <a:t>mode which will delay the binding and provisioning of a </a:t>
            </a:r>
            <a:r>
              <a:rPr lang="en-US" dirty="0" err="1"/>
              <a:t>PersistentVolume</a:t>
            </a:r>
            <a:r>
              <a:rPr lang="en-US" dirty="0"/>
              <a:t> until a Pod using the </a:t>
            </a:r>
            <a:r>
              <a:rPr lang="en-US" dirty="0" err="1"/>
              <a:t>PersistentVolumeClaim</a:t>
            </a:r>
            <a:r>
              <a:rPr lang="en-US" dirty="0"/>
              <a:t> is created.</a:t>
            </a:r>
          </a:p>
        </p:txBody>
      </p:sp>
    </p:spTree>
    <p:extLst>
      <p:ext uri="{BB962C8B-B14F-4D97-AF65-F5344CB8AC3E}">
        <p14:creationId xmlns:p14="http://schemas.microsoft.com/office/powerpoint/2010/main" val="352800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Storage Class</a:t>
            </a:r>
            <a:endParaRPr lang="en-US" dirty="0"/>
          </a:p>
        </p:txBody>
      </p:sp>
      <p:sp>
        <p:nvSpPr>
          <p:cNvPr id="2" name="Content Placeholder 1"/>
          <p:cNvSpPr>
            <a:spLocks noGrp="1"/>
          </p:cNvSpPr>
          <p:nvPr>
            <p:ph sz="quarter" idx="1"/>
          </p:nvPr>
        </p:nvSpPr>
        <p:spPr>
          <a:xfrm>
            <a:off x="1219200" y="1447800"/>
            <a:ext cx="10363200" cy="3508248"/>
          </a:xfrm>
        </p:spPr>
        <p:txBody>
          <a:bodyPr numCol="2">
            <a:normAutofit/>
          </a:bodyPr>
          <a:lstStyle/>
          <a:p>
            <a:pPr marL="0" indent="0">
              <a:buNone/>
            </a:pPr>
            <a:r>
              <a:rPr lang="en-US" dirty="0" err="1"/>
              <a:t>apiVersion</a:t>
            </a:r>
            <a:r>
              <a:rPr lang="en-US" dirty="0"/>
              <a:t>: storage.k8s.io/v1</a:t>
            </a:r>
          </a:p>
          <a:p>
            <a:pPr marL="0" indent="0">
              <a:buNone/>
            </a:pPr>
            <a:r>
              <a:rPr lang="en-US" dirty="0"/>
              <a:t>kind: </a:t>
            </a:r>
            <a:r>
              <a:rPr lang="en-US" dirty="0" err="1"/>
              <a:t>StorageClass</a:t>
            </a:r>
            <a:endParaRPr lang="en-US" dirty="0"/>
          </a:p>
          <a:p>
            <a:pPr marL="0" indent="0">
              <a:buNone/>
            </a:pPr>
            <a:r>
              <a:rPr lang="en-US" dirty="0"/>
              <a:t>metadata:</a:t>
            </a:r>
          </a:p>
          <a:p>
            <a:pPr marL="0" indent="0">
              <a:buNone/>
            </a:pPr>
            <a:r>
              <a:rPr lang="en-US" dirty="0"/>
              <a:t>  name: standard</a:t>
            </a:r>
          </a:p>
          <a:p>
            <a:pPr marL="0" indent="0">
              <a:buNone/>
            </a:pPr>
            <a:r>
              <a:rPr lang="en-US" dirty="0" err="1"/>
              <a:t>provisioner</a:t>
            </a:r>
            <a:r>
              <a:rPr lang="en-US" dirty="0"/>
              <a:t>: kubernetes.io/</a:t>
            </a:r>
            <a:r>
              <a:rPr lang="en-US" dirty="0" err="1"/>
              <a:t>aws-ebs</a:t>
            </a:r>
            <a:endParaRPr lang="en-US" dirty="0"/>
          </a:p>
          <a:p>
            <a:pPr marL="0" indent="0">
              <a:buNone/>
            </a:pPr>
            <a:r>
              <a:rPr lang="en-US" dirty="0"/>
              <a:t>parameters:</a:t>
            </a:r>
          </a:p>
          <a:p>
            <a:pPr marL="0" indent="0">
              <a:buNone/>
            </a:pPr>
            <a:r>
              <a:rPr lang="en-US" dirty="0"/>
              <a:t>  type: gp2</a:t>
            </a:r>
          </a:p>
          <a:p>
            <a:pPr marL="0" indent="0">
              <a:buNone/>
            </a:pPr>
            <a:r>
              <a:rPr lang="en-US" dirty="0" err="1"/>
              <a:t>reclaimPolicy</a:t>
            </a:r>
            <a:r>
              <a:rPr lang="en-US" dirty="0"/>
              <a:t>: Retain</a:t>
            </a:r>
          </a:p>
          <a:p>
            <a:pPr marL="0" indent="0">
              <a:buNone/>
            </a:pPr>
            <a:r>
              <a:rPr lang="en-US" dirty="0" err="1"/>
              <a:t>allowVolumeExpansion</a:t>
            </a:r>
            <a:r>
              <a:rPr lang="en-US" dirty="0"/>
              <a:t>: true</a:t>
            </a:r>
          </a:p>
          <a:p>
            <a:pPr marL="0" indent="0">
              <a:buNone/>
            </a:pPr>
            <a:r>
              <a:rPr lang="en-US" dirty="0" err="1"/>
              <a:t>mountOptions</a:t>
            </a:r>
            <a:r>
              <a:rPr lang="en-US" dirty="0"/>
              <a:t>:</a:t>
            </a:r>
          </a:p>
          <a:p>
            <a:pPr marL="0" indent="0">
              <a:buNone/>
            </a:pPr>
            <a:r>
              <a:rPr lang="en-US" dirty="0"/>
              <a:t>  - debug</a:t>
            </a:r>
          </a:p>
          <a:p>
            <a:pPr marL="0" indent="0">
              <a:buNone/>
            </a:pPr>
            <a:r>
              <a:rPr lang="en-US" dirty="0" err="1"/>
              <a:t>volumeBindingMode</a:t>
            </a:r>
            <a:r>
              <a:rPr lang="en-US" dirty="0"/>
              <a:t>: Immediate</a:t>
            </a:r>
          </a:p>
        </p:txBody>
      </p:sp>
    </p:spTree>
    <p:extLst>
      <p:ext uri="{BB962C8B-B14F-4D97-AF65-F5344CB8AC3E}">
        <p14:creationId xmlns:p14="http://schemas.microsoft.com/office/powerpoint/2010/main" val="300461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Dynamic Provisioning</a:t>
            </a:r>
          </a:p>
        </p:txBody>
      </p:sp>
      <p:sp>
        <p:nvSpPr>
          <p:cNvPr id="2" name="Content Placeholder 1"/>
          <p:cNvSpPr>
            <a:spLocks noGrp="1"/>
          </p:cNvSpPr>
          <p:nvPr>
            <p:ph sz="quarter" idx="1"/>
          </p:nvPr>
        </p:nvSpPr>
        <p:spPr/>
        <p:txBody>
          <a:bodyPr numCol="1">
            <a:normAutofit/>
          </a:bodyPr>
          <a:lstStyle/>
          <a:p>
            <a:pPr marL="0" indent="0">
              <a:buNone/>
            </a:pPr>
            <a:endParaRPr lang="en-US" dirty="0"/>
          </a:p>
          <a:p>
            <a:r>
              <a:rPr lang="en-US" dirty="0">
                <a:solidFill>
                  <a:srgbClr val="C00000"/>
                </a:solidFill>
              </a:rPr>
              <a:t>Dynamic volume provisioning </a:t>
            </a:r>
            <a:r>
              <a:rPr lang="en-US" dirty="0"/>
              <a:t>allows storage volumes to be created on-demand. </a:t>
            </a:r>
            <a:endParaRPr lang="en-US" dirty="0" smtClean="0"/>
          </a:p>
          <a:p>
            <a:r>
              <a:rPr lang="en-US" dirty="0" smtClean="0"/>
              <a:t>Without </a:t>
            </a:r>
            <a:r>
              <a:rPr lang="en-US" dirty="0">
                <a:solidFill>
                  <a:srgbClr val="C00000"/>
                </a:solidFill>
              </a:rPr>
              <a:t>dynamic provisioning</a:t>
            </a:r>
            <a:r>
              <a:rPr lang="en-US" dirty="0"/>
              <a:t>, cluster administrators have to manually make calls to their cloud or storage provider to create new storage volumes, and then create </a:t>
            </a:r>
            <a:r>
              <a:rPr lang="en-US" dirty="0" err="1"/>
              <a:t>PersistentVolume</a:t>
            </a:r>
            <a:r>
              <a:rPr lang="en-US" dirty="0"/>
              <a:t> objects to represent them in Kubernetes. </a:t>
            </a:r>
            <a:endParaRPr lang="en-US" dirty="0" smtClean="0"/>
          </a:p>
          <a:p>
            <a:r>
              <a:rPr lang="en-US" dirty="0" smtClean="0"/>
              <a:t>The </a:t>
            </a:r>
            <a:r>
              <a:rPr lang="en-US" dirty="0"/>
              <a:t>dynamic provisioning feature eliminates the need for cluster administrators to pre-provision storage. Instead, it automatically provisions storage when it is requested by users.</a:t>
            </a:r>
          </a:p>
        </p:txBody>
      </p:sp>
    </p:spTree>
    <p:extLst>
      <p:ext uri="{BB962C8B-B14F-4D97-AF65-F5344CB8AC3E}">
        <p14:creationId xmlns:p14="http://schemas.microsoft.com/office/powerpoint/2010/main" val="293861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Dynamic Provisioning</a:t>
            </a:r>
            <a:endParaRPr lang="en-US" dirty="0"/>
          </a:p>
        </p:txBody>
      </p:sp>
      <p:sp>
        <p:nvSpPr>
          <p:cNvPr id="2" name="Content Placeholder 1"/>
          <p:cNvSpPr>
            <a:spLocks noGrp="1"/>
          </p:cNvSpPr>
          <p:nvPr>
            <p:ph sz="quarter" idx="1"/>
          </p:nvPr>
        </p:nvSpPr>
        <p:spPr>
          <a:xfrm>
            <a:off x="1219200" y="1447800"/>
            <a:ext cx="10363200" cy="4651248"/>
          </a:xfrm>
        </p:spPr>
        <p:txBody>
          <a:bodyPr numCol="2">
            <a:normAutofit fontScale="92500" lnSpcReduction="10000"/>
          </a:bodyPr>
          <a:lstStyle/>
          <a:p>
            <a:pPr marL="0" indent="0">
              <a:buNone/>
            </a:pPr>
            <a:r>
              <a:rPr lang="en-US" dirty="0" err="1"/>
              <a:t>apiVersion</a:t>
            </a:r>
            <a:r>
              <a:rPr lang="en-US" dirty="0"/>
              <a:t>: storage.k8s.io/v1</a:t>
            </a:r>
          </a:p>
          <a:p>
            <a:pPr marL="0" indent="0">
              <a:buNone/>
            </a:pPr>
            <a:r>
              <a:rPr lang="en-US" dirty="0"/>
              <a:t>kind: </a:t>
            </a:r>
            <a:r>
              <a:rPr lang="en-US" dirty="0" err="1"/>
              <a:t>StorageClass</a:t>
            </a:r>
            <a:endParaRPr lang="en-US" dirty="0"/>
          </a:p>
          <a:p>
            <a:pPr marL="0" indent="0">
              <a:buNone/>
            </a:pPr>
            <a:r>
              <a:rPr lang="en-US" dirty="0"/>
              <a:t>metadata:</a:t>
            </a:r>
          </a:p>
          <a:p>
            <a:pPr marL="0" indent="0">
              <a:buNone/>
            </a:pPr>
            <a:r>
              <a:rPr lang="en-US" dirty="0"/>
              <a:t>  name: fast</a:t>
            </a:r>
          </a:p>
          <a:p>
            <a:pPr marL="0" indent="0">
              <a:buNone/>
            </a:pPr>
            <a:r>
              <a:rPr lang="en-US" dirty="0" err="1"/>
              <a:t>provisioner</a:t>
            </a:r>
            <a:r>
              <a:rPr lang="en-US" dirty="0"/>
              <a:t>: kubernetes.io/</a:t>
            </a:r>
            <a:r>
              <a:rPr lang="en-US" dirty="0" err="1"/>
              <a:t>gce-pd</a:t>
            </a:r>
            <a:endParaRPr lang="en-US" dirty="0"/>
          </a:p>
          <a:p>
            <a:pPr marL="0" indent="0">
              <a:buNone/>
            </a:pPr>
            <a:r>
              <a:rPr lang="en-US" dirty="0"/>
              <a:t>parameters:</a:t>
            </a:r>
          </a:p>
          <a:p>
            <a:pPr marL="0" indent="0">
              <a:buNone/>
            </a:pPr>
            <a:r>
              <a:rPr lang="en-US" dirty="0"/>
              <a:t>  type: </a:t>
            </a:r>
            <a:r>
              <a:rPr lang="en-US" dirty="0" err="1"/>
              <a:t>pd-ssd</a:t>
            </a: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err="1"/>
              <a:t>apiVersion</a:t>
            </a:r>
            <a:r>
              <a:rPr lang="en-US" dirty="0"/>
              <a:t>: v1</a:t>
            </a:r>
          </a:p>
          <a:p>
            <a:pPr marL="0" indent="0">
              <a:buNone/>
            </a:pPr>
            <a:r>
              <a:rPr lang="en-US" dirty="0"/>
              <a:t>kind: </a:t>
            </a:r>
            <a:r>
              <a:rPr lang="en-US" dirty="0" err="1"/>
              <a:t>PersistentVolumeClaim</a:t>
            </a:r>
            <a:endParaRPr lang="en-US" dirty="0"/>
          </a:p>
          <a:p>
            <a:pPr marL="0" indent="0">
              <a:buNone/>
            </a:pPr>
            <a:r>
              <a:rPr lang="en-US" dirty="0"/>
              <a:t>metadata:</a:t>
            </a:r>
          </a:p>
          <a:p>
            <a:pPr marL="0" indent="0">
              <a:buNone/>
            </a:pPr>
            <a:r>
              <a:rPr lang="en-US" dirty="0"/>
              <a:t>  name: claim1</a:t>
            </a:r>
          </a:p>
          <a:p>
            <a:pPr marL="0" indent="0">
              <a:buNone/>
            </a:pPr>
            <a:r>
              <a:rPr lang="en-US" dirty="0"/>
              <a:t>spec:</a:t>
            </a:r>
          </a:p>
          <a:p>
            <a:pPr marL="0" indent="0">
              <a:buNone/>
            </a:pPr>
            <a:r>
              <a:rPr lang="en-US" dirty="0"/>
              <a:t>  </a:t>
            </a:r>
            <a:r>
              <a:rPr lang="en-US" dirty="0" err="1"/>
              <a:t>accessModes</a:t>
            </a:r>
            <a:r>
              <a:rPr lang="en-US" dirty="0"/>
              <a:t>:</a:t>
            </a:r>
          </a:p>
          <a:p>
            <a:pPr marL="0" indent="0">
              <a:buNone/>
            </a:pPr>
            <a:r>
              <a:rPr lang="en-US" dirty="0"/>
              <a:t>    - </a:t>
            </a:r>
            <a:r>
              <a:rPr lang="en-US" dirty="0" err="1"/>
              <a:t>ReadWriteOnce</a:t>
            </a:r>
            <a:endParaRPr lang="en-US" dirty="0"/>
          </a:p>
          <a:p>
            <a:pPr marL="0" indent="0">
              <a:buNone/>
            </a:pPr>
            <a:r>
              <a:rPr lang="en-US" dirty="0"/>
              <a:t>  </a:t>
            </a:r>
            <a:r>
              <a:rPr lang="en-US" dirty="0" err="1"/>
              <a:t>storageClassName</a:t>
            </a:r>
            <a:r>
              <a:rPr lang="en-US" dirty="0"/>
              <a:t>: fast</a:t>
            </a:r>
          </a:p>
          <a:p>
            <a:pPr marL="0" indent="0">
              <a:buNone/>
            </a:pPr>
            <a:r>
              <a:rPr lang="en-US" dirty="0"/>
              <a:t>  resources:</a:t>
            </a:r>
          </a:p>
          <a:p>
            <a:pPr marL="0" indent="0">
              <a:buNone/>
            </a:pPr>
            <a:r>
              <a:rPr lang="en-US" dirty="0"/>
              <a:t>    requests:</a:t>
            </a:r>
          </a:p>
          <a:p>
            <a:pPr marL="0" indent="0">
              <a:buNone/>
            </a:pPr>
            <a:r>
              <a:rPr lang="en-US" dirty="0"/>
              <a:t>      storage: 30Gi</a:t>
            </a:r>
          </a:p>
        </p:txBody>
      </p:sp>
    </p:spTree>
    <p:extLst>
      <p:ext uri="{BB962C8B-B14F-4D97-AF65-F5344CB8AC3E}">
        <p14:creationId xmlns:p14="http://schemas.microsoft.com/office/powerpoint/2010/main" val="280393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Choose the right type of mount</a:t>
            </a:r>
          </a:p>
        </p:txBody>
      </p:sp>
      <p:sp>
        <p:nvSpPr>
          <p:cNvPr id="2" name="Content Placeholder 1"/>
          <p:cNvSpPr>
            <a:spLocks noGrp="1"/>
          </p:cNvSpPr>
          <p:nvPr>
            <p:ph sz="quarter" idx="1"/>
          </p:nvPr>
        </p:nvSpPr>
        <p:spPr/>
        <p:txBody>
          <a:bodyPr numCol="1">
            <a:normAutofit/>
          </a:bodyPr>
          <a:lstStyle/>
          <a:p>
            <a:r>
              <a:rPr lang="en-US" sz="2400" dirty="0"/>
              <a:t>No matter which type of mount you choose to use, the data looks the same from within the container. It is exposed as either a directory or an </a:t>
            </a:r>
            <a:r>
              <a:rPr lang="en-US" sz="2400" dirty="0" smtClean="0"/>
              <a:t>individual </a:t>
            </a:r>
            <a:r>
              <a:rPr lang="en-US" sz="2400" dirty="0"/>
              <a:t>file in the container’s filesystem</a:t>
            </a:r>
            <a:r>
              <a:rPr lang="en-US" sz="2400" dirty="0" smtClean="0"/>
              <a:t>.</a:t>
            </a:r>
          </a:p>
          <a:p>
            <a:r>
              <a:rPr lang="en-US" sz="2400" b="1" dirty="0" smtClean="0">
                <a:solidFill>
                  <a:srgbClr val="C00000"/>
                </a:solidFill>
              </a:rPr>
              <a:t>Volumes</a:t>
            </a:r>
            <a:r>
              <a:rPr lang="en-US" sz="2400" dirty="0" smtClean="0"/>
              <a:t> </a:t>
            </a:r>
            <a:r>
              <a:rPr lang="en-US" sz="2400" dirty="0"/>
              <a:t>are stored in a part of the host filesystem which is managed by Docker (/</a:t>
            </a:r>
            <a:r>
              <a:rPr lang="en-US" sz="2400" dirty="0" err="1"/>
              <a:t>var</a:t>
            </a:r>
            <a:r>
              <a:rPr lang="en-US" sz="2400" dirty="0"/>
              <a:t>/lib/</a:t>
            </a:r>
            <a:r>
              <a:rPr lang="en-US" sz="2400" dirty="0" err="1"/>
              <a:t>docker</a:t>
            </a:r>
            <a:r>
              <a:rPr lang="en-US" sz="2400" dirty="0"/>
              <a:t>/volumes/ on Linux). Non-Docker processes should not modify this part of the filesystem. Volumes are the best way to persist data in Docker</a:t>
            </a:r>
            <a:r>
              <a:rPr lang="en-US" sz="2400" dirty="0" smtClean="0"/>
              <a:t>.</a:t>
            </a:r>
            <a:endParaRPr lang="en-US" sz="2400" dirty="0"/>
          </a:p>
          <a:p>
            <a:r>
              <a:rPr lang="en-US" sz="2400" b="1" dirty="0" smtClean="0">
                <a:solidFill>
                  <a:srgbClr val="C00000"/>
                </a:solidFill>
              </a:rPr>
              <a:t>Bind </a:t>
            </a:r>
            <a:r>
              <a:rPr lang="en-US" sz="2400" b="1" dirty="0">
                <a:solidFill>
                  <a:srgbClr val="C00000"/>
                </a:solidFill>
              </a:rPr>
              <a:t>mounts</a:t>
            </a:r>
            <a:r>
              <a:rPr lang="en-US" sz="2400" dirty="0">
                <a:solidFill>
                  <a:srgbClr val="C00000"/>
                </a:solidFill>
              </a:rPr>
              <a:t> </a:t>
            </a:r>
            <a:r>
              <a:rPr lang="en-US" sz="2400" dirty="0"/>
              <a:t>may be stored anywhere on the host system. They may even be important system files or directories. Non-Docker processes on the Docker host or a Docker container can modify them at any time</a:t>
            </a:r>
            <a:r>
              <a:rPr lang="en-US" sz="2400" dirty="0" smtClean="0"/>
              <a:t>.</a:t>
            </a:r>
            <a:endParaRPr lang="en-US" sz="2400" dirty="0"/>
          </a:p>
          <a:p>
            <a:r>
              <a:rPr lang="en-US" sz="2400" b="1" dirty="0" err="1" smtClean="0">
                <a:solidFill>
                  <a:srgbClr val="C00000"/>
                </a:solidFill>
              </a:rPr>
              <a:t>tmpfs</a:t>
            </a:r>
            <a:r>
              <a:rPr lang="en-US" sz="2400" b="1" dirty="0" smtClean="0">
                <a:solidFill>
                  <a:srgbClr val="C00000"/>
                </a:solidFill>
              </a:rPr>
              <a:t> </a:t>
            </a:r>
            <a:r>
              <a:rPr lang="en-US" sz="2400" b="1" dirty="0">
                <a:solidFill>
                  <a:srgbClr val="C00000"/>
                </a:solidFill>
              </a:rPr>
              <a:t>mounts</a:t>
            </a:r>
            <a:r>
              <a:rPr lang="en-US" sz="2400" dirty="0"/>
              <a:t> are stored in the host system’s memory only, and are never written to the host system’s filesystem.</a:t>
            </a:r>
          </a:p>
          <a:p>
            <a:endParaRPr lang="en-US" sz="2400" dirty="0"/>
          </a:p>
        </p:txBody>
      </p:sp>
    </p:spTree>
    <p:extLst>
      <p:ext uri="{BB962C8B-B14F-4D97-AF65-F5344CB8AC3E}">
        <p14:creationId xmlns:p14="http://schemas.microsoft.com/office/powerpoint/2010/main" val="158893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Information Security</a:t>
            </a:r>
          </a:p>
        </p:txBody>
      </p:sp>
      <p:sp>
        <p:nvSpPr>
          <p:cNvPr id="5" name="Text Placeholder 4"/>
          <p:cNvSpPr>
            <a:spLocks noGrp="1"/>
          </p:cNvSpPr>
          <p:nvPr>
            <p:ph type="body" idx="1"/>
          </p:nvPr>
        </p:nvSpPr>
        <p:spPr/>
        <p:txBody>
          <a:bodyPr>
            <a:normAutofit lnSpcReduction="10000"/>
          </a:bodyPr>
          <a:lstStyle/>
          <a:p>
            <a:r>
              <a:rPr lang="en-US" dirty="0" smtClean="0"/>
              <a:t>Secrets Management</a:t>
            </a:r>
            <a:endParaRPr lang="en-US" dirty="0"/>
          </a:p>
          <a:p>
            <a:endParaRPr lang="en-US" dirty="0"/>
          </a:p>
          <a:p>
            <a:r>
              <a:rPr lang="en-US" dirty="0"/>
              <a:t>https://kubernetes-security.info/#securing-your-container-images </a:t>
            </a:r>
          </a:p>
        </p:txBody>
      </p:sp>
    </p:spTree>
    <p:extLst>
      <p:ext uri="{BB962C8B-B14F-4D97-AF65-F5344CB8AC3E}">
        <p14:creationId xmlns:p14="http://schemas.microsoft.com/office/powerpoint/2010/main" val="300170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Overview of Secrets</a:t>
            </a:r>
          </a:p>
        </p:txBody>
      </p:sp>
      <p:sp>
        <p:nvSpPr>
          <p:cNvPr id="2" name="Content Placeholder 1"/>
          <p:cNvSpPr>
            <a:spLocks noGrp="1"/>
          </p:cNvSpPr>
          <p:nvPr>
            <p:ph sz="quarter" idx="1"/>
          </p:nvPr>
        </p:nvSpPr>
        <p:spPr>
          <a:xfrm>
            <a:off x="1219200" y="1691640"/>
            <a:ext cx="10363200" cy="4328160"/>
          </a:xfrm>
        </p:spPr>
        <p:txBody>
          <a:bodyPr numCol="1"/>
          <a:lstStyle/>
          <a:p>
            <a:r>
              <a:rPr lang="en-US" dirty="0"/>
              <a:t>To use a Secret, a Pod needs to reference the Secret. A Secret can be used with a Pod in three ways:</a:t>
            </a:r>
          </a:p>
          <a:p>
            <a:endParaRPr lang="en-US" dirty="0"/>
          </a:p>
          <a:p>
            <a:r>
              <a:rPr lang="en-US" dirty="0"/>
              <a:t>    As files in a volume mounted on one or more of its containers.</a:t>
            </a:r>
          </a:p>
          <a:p>
            <a:r>
              <a:rPr lang="en-US" dirty="0"/>
              <a:t>    As container environment variable.</a:t>
            </a:r>
          </a:p>
          <a:p>
            <a:r>
              <a:rPr lang="en-US" dirty="0"/>
              <a:t>    By the </a:t>
            </a:r>
            <a:r>
              <a:rPr lang="en-US" dirty="0" err="1"/>
              <a:t>kubelet</a:t>
            </a:r>
            <a:r>
              <a:rPr lang="en-US" dirty="0"/>
              <a:t> when pulling images for the Pod.</a:t>
            </a:r>
          </a:p>
          <a:p>
            <a:endParaRPr lang="en-US" dirty="0"/>
          </a:p>
        </p:txBody>
      </p:sp>
    </p:spTree>
    <p:extLst>
      <p:ext uri="{BB962C8B-B14F-4D97-AF65-F5344CB8AC3E}">
        <p14:creationId xmlns:p14="http://schemas.microsoft.com/office/powerpoint/2010/main" val="260060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Types of Secret</a:t>
            </a:r>
          </a:p>
        </p:txBody>
      </p:sp>
      <p:sp>
        <p:nvSpPr>
          <p:cNvPr id="2" name="Content Placeholder 1"/>
          <p:cNvSpPr>
            <a:spLocks noGrp="1"/>
          </p:cNvSpPr>
          <p:nvPr>
            <p:ph sz="quarter" idx="1"/>
          </p:nvPr>
        </p:nvSpPr>
        <p:spPr>
          <a:xfrm>
            <a:off x="1219200" y="1691640"/>
            <a:ext cx="10363200" cy="4328160"/>
          </a:xfrm>
        </p:spPr>
        <p:txBody>
          <a:bodyPr numCol="1"/>
          <a:lstStyle/>
          <a:p>
            <a:r>
              <a:rPr lang="en-US" dirty="0"/>
              <a:t>When creating a Secret, you can specify its type using the type field of a Secret resource, or certain equivalent </a:t>
            </a:r>
            <a:r>
              <a:rPr lang="en-US" dirty="0" err="1"/>
              <a:t>kubectl</a:t>
            </a:r>
            <a:r>
              <a:rPr lang="en-US" dirty="0"/>
              <a:t> command line flags (if available). </a:t>
            </a:r>
            <a:endParaRPr lang="en-US" dirty="0" smtClean="0"/>
          </a:p>
          <a:p>
            <a:r>
              <a:rPr lang="en-US" dirty="0" smtClean="0"/>
              <a:t>The </a:t>
            </a:r>
            <a:r>
              <a:rPr lang="en-US" dirty="0"/>
              <a:t>type of a Secret is used to facilitate programmatic handling of </a:t>
            </a:r>
            <a:r>
              <a:rPr lang="en-US" dirty="0">
                <a:solidFill>
                  <a:srgbClr val="C00000"/>
                </a:solidFill>
              </a:rPr>
              <a:t>different kinds </a:t>
            </a:r>
            <a:r>
              <a:rPr lang="en-US" dirty="0"/>
              <a:t>of confidential data</a:t>
            </a:r>
            <a:r>
              <a:rPr lang="en-US" dirty="0" smtClean="0"/>
              <a:t>.</a:t>
            </a:r>
          </a:p>
          <a:p>
            <a:r>
              <a:rPr lang="en-US" dirty="0"/>
              <a:t>Kubernetes provides several </a:t>
            </a:r>
            <a:r>
              <a:rPr lang="en-US" dirty="0" err="1"/>
              <a:t>builtin</a:t>
            </a:r>
            <a:r>
              <a:rPr lang="en-US" dirty="0"/>
              <a:t> types for some common usage scenarios. These types vary in terms of the validations performed and the constraints Kubernetes imposes on them</a:t>
            </a:r>
          </a:p>
        </p:txBody>
      </p:sp>
    </p:spTree>
    <p:extLst>
      <p:ext uri="{BB962C8B-B14F-4D97-AF65-F5344CB8AC3E}">
        <p14:creationId xmlns:p14="http://schemas.microsoft.com/office/powerpoint/2010/main" val="69030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2"/>
          <a:stretch>
            <a:fillRect/>
          </a:stretch>
        </p:blipFill>
        <p:spPr>
          <a:xfrm>
            <a:off x="1217772" y="277368"/>
            <a:ext cx="9453276" cy="6141318"/>
          </a:xfrm>
          <a:prstGeom prst="rect">
            <a:avLst/>
          </a:prstGeom>
        </p:spPr>
      </p:pic>
    </p:spTree>
    <p:extLst>
      <p:ext uri="{BB962C8B-B14F-4D97-AF65-F5344CB8AC3E}">
        <p14:creationId xmlns:p14="http://schemas.microsoft.com/office/powerpoint/2010/main" val="67631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Service account token Secrets</a:t>
            </a:r>
          </a:p>
        </p:txBody>
      </p:sp>
      <p:sp>
        <p:nvSpPr>
          <p:cNvPr id="2" name="Content Placeholder 1"/>
          <p:cNvSpPr>
            <a:spLocks noGrp="1"/>
          </p:cNvSpPr>
          <p:nvPr>
            <p:ph sz="quarter" idx="1"/>
          </p:nvPr>
        </p:nvSpPr>
        <p:spPr>
          <a:xfrm>
            <a:off x="1219200" y="1691640"/>
            <a:ext cx="10363200" cy="4328160"/>
          </a:xfrm>
        </p:spPr>
        <p:txBody>
          <a:bodyPr numCol="1">
            <a:normAutofit fontScale="92500" lnSpcReduction="10000"/>
          </a:bodyPr>
          <a:lstStyle/>
          <a:p>
            <a:r>
              <a:rPr lang="en-US" dirty="0" err="1">
                <a:solidFill>
                  <a:srgbClr val="C00000"/>
                </a:solidFill>
              </a:rPr>
              <a:t>apiVersion</a:t>
            </a:r>
            <a:r>
              <a:rPr lang="en-US" dirty="0">
                <a:solidFill>
                  <a:srgbClr val="C00000"/>
                </a:solidFill>
              </a:rPr>
              <a:t>: v1</a:t>
            </a:r>
          </a:p>
          <a:p>
            <a:r>
              <a:rPr lang="en-US" dirty="0">
                <a:solidFill>
                  <a:srgbClr val="C00000"/>
                </a:solidFill>
              </a:rPr>
              <a:t>kind: Secret</a:t>
            </a:r>
          </a:p>
          <a:p>
            <a:r>
              <a:rPr lang="en-US" dirty="0">
                <a:solidFill>
                  <a:srgbClr val="C00000"/>
                </a:solidFill>
              </a:rPr>
              <a:t>metadata:</a:t>
            </a:r>
          </a:p>
          <a:p>
            <a:r>
              <a:rPr lang="en-US" dirty="0">
                <a:solidFill>
                  <a:srgbClr val="C00000"/>
                </a:solidFill>
              </a:rPr>
              <a:t>  name: secret-</a:t>
            </a:r>
            <a:r>
              <a:rPr lang="en-US" dirty="0" err="1">
                <a:solidFill>
                  <a:srgbClr val="C00000"/>
                </a:solidFill>
              </a:rPr>
              <a:t>sa</a:t>
            </a:r>
            <a:r>
              <a:rPr lang="en-US" dirty="0">
                <a:solidFill>
                  <a:srgbClr val="C00000"/>
                </a:solidFill>
              </a:rPr>
              <a:t>-sample</a:t>
            </a:r>
          </a:p>
          <a:p>
            <a:r>
              <a:rPr lang="en-US" dirty="0">
                <a:solidFill>
                  <a:srgbClr val="C00000"/>
                </a:solidFill>
              </a:rPr>
              <a:t>  annotations:</a:t>
            </a:r>
          </a:p>
          <a:p>
            <a:r>
              <a:rPr lang="en-US" dirty="0">
                <a:solidFill>
                  <a:srgbClr val="C00000"/>
                </a:solidFill>
              </a:rPr>
              <a:t>    kubernetes.io/service-account.name: "</a:t>
            </a:r>
            <a:r>
              <a:rPr lang="en-US" dirty="0" err="1">
                <a:solidFill>
                  <a:srgbClr val="C00000"/>
                </a:solidFill>
              </a:rPr>
              <a:t>sa</a:t>
            </a:r>
            <a:r>
              <a:rPr lang="en-US" dirty="0">
                <a:solidFill>
                  <a:srgbClr val="C00000"/>
                </a:solidFill>
              </a:rPr>
              <a:t>-name"</a:t>
            </a:r>
          </a:p>
          <a:p>
            <a:r>
              <a:rPr lang="en-US" dirty="0">
                <a:solidFill>
                  <a:srgbClr val="C00000"/>
                </a:solidFill>
              </a:rPr>
              <a:t>type: kubernetes.io/service-account-token</a:t>
            </a:r>
          </a:p>
          <a:p>
            <a:r>
              <a:rPr lang="en-US" dirty="0">
                <a:solidFill>
                  <a:srgbClr val="C00000"/>
                </a:solidFill>
              </a:rPr>
              <a:t>data:</a:t>
            </a:r>
          </a:p>
          <a:p>
            <a:r>
              <a:rPr lang="en-US" dirty="0">
                <a:solidFill>
                  <a:srgbClr val="C00000"/>
                </a:solidFill>
              </a:rPr>
              <a:t>  # You can include additional key value pairs as you do with Opaque Secrets</a:t>
            </a:r>
          </a:p>
          <a:p>
            <a:r>
              <a:rPr lang="en-US" dirty="0">
                <a:solidFill>
                  <a:srgbClr val="C00000"/>
                </a:solidFill>
              </a:rPr>
              <a:t>  extra: </a:t>
            </a:r>
            <a:r>
              <a:rPr lang="en-US" dirty="0" err="1">
                <a:solidFill>
                  <a:srgbClr val="C00000"/>
                </a:solidFill>
              </a:rPr>
              <a:t>YmFyCg</a:t>
            </a:r>
            <a:r>
              <a:rPr lang="en-US" dirty="0">
                <a:solidFill>
                  <a:srgbClr val="C00000"/>
                </a:solidFill>
              </a:rPr>
              <a:t>==</a:t>
            </a:r>
          </a:p>
        </p:txBody>
      </p:sp>
    </p:spTree>
    <p:extLst>
      <p:ext uri="{BB962C8B-B14F-4D97-AF65-F5344CB8AC3E}">
        <p14:creationId xmlns:p14="http://schemas.microsoft.com/office/powerpoint/2010/main" val="11466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Docker </a:t>
            </a:r>
            <a:r>
              <a:rPr lang="en-US" dirty="0" err="1"/>
              <a:t>config</a:t>
            </a:r>
            <a:r>
              <a:rPr lang="en-US" dirty="0"/>
              <a:t> Secrets</a:t>
            </a:r>
          </a:p>
        </p:txBody>
      </p:sp>
      <p:sp>
        <p:nvSpPr>
          <p:cNvPr id="2" name="Content Placeholder 1"/>
          <p:cNvSpPr>
            <a:spLocks noGrp="1"/>
          </p:cNvSpPr>
          <p:nvPr>
            <p:ph sz="quarter" idx="1"/>
          </p:nvPr>
        </p:nvSpPr>
        <p:spPr>
          <a:xfrm>
            <a:off x="1219200" y="1691640"/>
            <a:ext cx="10363200" cy="4328160"/>
          </a:xfrm>
        </p:spPr>
        <p:txBody>
          <a:bodyPr numCol="1">
            <a:normAutofit fontScale="85000" lnSpcReduction="20000"/>
          </a:bodyPr>
          <a:lstStyle/>
          <a:p>
            <a:r>
              <a:rPr lang="en-US" dirty="0"/>
              <a:t>You can use one of the following type values to create a Secret to store the credentials for accessing a Docker registry for images</a:t>
            </a:r>
            <a:r>
              <a:rPr lang="en-US" dirty="0" smtClean="0"/>
              <a:t>.</a:t>
            </a:r>
            <a:endParaRPr lang="en-US" dirty="0"/>
          </a:p>
          <a:p>
            <a:r>
              <a:rPr lang="en-US" dirty="0"/>
              <a:t>    </a:t>
            </a:r>
            <a:r>
              <a:rPr lang="en-US" dirty="0" smtClean="0">
                <a:solidFill>
                  <a:srgbClr val="C00000"/>
                </a:solidFill>
              </a:rPr>
              <a:t>kubernetes.io/</a:t>
            </a:r>
            <a:r>
              <a:rPr lang="en-US" dirty="0" err="1" smtClean="0">
                <a:solidFill>
                  <a:srgbClr val="C00000"/>
                </a:solidFill>
              </a:rPr>
              <a:t>dockercfg</a:t>
            </a:r>
            <a:endParaRPr lang="en-US" dirty="0" smtClean="0">
              <a:solidFill>
                <a:srgbClr val="C00000"/>
              </a:solidFill>
            </a:endParaRPr>
          </a:p>
          <a:p>
            <a:r>
              <a:rPr lang="en-US" dirty="0" smtClean="0">
                <a:solidFill>
                  <a:srgbClr val="C00000"/>
                </a:solidFill>
              </a:rPr>
              <a:t>    kubernetes.io/</a:t>
            </a:r>
            <a:r>
              <a:rPr lang="en-US" dirty="0" err="1" smtClean="0">
                <a:solidFill>
                  <a:srgbClr val="C00000"/>
                </a:solidFill>
              </a:rPr>
              <a:t>dockerconfigjson</a:t>
            </a:r>
            <a:endParaRPr lang="en-US" dirty="0" smtClean="0">
              <a:solidFill>
                <a:srgbClr val="C00000"/>
              </a:solidFill>
            </a:endParaRPr>
          </a:p>
          <a:p>
            <a:endParaRPr lang="en-US" dirty="0"/>
          </a:p>
          <a:p>
            <a:r>
              <a:rPr lang="en-US" dirty="0"/>
              <a:t>The </a:t>
            </a:r>
            <a:r>
              <a:rPr lang="en-US" dirty="0">
                <a:solidFill>
                  <a:srgbClr val="C00000"/>
                </a:solidFill>
              </a:rPr>
              <a:t>kubernetes.io/</a:t>
            </a:r>
            <a:r>
              <a:rPr lang="en-US" dirty="0" err="1">
                <a:solidFill>
                  <a:srgbClr val="C00000"/>
                </a:solidFill>
              </a:rPr>
              <a:t>dockercfg</a:t>
            </a:r>
            <a:r>
              <a:rPr lang="en-US" dirty="0"/>
              <a:t> type is reserved to store a serialized ~/.</a:t>
            </a:r>
            <a:r>
              <a:rPr lang="en-US" dirty="0" err="1"/>
              <a:t>dockercfg</a:t>
            </a:r>
            <a:r>
              <a:rPr lang="en-US" dirty="0"/>
              <a:t> which is the legacy format for configuring Docker command line. When using this Secret type, you have to ensure the Secret data field contains a .</a:t>
            </a:r>
            <a:r>
              <a:rPr lang="en-US" dirty="0" err="1"/>
              <a:t>dockercfg</a:t>
            </a:r>
            <a:r>
              <a:rPr lang="en-US" dirty="0"/>
              <a:t> key whose value is content of a ~/.</a:t>
            </a:r>
            <a:r>
              <a:rPr lang="en-US" dirty="0" err="1"/>
              <a:t>dockercfg</a:t>
            </a:r>
            <a:r>
              <a:rPr lang="en-US" dirty="0"/>
              <a:t> file encoded in the base64 format</a:t>
            </a:r>
            <a:r>
              <a:rPr lang="en-US" dirty="0" smtClean="0"/>
              <a:t>.</a:t>
            </a:r>
            <a:endParaRPr lang="en-US" dirty="0"/>
          </a:p>
          <a:p>
            <a:r>
              <a:rPr lang="en-US" dirty="0"/>
              <a:t>The </a:t>
            </a:r>
            <a:r>
              <a:rPr lang="en-US" dirty="0">
                <a:solidFill>
                  <a:srgbClr val="C00000"/>
                </a:solidFill>
              </a:rPr>
              <a:t>kubernetes.io/</a:t>
            </a:r>
            <a:r>
              <a:rPr lang="en-US" dirty="0" err="1">
                <a:solidFill>
                  <a:srgbClr val="C00000"/>
                </a:solidFill>
              </a:rPr>
              <a:t>dockerconfigjson</a:t>
            </a:r>
            <a:r>
              <a:rPr lang="en-US" dirty="0"/>
              <a:t> type is designed for storing a serialized JSON that follows the same format rules as the ~/.</a:t>
            </a:r>
            <a:r>
              <a:rPr lang="en-US" dirty="0" err="1"/>
              <a:t>docker</a:t>
            </a:r>
            <a:r>
              <a:rPr lang="en-US" dirty="0"/>
              <a:t>/</a:t>
            </a:r>
            <a:r>
              <a:rPr lang="en-US" dirty="0" err="1"/>
              <a:t>config.json</a:t>
            </a:r>
            <a:r>
              <a:rPr lang="en-US" dirty="0"/>
              <a:t> file which is a new format for ~/.</a:t>
            </a:r>
            <a:r>
              <a:rPr lang="en-US" dirty="0" err="1"/>
              <a:t>dockercfg</a:t>
            </a:r>
            <a:r>
              <a:rPr lang="en-US" dirty="0"/>
              <a:t>. When using this Secret type, the data field of the Secret object must contain a .</a:t>
            </a:r>
            <a:r>
              <a:rPr lang="en-US" dirty="0" err="1"/>
              <a:t>dockerconfigjson</a:t>
            </a:r>
            <a:r>
              <a:rPr lang="en-US" dirty="0"/>
              <a:t> key, in which the content for the ~/.</a:t>
            </a:r>
            <a:r>
              <a:rPr lang="en-US" dirty="0" err="1"/>
              <a:t>docker</a:t>
            </a:r>
            <a:r>
              <a:rPr lang="en-US" dirty="0"/>
              <a:t>/</a:t>
            </a:r>
            <a:r>
              <a:rPr lang="en-US" dirty="0" err="1"/>
              <a:t>config.json</a:t>
            </a:r>
            <a:r>
              <a:rPr lang="en-US" dirty="0"/>
              <a:t> file is provided as a base64 encoded string.</a:t>
            </a:r>
          </a:p>
        </p:txBody>
      </p:sp>
    </p:spTree>
    <p:extLst>
      <p:ext uri="{BB962C8B-B14F-4D97-AF65-F5344CB8AC3E}">
        <p14:creationId xmlns:p14="http://schemas.microsoft.com/office/powerpoint/2010/main" val="57175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Docker </a:t>
            </a:r>
            <a:r>
              <a:rPr lang="en-US" dirty="0" err="1"/>
              <a:t>config</a:t>
            </a:r>
            <a:r>
              <a:rPr lang="en-US" dirty="0"/>
              <a:t> Secrets</a:t>
            </a:r>
          </a:p>
        </p:txBody>
      </p:sp>
      <p:sp>
        <p:nvSpPr>
          <p:cNvPr id="2" name="Content Placeholder 1"/>
          <p:cNvSpPr>
            <a:spLocks noGrp="1"/>
          </p:cNvSpPr>
          <p:nvPr>
            <p:ph sz="quarter" idx="1"/>
          </p:nvPr>
        </p:nvSpPr>
        <p:spPr>
          <a:xfrm>
            <a:off x="1219200" y="1691640"/>
            <a:ext cx="10363200" cy="4328160"/>
          </a:xfrm>
        </p:spPr>
        <p:txBody>
          <a:bodyPr numCol="1">
            <a:normAutofit fontScale="92500" lnSpcReduction="10000"/>
          </a:bodyPr>
          <a:lstStyle/>
          <a:p>
            <a:r>
              <a:rPr lang="en-US" dirty="0"/>
              <a:t>Below is an example for a kubernetes.io/</a:t>
            </a:r>
            <a:r>
              <a:rPr lang="en-US" dirty="0" err="1"/>
              <a:t>dockercfg</a:t>
            </a:r>
            <a:r>
              <a:rPr lang="en-US" dirty="0"/>
              <a:t> type of Secret:</a:t>
            </a:r>
          </a:p>
          <a:p>
            <a:endParaRPr lang="en-US" dirty="0"/>
          </a:p>
          <a:p>
            <a:r>
              <a:rPr lang="en-US" dirty="0" err="1">
                <a:solidFill>
                  <a:srgbClr val="C00000"/>
                </a:solidFill>
              </a:rPr>
              <a:t>apiVersion</a:t>
            </a:r>
            <a:r>
              <a:rPr lang="en-US" dirty="0">
                <a:solidFill>
                  <a:srgbClr val="C00000"/>
                </a:solidFill>
              </a:rPr>
              <a:t>: v1</a:t>
            </a:r>
          </a:p>
          <a:p>
            <a:r>
              <a:rPr lang="en-US" dirty="0">
                <a:solidFill>
                  <a:srgbClr val="C00000"/>
                </a:solidFill>
              </a:rPr>
              <a:t>kind: Secret</a:t>
            </a:r>
          </a:p>
          <a:p>
            <a:r>
              <a:rPr lang="en-US" dirty="0">
                <a:solidFill>
                  <a:srgbClr val="C00000"/>
                </a:solidFill>
              </a:rPr>
              <a:t>metadata:</a:t>
            </a:r>
          </a:p>
          <a:p>
            <a:r>
              <a:rPr lang="en-US" dirty="0">
                <a:solidFill>
                  <a:srgbClr val="C00000"/>
                </a:solidFill>
              </a:rPr>
              <a:t>  name: secret-</a:t>
            </a:r>
            <a:r>
              <a:rPr lang="en-US" dirty="0" err="1">
                <a:solidFill>
                  <a:srgbClr val="C00000"/>
                </a:solidFill>
              </a:rPr>
              <a:t>dockercfg</a:t>
            </a:r>
            <a:endParaRPr lang="en-US" dirty="0">
              <a:solidFill>
                <a:srgbClr val="C00000"/>
              </a:solidFill>
            </a:endParaRPr>
          </a:p>
          <a:p>
            <a:r>
              <a:rPr lang="en-US" dirty="0">
                <a:solidFill>
                  <a:srgbClr val="C00000"/>
                </a:solidFill>
              </a:rPr>
              <a:t>type: kubernetes.io/</a:t>
            </a:r>
            <a:r>
              <a:rPr lang="en-US" dirty="0" err="1">
                <a:solidFill>
                  <a:srgbClr val="C00000"/>
                </a:solidFill>
              </a:rPr>
              <a:t>dockercfg</a:t>
            </a:r>
            <a:endParaRPr lang="en-US" dirty="0">
              <a:solidFill>
                <a:srgbClr val="C00000"/>
              </a:solidFill>
            </a:endParaRPr>
          </a:p>
          <a:p>
            <a:r>
              <a:rPr lang="en-US" dirty="0">
                <a:solidFill>
                  <a:srgbClr val="C00000"/>
                </a:solidFill>
              </a:rPr>
              <a:t>data:</a:t>
            </a:r>
          </a:p>
          <a:p>
            <a:r>
              <a:rPr lang="en-US" dirty="0">
                <a:solidFill>
                  <a:srgbClr val="C00000"/>
                </a:solidFill>
              </a:rPr>
              <a:t>  .</a:t>
            </a:r>
            <a:r>
              <a:rPr lang="en-US" dirty="0" err="1">
                <a:solidFill>
                  <a:srgbClr val="C00000"/>
                </a:solidFill>
              </a:rPr>
              <a:t>dockercfg</a:t>
            </a:r>
            <a:r>
              <a:rPr lang="en-US" dirty="0">
                <a:solidFill>
                  <a:srgbClr val="C00000"/>
                </a:solidFill>
              </a:rPr>
              <a:t>: |</a:t>
            </a:r>
          </a:p>
          <a:p>
            <a:r>
              <a:rPr lang="en-US" dirty="0">
                <a:solidFill>
                  <a:srgbClr val="C00000"/>
                </a:solidFill>
              </a:rPr>
              <a:t>        "&lt;base64 encoded ~/.</a:t>
            </a:r>
            <a:r>
              <a:rPr lang="en-US" dirty="0" err="1">
                <a:solidFill>
                  <a:srgbClr val="C00000"/>
                </a:solidFill>
              </a:rPr>
              <a:t>dockercfg</a:t>
            </a:r>
            <a:r>
              <a:rPr lang="en-US" dirty="0">
                <a:solidFill>
                  <a:srgbClr val="C00000"/>
                </a:solidFill>
              </a:rPr>
              <a:t> file&gt;"</a:t>
            </a:r>
          </a:p>
        </p:txBody>
      </p:sp>
    </p:spTree>
    <p:extLst>
      <p:ext uri="{BB962C8B-B14F-4D97-AF65-F5344CB8AC3E}">
        <p14:creationId xmlns:p14="http://schemas.microsoft.com/office/powerpoint/2010/main" val="248036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Basic authentication Secret</a:t>
            </a:r>
          </a:p>
        </p:txBody>
      </p:sp>
      <p:sp>
        <p:nvSpPr>
          <p:cNvPr id="2" name="Content Placeholder 1"/>
          <p:cNvSpPr>
            <a:spLocks noGrp="1"/>
          </p:cNvSpPr>
          <p:nvPr>
            <p:ph sz="quarter" idx="1"/>
          </p:nvPr>
        </p:nvSpPr>
        <p:spPr>
          <a:xfrm>
            <a:off x="1219200" y="1691640"/>
            <a:ext cx="10363200" cy="4328160"/>
          </a:xfrm>
        </p:spPr>
        <p:txBody>
          <a:bodyPr numCol="1">
            <a:normAutofit lnSpcReduction="10000"/>
          </a:bodyPr>
          <a:lstStyle/>
          <a:p>
            <a:r>
              <a:rPr lang="en-US" dirty="0"/>
              <a:t>The kubernetes.io/basic-</a:t>
            </a:r>
            <a:r>
              <a:rPr lang="en-US" dirty="0" err="1"/>
              <a:t>auth</a:t>
            </a:r>
            <a:r>
              <a:rPr lang="en-US" dirty="0"/>
              <a:t> type is provided for storing credentials needed for basic authentication. When using this Secret type, the data field of the Secret must contain one of the following two keys:</a:t>
            </a:r>
          </a:p>
          <a:p>
            <a:endParaRPr lang="en-US" dirty="0"/>
          </a:p>
          <a:p>
            <a:r>
              <a:rPr lang="en-US" dirty="0"/>
              <a:t>    </a:t>
            </a:r>
            <a:r>
              <a:rPr lang="en-US" dirty="0">
                <a:solidFill>
                  <a:srgbClr val="C00000"/>
                </a:solidFill>
              </a:rPr>
              <a:t>username</a:t>
            </a:r>
            <a:r>
              <a:rPr lang="en-US" dirty="0"/>
              <a:t>: the user name for authentication;</a:t>
            </a:r>
          </a:p>
          <a:p>
            <a:r>
              <a:rPr lang="en-US" dirty="0"/>
              <a:t>    </a:t>
            </a:r>
            <a:r>
              <a:rPr lang="en-US" dirty="0">
                <a:solidFill>
                  <a:srgbClr val="C00000"/>
                </a:solidFill>
              </a:rPr>
              <a:t>password</a:t>
            </a:r>
            <a:r>
              <a:rPr lang="en-US" dirty="0"/>
              <a:t>: the password or token for authentication.</a:t>
            </a:r>
          </a:p>
          <a:p>
            <a:endParaRPr lang="en-US" dirty="0"/>
          </a:p>
          <a:p>
            <a:r>
              <a:rPr lang="en-US" dirty="0"/>
              <a:t>Both values for the above two keys are </a:t>
            </a:r>
            <a:r>
              <a:rPr lang="en-US" dirty="0">
                <a:solidFill>
                  <a:srgbClr val="C00000"/>
                </a:solidFill>
              </a:rPr>
              <a:t>base64 encoded </a:t>
            </a:r>
            <a:r>
              <a:rPr lang="en-US" dirty="0"/>
              <a:t>strings. You can, of course, provide the clear text content using the </a:t>
            </a:r>
            <a:r>
              <a:rPr lang="en-US" dirty="0" err="1"/>
              <a:t>stringData</a:t>
            </a:r>
            <a:r>
              <a:rPr lang="en-US" dirty="0"/>
              <a:t> for Secret creation.</a:t>
            </a:r>
            <a:endParaRPr lang="en-US" dirty="0">
              <a:solidFill>
                <a:srgbClr val="C00000"/>
              </a:solidFill>
            </a:endParaRPr>
          </a:p>
        </p:txBody>
      </p:sp>
    </p:spTree>
    <p:extLst>
      <p:ext uri="{BB962C8B-B14F-4D97-AF65-F5344CB8AC3E}">
        <p14:creationId xmlns:p14="http://schemas.microsoft.com/office/powerpoint/2010/main" val="245954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SSH authentication secrets</a:t>
            </a:r>
          </a:p>
        </p:txBody>
      </p:sp>
      <p:sp>
        <p:nvSpPr>
          <p:cNvPr id="2" name="Content Placeholder 1"/>
          <p:cNvSpPr>
            <a:spLocks noGrp="1"/>
          </p:cNvSpPr>
          <p:nvPr>
            <p:ph sz="quarter" idx="1"/>
          </p:nvPr>
        </p:nvSpPr>
        <p:spPr>
          <a:xfrm>
            <a:off x="1219200" y="1691640"/>
            <a:ext cx="10363200" cy="4328160"/>
          </a:xfrm>
        </p:spPr>
        <p:txBody>
          <a:bodyPr numCol="1">
            <a:normAutofit fontScale="77500" lnSpcReduction="20000"/>
          </a:bodyPr>
          <a:lstStyle/>
          <a:p>
            <a:r>
              <a:rPr lang="en-US" dirty="0"/>
              <a:t>The </a:t>
            </a:r>
            <a:r>
              <a:rPr lang="en-US" dirty="0" err="1"/>
              <a:t>builtin</a:t>
            </a:r>
            <a:r>
              <a:rPr lang="en-US" dirty="0"/>
              <a:t> type kubernetes.io/</a:t>
            </a:r>
            <a:r>
              <a:rPr lang="en-US" dirty="0" err="1"/>
              <a:t>ssh-auth</a:t>
            </a:r>
            <a:r>
              <a:rPr lang="en-US" dirty="0"/>
              <a:t> is provided for storing data used in SSH authentication. When using this Secret type, you will have to specify a </a:t>
            </a:r>
            <a:r>
              <a:rPr lang="en-US" dirty="0" err="1"/>
              <a:t>ssh-privatekey</a:t>
            </a:r>
            <a:r>
              <a:rPr lang="en-US" dirty="0"/>
              <a:t> key-value pair in the data (or </a:t>
            </a:r>
            <a:r>
              <a:rPr lang="en-US" dirty="0" err="1"/>
              <a:t>stringData</a:t>
            </a:r>
            <a:r>
              <a:rPr lang="en-US" dirty="0"/>
              <a:t>) field as the SSH credential to use.</a:t>
            </a:r>
          </a:p>
          <a:p>
            <a:endParaRPr lang="en-US" dirty="0"/>
          </a:p>
          <a:p>
            <a:r>
              <a:rPr lang="en-US" dirty="0" err="1" smtClean="0">
                <a:solidFill>
                  <a:srgbClr val="C00000"/>
                </a:solidFill>
              </a:rPr>
              <a:t>apiVersion</a:t>
            </a:r>
            <a:r>
              <a:rPr lang="en-US" dirty="0">
                <a:solidFill>
                  <a:srgbClr val="C00000"/>
                </a:solidFill>
              </a:rPr>
              <a:t>: v1</a:t>
            </a:r>
          </a:p>
          <a:p>
            <a:r>
              <a:rPr lang="en-US" dirty="0">
                <a:solidFill>
                  <a:srgbClr val="C00000"/>
                </a:solidFill>
              </a:rPr>
              <a:t>kind: Secret</a:t>
            </a:r>
          </a:p>
          <a:p>
            <a:r>
              <a:rPr lang="en-US" dirty="0">
                <a:solidFill>
                  <a:srgbClr val="C00000"/>
                </a:solidFill>
              </a:rPr>
              <a:t>metadata:</a:t>
            </a:r>
          </a:p>
          <a:p>
            <a:r>
              <a:rPr lang="en-US" dirty="0">
                <a:solidFill>
                  <a:srgbClr val="C00000"/>
                </a:solidFill>
              </a:rPr>
              <a:t>  name: secret-</a:t>
            </a:r>
            <a:r>
              <a:rPr lang="en-US" dirty="0" err="1">
                <a:solidFill>
                  <a:srgbClr val="C00000"/>
                </a:solidFill>
              </a:rPr>
              <a:t>ssh</a:t>
            </a:r>
            <a:r>
              <a:rPr lang="en-US" dirty="0">
                <a:solidFill>
                  <a:srgbClr val="C00000"/>
                </a:solidFill>
              </a:rPr>
              <a:t>-</a:t>
            </a:r>
            <a:r>
              <a:rPr lang="en-US" dirty="0" err="1">
                <a:solidFill>
                  <a:srgbClr val="C00000"/>
                </a:solidFill>
              </a:rPr>
              <a:t>auth</a:t>
            </a:r>
            <a:endParaRPr lang="en-US" dirty="0">
              <a:solidFill>
                <a:srgbClr val="C00000"/>
              </a:solidFill>
            </a:endParaRPr>
          </a:p>
          <a:p>
            <a:r>
              <a:rPr lang="en-US" dirty="0">
                <a:solidFill>
                  <a:srgbClr val="C00000"/>
                </a:solidFill>
              </a:rPr>
              <a:t>type: kubernetes.io/</a:t>
            </a:r>
            <a:r>
              <a:rPr lang="en-US" dirty="0" err="1">
                <a:solidFill>
                  <a:srgbClr val="C00000"/>
                </a:solidFill>
              </a:rPr>
              <a:t>ssh-auth</a:t>
            </a:r>
            <a:endParaRPr lang="en-US" dirty="0">
              <a:solidFill>
                <a:srgbClr val="C00000"/>
              </a:solidFill>
            </a:endParaRPr>
          </a:p>
          <a:p>
            <a:r>
              <a:rPr lang="en-US" dirty="0">
                <a:solidFill>
                  <a:srgbClr val="C00000"/>
                </a:solidFill>
              </a:rPr>
              <a:t>data:</a:t>
            </a:r>
          </a:p>
          <a:p>
            <a:r>
              <a:rPr lang="en-US" dirty="0">
                <a:solidFill>
                  <a:srgbClr val="C00000"/>
                </a:solidFill>
              </a:rPr>
              <a:t>  # the data is abbreviated in this example</a:t>
            </a:r>
          </a:p>
          <a:p>
            <a:r>
              <a:rPr lang="en-US" dirty="0">
                <a:solidFill>
                  <a:srgbClr val="C00000"/>
                </a:solidFill>
              </a:rPr>
              <a:t>  </a:t>
            </a:r>
            <a:r>
              <a:rPr lang="en-US" dirty="0" err="1">
                <a:solidFill>
                  <a:srgbClr val="C00000"/>
                </a:solidFill>
              </a:rPr>
              <a:t>ssh-privatekey</a:t>
            </a:r>
            <a:r>
              <a:rPr lang="en-US" dirty="0">
                <a:solidFill>
                  <a:srgbClr val="C00000"/>
                </a:solidFill>
              </a:rPr>
              <a:t>: |</a:t>
            </a:r>
          </a:p>
          <a:p>
            <a:r>
              <a:rPr lang="en-US" dirty="0">
                <a:solidFill>
                  <a:srgbClr val="C00000"/>
                </a:solidFill>
              </a:rPr>
              <a:t>          </a:t>
            </a:r>
            <a:r>
              <a:rPr lang="en-US" dirty="0" err="1">
                <a:solidFill>
                  <a:srgbClr val="C00000"/>
                </a:solidFill>
              </a:rPr>
              <a:t>MIIEpQIBAAKCAQEAulqb</a:t>
            </a:r>
            <a:r>
              <a:rPr lang="en-US" dirty="0">
                <a:solidFill>
                  <a:srgbClr val="C00000"/>
                </a:solidFill>
              </a:rPr>
              <a:t>/Y ...</a:t>
            </a:r>
          </a:p>
        </p:txBody>
      </p:sp>
    </p:spTree>
    <p:extLst>
      <p:ext uri="{BB962C8B-B14F-4D97-AF65-F5344CB8AC3E}">
        <p14:creationId xmlns:p14="http://schemas.microsoft.com/office/powerpoint/2010/main" val="67830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TLS secrets</a:t>
            </a:r>
          </a:p>
        </p:txBody>
      </p:sp>
      <p:sp>
        <p:nvSpPr>
          <p:cNvPr id="2" name="Content Placeholder 1"/>
          <p:cNvSpPr>
            <a:spLocks noGrp="1"/>
          </p:cNvSpPr>
          <p:nvPr>
            <p:ph sz="quarter" idx="1"/>
          </p:nvPr>
        </p:nvSpPr>
        <p:spPr>
          <a:xfrm>
            <a:off x="1219200" y="1691640"/>
            <a:ext cx="10363200" cy="4328160"/>
          </a:xfrm>
        </p:spPr>
        <p:txBody>
          <a:bodyPr numCol="1">
            <a:normAutofit/>
          </a:bodyPr>
          <a:lstStyle/>
          <a:p>
            <a:r>
              <a:rPr lang="en-US" dirty="0" smtClean="0"/>
              <a:t>Kubernetes </a:t>
            </a:r>
            <a:r>
              <a:rPr lang="en-US" dirty="0"/>
              <a:t>provides a </a:t>
            </a:r>
            <a:r>
              <a:rPr lang="en-US" dirty="0" err="1"/>
              <a:t>builtin</a:t>
            </a:r>
            <a:r>
              <a:rPr lang="en-US" dirty="0"/>
              <a:t> Secret type kubernetes.io/</a:t>
            </a:r>
            <a:r>
              <a:rPr lang="en-US" dirty="0" err="1"/>
              <a:t>tls</a:t>
            </a:r>
            <a:r>
              <a:rPr lang="en-US" dirty="0"/>
              <a:t> for storing a </a:t>
            </a:r>
            <a:r>
              <a:rPr lang="en-US" dirty="0">
                <a:solidFill>
                  <a:srgbClr val="C00000"/>
                </a:solidFill>
              </a:rPr>
              <a:t>certificate and its associated ke</a:t>
            </a:r>
            <a:r>
              <a:rPr lang="en-US" dirty="0"/>
              <a:t>y that are typically used for TLS . </a:t>
            </a:r>
            <a:endParaRPr lang="en-US" dirty="0" smtClean="0"/>
          </a:p>
          <a:p>
            <a:r>
              <a:rPr lang="en-US" dirty="0" smtClean="0"/>
              <a:t>This </a:t>
            </a:r>
            <a:r>
              <a:rPr lang="en-US" dirty="0"/>
              <a:t>data is primarily used with TLS termination of the Ingress resource, but may be used with other resources or directly by a workload. </a:t>
            </a:r>
            <a:endParaRPr lang="en-US" dirty="0" smtClean="0"/>
          </a:p>
          <a:p>
            <a:r>
              <a:rPr lang="en-US" dirty="0" smtClean="0"/>
              <a:t>When </a:t>
            </a:r>
            <a:r>
              <a:rPr lang="en-US" dirty="0"/>
              <a:t>using this type of Secret, the </a:t>
            </a:r>
            <a:r>
              <a:rPr lang="en-US" dirty="0" err="1"/>
              <a:t>tls.key</a:t>
            </a:r>
            <a:r>
              <a:rPr lang="en-US" dirty="0"/>
              <a:t> and the tls.crt key must be provided in the data (or </a:t>
            </a:r>
            <a:r>
              <a:rPr lang="en-US" dirty="0" err="1"/>
              <a:t>stringData</a:t>
            </a:r>
            <a:r>
              <a:rPr lang="en-US" dirty="0"/>
              <a:t>) field of the Secret configuration, although the API server doesn't actually validate the values for each key.</a:t>
            </a:r>
            <a:endParaRPr lang="en-US" dirty="0">
              <a:solidFill>
                <a:srgbClr val="C00000"/>
              </a:solidFill>
            </a:endParaRPr>
          </a:p>
        </p:txBody>
      </p:sp>
    </p:spTree>
    <p:extLst>
      <p:ext uri="{BB962C8B-B14F-4D97-AF65-F5344CB8AC3E}">
        <p14:creationId xmlns:p14="http://schemas.microsoft.com/office/powerpoint/2010/main" val="302599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Docker mount points</a:t>
            </a:r>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54480" y="1586986"/>
            <a:ext cx="8685223" cy="4420622"/>
          </a:xfrm>
        </p:spPr>
      </p:pic>
    </p:spTree>
    <p:extLst>
      <p:ext uri="{BB962C8B-B14F-4D97-AF65-F5344CB8AC3E}">
        <p14:creationId xmlns:p14="http://schemas.microsoft.com/office/powerpoint/2010/main" val="60119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TLS secrets</a:t>
            </a:r>
          </a:p>
        </p:txBody>
      </p:sp>
      <p:sp>
        <p:nvSpPr>
          <p:cNvPr id="2" name="Content Placeholder 1"/>
          <p:cNvSpPr>
            <a:spLocks noGrp="1"/>
          </p:cNvSpPr>
          <p:nvPr>
            <p:ph sz="quarter" idx="1"/>
          </p:nvPr>
        </p:nvSpPr>
        <p:spPr>
          <a:xfrm>
            <a:off x="1219200" y="1691640"/>
            <a:ext cx="10363200" cy="4328160"/>
          </a:xfrm>
        </p:spPr>
        <p:txBody>
          <a:bodyPr numCol="1">
            <a:normAutofit fontScale="92500" lnSpcReduction="20000"/>
          </a:bodyPr>
          <a:lstStyle/>
          <a:p>
            <a:r>
              <a:rPr lang="en-US" dirty="0" err="1"/>
              <a:t>apiVersion</a:t>
            </a:r>
            <a:r>
              <a:rPr lang="en-US" dirty="0"/>
              <a:t>: v1</a:t>
            </a:r>
          </a:p>
          <a:p>
            <a:r>
              <a:rPr lang="en-US" dirty="0"/>
              <a:t>kind: Secret</a:t>
            </a:r>
          </a:p>
          <a:p>
            <a:r>
              <a:rPr lang="en-US" dirty="0"/>
              <a:t>metadata:</a:t>
            </a:r>
          </a:p>
          <a:p>
            <a:r>
              <a:rPr lang="en-US" dirty="0"/>
              <a:t>  name: secret-</a:t>
            </a:r>
            <a:r>
              <a:rPr lang="en-US" dirty="0" err="1"/>
              <a:t>tls</a:t>
            </a:r>
            <a:endParaRPr lang="en-US" dirty="0"/>
          </a:p>
          <a:p>
            <a:r>
              <a:rPr lang="en-US" dirty="0"/>
              <a:t>type: kubernetes.io/</a:t>
            </a:r>
            <a:r>
              <a:rPr lang="en-US" dirty="0" err="1"/>
              <a:t>tls</a:t>
            </a:r>
            <a:endParaRPr lang="en-US" dirty="0"/>
          </a:p>
          <a:p>
            <a:r>
              <a:rPr lang="en-US" dirty="0"/>
              <a:t>data:</a:t>
            </a:r>
          </a:p>
          <a:p>
            <a:r>
              <a:rPr lang="en-US" dirty="0"/>
              <a:t>  # the data is abbreviated in this example</a:t>
            </a:r>
          </a:p>
          <a:p>
            <a:r>
              <a:rPr lang="en-US" dirty="0"/>
              <a:t>  tls.crt: |</a:t>
            </a:r>
          </a:p>
          <a:p>
            <a:r>
              <a:rPr lang="en-US" dirty="0"/>
              <a:t>        MIIC2DCCAcCgAwIBAgIBATANBgkqh ...</a:t>
            </a:r>
          </a:p>
          <a:p>
            <a:r>
              <a:rPr lang="en-US" dirty="0"/>
              <a:t>  </a:t>
            </a:r>
            <a:r>
              <a:rPr lang="en-US" dirty="0" err="1"/>
              <a:t>tls.key</a:t>
            </a:r>
            <a:r>
              <a:rPr lang="en-US" dirty="0"/>
              <a:t>: |</a:t>
            </a:r>
          </a:p>
          <a:p>
            <a:r>
              <a:rPr lang="en-US" dirty="0"/>
              <a:t>        MIIEpgIBAAKCAQEA7yn3bRHQ5FHMQ ...</a:t>
            </a:r>
            <a:endParaRPr lang="en-US" dirty="0">
              <a:solidFill>
                <a:srgbClr val="C00000"/>
              </a:solidFill>
            </a:endParaRPr>
          </a:p>
        </p:txBody>
      </p:sp>
    </p:spTree>
    <p:extLst>
      <p:ext uri="{BB962C8B-B14F-4D97-AF65-F5344CB8AC3E}">
        <p14:creationId xmlns:p14="http://schemas.microsoft.com/office/powerpoint/2010/main" val="230490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Using Secrets as files from a Pod</a:t>
            </a:r>
          </a:p>
        </p:txBody>
      </p:sp>
      <p:sp>
        <p:nvSpPr>
          <p:cNvPr id="2" name="Content Placeholder 1"/>
          <p:cNvSpPr>
            <a:spLocks noGrp="1"/>
          </p:cNvSpPr>
          <p:nvPr>
            <p:ph sz="quarter" idx="1"/>
          </p:nvPr>
        </p:nvSpPr>
        <p:spPr>
          <a:xfrm>
            <a:off x="1219200" y="1691640"/>
            <a:ext cx="10363200" cy="4328160"/>
          </a:xfrm>
        </p:spPr>
        <p:txBody>
          <a:bodyPr numCol="1">
            <a:normAutofit fontScale="85000" lnSpcReduction="10000"/>
          </a:bodyPr>
          <a:lstStyle/>
          <a:p>
            <a:r>
              <a:rPr lang="en-US" dirty="0"/>
              <a:t>To consume a Secret in a volume in a Pod:</a:t>
            </a:r>
          </a:p>
          <a:p>
            <a:endParaRPr lang="en-US" dirty="0"/>
          </a:p>
          <a:p>
            <a:r>
              <a:rPr lang="en-US" dirty="0"/>
              <a:t>    Create a secret or use an existing one. Multiple Pods can reference the same secret.</a:t>
            </a:r>
          </a:p>
          <a:p>
            <a:r>
              <a:rPr lang="en-US" dirty="0"/>
              <a:t>    Modify your Pod definition to add a volume under .</a:t>
            </a:r>
            <a:r>
              <a:rPr lang="en-US" dirty="0" err="1"/>
              <a:t>spec.volumes</a:t>
            </a:r>
            <a:r>
              <a:rPr lang="en-US" dirty="0"/>
              <a:t>[]. Name the volume anything, and have a .</a:t>
            </a:r>
            <a:r>
              <a:rPr lang="en-US" dirty="0" err="1"/>
              <a:t>spec.volumes</a:t>
            </a:r>
            <a:r>
              <a:rPr lang="en-US" dirty="0"/>
              <a:t>[].</a:t>
            </a:r>
            <a:r>
              <a:rPr lang="en-US" dirty="0" err="1"/>
              <a:t>secret.secretName</a:t>
            </a:r>
            <a:r>
              <a:rPr lang="en-US" dirty="0"/>
              <a:t> field equal to the name of the Secret object.</a:t>
            </a:r>
          </a:p>
          <a:p>
            <a:r>
              <a:rPr lang="en-US" dirty="0"/>
              <a:t>    Add a .</a:t>
            </a:r>
            <a:r>
              <a:rPr lang="en-US" dirty="0" err="1"/>
              <a:t>spec.containers</a:t>
            </a:r>
            <a:r>
              <a:rPr lang="en-US" dirty="0"/>
              <a:t>[].</a:t>
            </a:r>
            <a:r>
              <a:rPr lang="en-US" dirty="0" err="1"/>
              <a:t>volumeMounts</a:t>
            </a:r>
            <a:r>
              <a:rPr lang="en-US" dirty="0"/>
              <a:t>[] to each container that needs the secret. Specify .</a:t>
            </a:r>
            <a:r>
              <a:rPr lang="en-US" dirty="0" err="1"/>
              <a:t>spec.containers</a:t>
            </a:r>
            <a:r>
              <a:rPr lang="en-US" dirty="0"/>
              <a:t>[].</a:t>
            </a:r>
            <a:r>
              <a:rPr lang="en-US" dirty="0" err="1"/>
              <a:t>volumeMounts</a:t>
            </a:r>
            <a:r>
              <a:rPr lang="en-US" dirty="0"/>
              <a:t>[].</a:t>
            </a:r>
            <a:r>
              <a:rPr lang="en-US" dirty="0" err="1"/>
              <a:t>readOnly</a:t>
            </a:r>
            <a:r>
              <a:rPr lang="en-US" dirty="0"/>
              <a:t> = true and .</a:t>
            </a:r>
            <a:r>
              <a:rPr lang="en-US" dirty="0" err="1"/>
              <a:t>spec.containers</a:t>
            </a:r>
            <a:r>
              <a:rPr lang="en-US" dirty="0"/>
              <a:t>[].</a:t>
            </a:r>
            <a:r>
              <a:rPr lang="en-US" dirty="0" err="1"/>
              <a:t>volumeMounts</a:t>
            </a:r>
            <a:r>
              <a:rPr lang="en-US" dirty="0"/>
              <a:t>[].</a:t>
            </a:r>
            <a:r>
              <a:rPr lang="en-US" dirty="0" err="1"/>
              <a:t>mountPath</a:t>
            </a:r>
            <a:r>
              <a:rPr lang="en-US" dirty="0"/>
              <a:t> to an unused directory name where you would like the secrets to appear.</a:t>
            </a:r>
          </a:p>
          <a:p>
            <a:r>
              <a:rPr lang="en-US" dirty="0"/>
              <a:t>    Modify your image or command line so that the program looks for files in that directory. Each key in the secret data map becomes the filename under </a:t>
            </a:r>
            <a:r>
              <a:rPr lang="en-US" dirty="0" err="1"/>
              <a:t>mountPath</a:t>
            </a:r>
            <a:r>
              <a:rPr lang="en-US" dirty="0"/>
              <a:t>.</a:t>
            </a:r>
          </a:p>
          <a:p>
            <a:endParaRPr lang="en-US" dirty="0" err="1"/>
          </a:p>
        </p:txBody>
      </p:sp>
    </p:spTree>
    <p:extLst>
      <p:ext uri="{BB962C8B-B14F-4D97-AF65-F5344CB8AC3E}">
        <p14:creationId xmlns:p14="http://schemas.microsoft.com/office/powerpoint/2010/main" val="396850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Projection of Secret keys to specific paths</a:t>
            </a:r>
          </a:p>
        </p:txBody>
      </p:sp>
      <p:sp>
        <p:nvSpPr>
          <p:cNvPr id="2" name="Content Placeholder 1"/>
          <p:cNvSpPr>
            <a:spLocks noGrp="1"/>
          </p:cNvSpPr>
          <p:nvPr>
            <p:ph sz="quarter" idx="1"/>
          </p:nvPr>
        </p:nvSpPr>
        <p:spPr>
          <a:xfrm>
            <a:off x="1219200" y="1691640"/>
            <a:ext cx="10363200" cy="4328160"/>
          </a:xfrm>
        </p:spPr>
        <p:txBody>
          <a:bodyPr numCol="2">
            <a:normAutofit fontScale="92500" lnSpcReduction="10000"/>
          </a:bodyPr>
          <a:lstStyle/>
          <a:p>
            <a:r>
              <a:rPr lang="en-US" dirty="0" err="1"/>
              <a:t>apiVersion</a:t>
            </a:r>
            <a:r>
              <a:rPr lang="en-US" dirty="0"/>
              <a:t>: v1</a:t>
            </a:r>
          </a:p>
          <a:p>
            <a:r>
              <a:rPr lang="en-US" dirty="0"/>
              <a:t>kind: Pod</a:t>
            </a:r>
          </a:p>
          <a:p>
            <a:r>
              <a:rPr lang="en-US" dirty="0"/>
              <a:t>metadata:</a:t>
            </a:r>
          </a:p>
          <a:p>
            <a:r>
              <a:rPr lang="en-US" dirty="0"/>
              <a:t>  name: </a:t>
            </a:r>
            <a:r>
              <a:rPr lang="en-US" dirty="0" err="1"/>
              <a:t>mypod</a:t>
            </a:r>
            <a:endParaRPr lang="en-US" dirty="0"/>
          </a:p>
          <a:p>
            <a:r>
              <a:rPr lang="en-US" dirty="0"/>
              <a:t>spec:</a:t>
            </a:r>
          </a:p>
          <a:p>
            <a:r>
              <a:rPr lang="en-US" dirty="0"/>
              <a:t>  containers:</a:t>
            </a:r>
          </a:p>
          <a:p>
            <a:r>
              <a:rPr lang="en-US" dirty="0"/>
              <a:t>  - name: </a:t>
            </a:r>
            <a:r>
              <a:rPr lang="en-US" dirty="0" err="1"/>
              <a:t>mypod</a:t>
            </a:r>
            <a:endParaRPr lang="en-US" dirty="0"/>
          </a:p>
          <a:p>
            <a:r>
              <a:rPr lang="en-US" dirty="0"/>
              <a:t>    image: </a:t>
            </a:r>
            <a:r>
              <a:rPr lang="en-US" dirty="0" err="1"/>
              <a:t>redis</a:t>
            </a:r>
            <a:endParaRPr lang="en-US" dirty="0"/>
          </a:p>
          <a:p>
            <a:r>
              <a:rPr lang="en-US" dirty="0"/>
              <a:t>    </a:t>
            </a:r>
            <a:r>
              <a:rPr lang="en-US" dirty="0" err="1"/>
              <a:t>volumeMounts</a:t>
            </a:r>
            <a:r>
              <a:rPr lang="en-US" dirty="0"/>
              <a:t>:</a:t>
            </a:r>
          </a:p>
          <a:p>
            <a:r>
              <a:rPr lang="en-US" dirty="0"/>
              <a:t>    - name: foo</a:t>
            </a:r>
          </a:p>
          <a:p>
            <a:r>
              <a:rPr lang="en-US" dirty="0"/>
              <a:t>      </a:t>
            </a:r>
            <a:r>
              <a:rPr lang="en-US" dirty="0" err="1"/>
              <a:t>mountPath</a:t>
            </a:r>
            <a:r>
              <a:rPr lang="en-US" dirty="0"/>
              <a:t>: "/</a:t>
            </a:r>
            <a:r>
              <a:rPr lang="en-US" dirty="0" err="1"/>
              <a:t>etc</a:t>
            </a:r>
            <a:r>
              <a:rPr lang="en-US" dirty="0"/>
              <a:t>/foo"</a:t>
            </a:r>
          </a:p>
          <a:p>
            <a:r>
              <a:rPr lang="en-US" dirty="0"/>
              <a:t>      </a:t>
            </a:r>
            <a:r>
              <a:rPr lang="en-US" dirty="0" err="1"/>
              <a:t>readOnly</a:t>
            </a:r>
            <a:r>
              <a:rPr lang="en-US" dirty="0"/>
              <a:t>: true</a:t>
            </a:r>
          </a:p>
          <a:p>
            <a:r>
              <a:rPr lang="en-US" dirty="0"/>
              <a:t>  volumes:</a:t>
            </a:r>
          </a:p>
          <a:p>
            <a:r>
              <a:rPr lang="en-US" dirty="0"/>
              <a:t>  - name: foo</a:t>
            </a:r>
          </a:p>
          <a:p>
            <a:r>
              <a:rPr lang="en-US" dirty="0"/>
              <a:t>    secret:</a:t>
            </a:r>
          </a:p>
          <a:p>
            <a:r>
              <a:rPr lang="en-US" dirty="0"/>
              <a:t>      </a:t>
            </a:r>
            <a:r>
              <a:rPr lang="en-US" dirty="0" err="1"/>
              <a:t>secretName</a:t>
            </a:r>
            <a:r>
              <a:rPr lang="en-US" dirty="0"/>
              <a:t>: </a:t>
            </a:r>
            <a:r>
              <a:rPr lang="en-US" dirty="0" err="1"/>
              <a:t>mysecret</a:t>
            </a:r>
            <a:endParaRPr lang="en-US" dirty="0"/>
          </a:p>
          <a:p>
            <a:r>
              <a:rPr lang="en-US" dirty="0"/>
              <a:t>      items:</a:t>
            </a:r>
          </a:p>
          <a:p>
            <a:r>
              <a:rPr lang="en-US" dirty="0"/>
              <a:t>      - key: username</a:t>
            </a:r>
          </a:p>
          <a:p>
            <a:r>
              <a:rPr lang="en-US" dirty="0"/>
              <a:t>        path: my-group/my-username</a:t>
            </a:r>
          </a:p>
        </p:txBody>
      </p:sp>
    </p:spTree>
    <p:extLst>
      <p:ext uri="{BB962C8B-B14F-4D97-AF65-F5344CB8AC3E}">
        <p14:creationId xmlns:p14="http://schemas.microsoft.com/office/powerpoint/2010/main" val="389826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Projection of Secret keys to specific paths</a:t>
            </a:r>
            <a:endParaRPr lang="en-US" dirty="0"/>
          </a:p>
        </p:txBody>
      </p:sp>
      <p:sp>
        <p:nvSpPr>
          <p:cNvPr id="2" name="Content Placeholder 1"/>
          <p:cNvSpPr>
            <a:spLocks noGrp="1"/>
          </p:cNvSpPr>
          <p:nvPr>
            <p:ph sz="quarter" idx="1"/>
          </p:nvPr>
        </p:nvSpPr>
        <p:spPr>
          <a:xfrm>
            <a:off x="1219200" y="1691640"/>
            <a:ext cx="10363200" cy="4328160"/>
          </a:xfrm>
        </p:spPr>
        <p:txBody>
          <a:bodyPr numCol="1">
            <a:normAutofit lnSpcReduction="10000"/>
          </a:bodyPr>
          <a:lstStyle/>
          <a:p>
            <a:r>
              <a:rPr lang="en-US" dirty="0"/>
              <a:t>What will happen:</a:t>
            </a:r>
          </a:p>
          <a:p>
            <a:endParaRPr lang="en-US" dirty="0"/>
          </a:p>
          <a:p>
            <a:r>
              <a:rPr lang="en-US" dirty="0"/>
              <a:t>    </a:t>
            </a:r>
            <a:r>
              <a:rPr lang="en-US" dirty="0">
                <a:solidFill>
                  <a:srgbClr val="C00000"/>
                </a:solidFill>
              </a:rPr>
              <a:t>username</a:t>
            </a:r>
            <a:r>
              <a:rPr lang="en-US" dirty="0"/>
              <a:t> secret is stored under /</a:t>
            </a:r>
            <a:r>
              <a:rPr lang="en-US" dirty="0" err="1"/>
              <a:t>etc</a:t>
            </a:r>
            <a:r>
              <a:rPr lang="en-US" dirty="0"/>
              <a:t>/foo/my-group/my-username file instead of /</a:t>
            </a:r>
            <a:r>
              <a:rPr lang="en-US" dirty="0" err="1"/>
              <a:t>etc</a:t>
            </a:r>
            <a:r>
              <a:rPr lang="en-US" dirty="0"/>
              <a:t>/foo/username.</a:t>
            </a:r>
          </a:p>
          <a:p>
            <a:r>
              <a:rPr lang="en-US" dirty="0"/>
              <a:t>    </a:t>
            </a:r>
            <a:r>
              <a:rPr lang="en-US" dirty="0">
                <a:solidFill>
                  <a:srgbClr val="C00000"/>
                </a:solidFill>
              </a:rPr>
              <a:t>password</a:t>
            </a:r>
            <a:r>
              <a:rPr lang="en-US" dirty="0"/>
              <a:t> secret is not projected.</a:t>
            </a:r>
          </a:p>
          <a:p>
            <a:endParaRPr lang="en-US" dirty="0"/>
          </a:p>
          <a:p>
            <a:r>
              <a:rPr lang="en-US" dirty="0"/>
              <a:t>If </a:t>
            </a:r>
            <a:r>
              <a:rPr lang="en-US" dirty="0">
                <a:solidFill>
                  <a:srgbClr val="C00000"/>
                </a:solidFill>
              </a:rPr>
              <a:t>.</a:t>
            </a:r>
            <a:r>
              <a:rPr lang="en-US" dirty="0" err="1">
                <a:solidFill>
                  <a:srgbClr val="C00000"/>
                </a:solidFill>
              </a:rPr>
              <a:t>spec.volumes</a:t>
            </a:r>
            <a:r>
              <a:rPr lang="en-US" dirty="0">
                <a:solidFill>
                  <a:srgbClr val="C00000"/>
                </a:solidFill>
              </a:rPr>
              <a:t>[].</a:t>
            </a:r>
            <a:r>
              <a:rPr lang="en-US" dirty="0" err="1">
                <a:solidFill>
                  <a:srgbClr val="C00000"/>
                </a:solidFill>
              </a:rPr>
              <a:t>secret.items</a:t>
            </a:r>
            <a:r>
              <a:rPr lang="en-US" dirty="0">
                <a:solidFill>
                  <a:srgbClr val="C00000"/>
                </a:solidFill>
              </a:rPr>
              <a:t> </a:t>
            </a:r>
            <a:r>
              <a:rPr lang="en-US" dirty="0"/>
              <a:t>is used, only keys specified in items are projected. To consume all keys from the secret, all of them must be listed in the items field. All listed keys must exist in the corresponding secret. Otherwise, the volume is not created</a:t>
            </a:r>
            <a:r>
              <a:rPr lang="en-US" dirty="0" smtClean="0"/>
              <a:t>.</a:t>
            </a:r>
            <a:endParaRPr lang="en-US" dirty="0"/>
          </a:p>
        </p:txBody>
      </p:sp>
    </p:spTree>
    <p:extLst>
      <p:ext uri="{BB962C8B-B14F-4D97-AF65-F5344CB8AC3E}">
        <p14:creationId xmlns:p14="http://schemas.microsoft.com/office/powerpoint/2010/main" val="2804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Using Secrets as environment variables </a:t>
            </a:r>
          </a:p>
        </p:txBody>
      </p:sp>
      <p:sp>
        <p:nvSpPr>
          <p:cNvPr id="2" name="Content Placeholder 1"/>
          <p:cNvSpPr>
            <a:spLocks noGrp="1"/>
          </p:cNvSpPr>
          <p:nvPr>
            <p:ph sz="quarter" idx="1"/>
          </p:nvPr>
        </p:nvSpPr>
        <p:spPr>
          <a:xfrm>
            <a:off x="1219200" y="1691640"/>
            <a:ext cx="10363200" cy="4328160"/>
          </a:xfrm>
        </p:spPr>
        <p:txBody>
          <a:bodyPr numCol="1">
            <a:normAutofit lnSpcReduction="10000"/>
          </a:bodyPr>
          <a:lstStyle/>
          <a:p>
            <a:r>
              <a:rPr lang="en-US" dirty="0"/>
              <a:t>To use a secret in an environment variable in a Pod:</a:t>
            </a:r>
          </a:p>
          <a:p>
            <a:endParaRPr lang="en-US" dirty="0"/>
          </a:p>
          <a:p>
            <a:r>
              <a:rPr lang="en-US" dirty="0"/>
              <a:t>    Create a secret or use an existing one. Multiple Pods can reference the same secret.</a:t>
            </a:r>
          </a:p>
          <a:p>
            <a:r>
              <a:rPr lang="en-US" dirty="0"/>
              <a:t>    Modify your Pod definition in each container that you wish to consume the value of a secret key to add an environment variable for each secret key you wish to consume. The environment variable that consumes the secret key should populate the secret's name and key in </a:t>
            </a:r>
            <a:r>
              <a:rPr lang="en-US" dirty="0" err="1"/>
              <a:t>env</a:t>
            </a:r>
            <a:r>
              <a:rPr lang="en-US" dirty="0"/>
              <a:t>[].</a:t>
            </a:r>
            <a:r>
              <a:rPr lang="en-US" dirty="0" err="1"/>
              <a:t>valueFrom.secretKeyRef</a:t>
            </a:r>
            <a:r>
              <a:rPr lang="en-US" dirty="0"/>
              <a:t>.</a:t>
            </a:r>
          </a:p>
          <a:p>
            <a:r>
              <a:rPr lang="en-US" dirty="0"/>
              <a:t>    Modify your image and/or command line so that the program looks for values in the specified environment variables.</a:t>
            </a:r>
          </a:p>
        </p:txBody>
      </p:sp>
    </p:spTree>
    <p:extLst>
      <p:ext uri="{BB962C8B-B14F-4D97-AF65-F5344CB8AC3E}">
        <p14:creationId xmlns:p14="http://schemas.microsoft.com/office/powerpoint/2010/main" val="3471938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Using Secrets as environment variables </a:t>
            </a:r>
          </a:p>
        </p:txBody>
      </p:sp>
      <p:sp>
        <p:nvSpPr>
          <p:cNvPr id="2" name="Content Placeholder 1"/>
          <p:cNvSpPr>
            <a:spLocks noGrp="1"/>
          </p:cNvSpPr>
          <p:nvPr>
            <p:ph sz="quarter" idx="1"/>
          </p:nvPr>
        </p:nvSpPr>
        <p:spPr>
          <a:xfrm>
            <a:off x="1219200" y="1691640"/>
            <a:ext cx="10363200" cy="4328160"/>
          </a:xfrm>
        </p:spPr>
        <p:txBody>
          <a:bodyPr numCol="2">
            <a:normAutofit fontScale="92500" lnSpcReduction="10000"/>
          </a:bodyPr>
          <a:lstStyle/>
          <a:p>
            <a:r>
              <a:rPr lang="en-US" dirty="0" err="1"/>
              <a:t>apiVersion</a:t>
            </a:r>
            <a:r>
              <a:rPr lang="en-US" dirty="0"/>
              <a:t>: v1</a:t>
            </a:r>
          </a:p>
          <a:p>
            <a:r>
              <a:rPr lang="en-US" dirty="0"/>
              <a:t>kind: Pod</a:t>
            </a:r>
          </a:p>
          <a:p>
            <a:r>
              <a:rPr lang="en-US" dirty="0"/>
              <a:t>metadata:</a:t>
            </a:r>
          </a:p>
          <a:p>
            <a:r>
              <a:rPr lang="en-US" dirty="0"/>
              <a:t>  name: secret-</a:t>
            </a:r>
            <a:r>
              <a:rPr lang="en-US" dirty="0" err="1"/>
              <a:t>env</a:t>
            </a:r>
            <a:r>
              <a:rPr lang="en-US" dirty="0"/>
              <a:t>-pod</a:t>
            </a:r>
          </a:p>
          <a:p>
            <a:r>
              <a:rPr lang="en-US" dirty="0"/>
              <a:t>spec:</a:t>
            </a:r>
          </a:p>
          <a:p>
            <a:r>
              <a:rPr lang="en-US" dirty="0"/>
              <a:t>  containers:</a:t>
            </a:r>
          </a:p>
          <a:p>
            <a:r>
              <a:rPr lang="en-US" dirty="0"/>
              <a:t>  - name: </a:t>
            </a:r>
            <a:r>
              <a:rPr lang="en-US" dirty="0" err="1"/>
              <a:t>mycontainer</a:t>
            </a:r>
            <a:endParaRPr lang="en-US" dirty="0"/>
          </a:p>
          <a:p>
            <a:r>
              <a:rPr lang="en-US" dirty="0"/>
              <a:t>    image: </a:t>
            </a:r>
            <a:r>
              <a:rPr lang="en-US" dirty="0" err="1"/>
              <a:t>redis</a:t>
            </a:r>
            <a:endParaRPr lang="en-US" dirty="0"/>
          </a:p>
          <a:p>
            <a:r>
              <a:rPr lang="en-US" dirty="0"/>
              <a:t>    </a:t>
            </a:r>
            <a:r>
              <a:rPr lang="en-US" dirty="0" err="1"/>
              <a:t>env</a:t>
            </a:r>
            <a:r>
              <a:rPr lang="en-US" dirty="0"/>
              <a:t>:</a:t>
            </a:r>
          </a:p>
          <a:p>
            <a:r>
              <a:rPr lang="en-US" dirty="0"/>
              <a:t>      - name: SECRET_USERNAME</a:t>
            </a:r>
          </a:p>
          <a:p>
            <a:r>
              <a:rPr lang="en-US" dirty="0"/>
              <a:t>        </a:t>
            </a:r>
            <a:r>
              <a:rPr lang="en-US" dirty="0" err="1"/>
              <a:t>valueFrom</a:t>
            </a:r>
            <a:r>
              <a:rPr lang="en-US" dirty="0"/>
              <a:t>:</a:t>
            </a:r>
          </a:p>
          <a:p>
            <a:r>
              <a:rPr lang="en-US" dirty="0"/>
              <a:t>          </a:t>
            </a:r>
            <a:r>
              <a:rPr lang="en-US" dirty="0" err="1"/>
              <a:t>secretKeyRef</a:t>
            </a:r>
            <a:r>
              <a:rPr lang="en-US" dirty="0"/>
              <a:t>:</a:t>
            </a:r>
          </a:p>
          <a:p>
            <a:r>
              <a:rPr lang="en-US" dirty="0"/>
              <a:t>            name: </a:t>
            </a:r>
            <a:r>
              <a:rPr lang="en-US" dirty="0" err="1"/>
              <a:t>mysecret</a:t>
            </a:r>
            <a:endParaRPr lang="en-US" dirty="0"/>
          </a:p>
          <a:p>
            <a:r>
              <a:rPr lang="en-US" dirty="0"/>
              <a:t>            key: username</a:t>
            </a:r>
          </a:p>
          <a:p>
            <a:r>
              <a:rPr lang="en-US" dirty="0"/>
              <a:t>      - name: SECRET_PASSWORD</a:t>
            </a:r>
          </a:p>
          <a:p>
            <a:r>
              <a:rPr lang="en-US" dirty="0"/>
              <a:t>        </a:t>
            </a:r>
            <a:r>
              <a:rPr lang="en-US" dirty="0" err="1"/>
              <a:t>valueFrom</a:t>
            </a:r>
            <a:r>
              <a:rPr lang="en-US" dirty="0"/>
              <a:t>:</a:t>
            </a:r>
          </a:p>
          <a:p>
            <a:r>
              <a:rPr lang="en-US" dirty="0"/>
              <a:t>          </a:t>
            </a:r>
            <a:r>
              <a:rPr lang="en-US" dirty="0" err="1"/>
              <a:t>secretKeyRef</a:t>
            </a:r>
            <a:r>
              <a:rPr lang="en-US" dirty="0"/>
              <a:t>:</a:t>
            </a:r>
          </a:p>
          <a:p>
            <a:r>
              <a:rPr lang="en-US" dirty="0"/>
              <a:t>            name: </a:t>
            </a:r>
            <a:r>
              <a:rPr lang="en-US" dirty="0" err="1"/>
              <a:t>mysecret</a:t>
            </a:r>
            <a:endParaRPr lang="en-US" dirty="0"/>
          </a:p>
          <a:p>
            <a:r>
              <a:rPr lang="en-US" dirty="0"/>
              <a:t>            key: password</a:t>
            </a:r>
          </a:p>
          <a:p>
            <a:r>
              <a:rPr lang="en-US" dirty="0"/>
              <a:t>  </a:t>
            </a:r>
            <a:r>
              <a:rPr lang="en-US" dirty="0" err="1"/>
              <a:t>restartPolicy</a:t>
            </a:r>
            <a:r>
              <a:rPr lang="en-US" dirty="0"/>
              <a:t>: Never</a:t>
            </a:r>
          </a:p>
        </p:txBody>
      </p:sp>
    </p:spTree>
    <p:extLst>
      <p:ext uri="{BB962C8B-B14F-4D97-AF65-F5344CB8AC3E}">
        <p14:creationId xmlns:p14="http://schemas.microsoft.com/office/powerpoint/2010/main" val="361475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Immutable Secrets</a:t>
            </a:r>
          </a:p>
        </p:txBody>
      </p:sp>
      <p:sp>
        <p:nvSpPr>
          <p:cNvPr id="2" name="Content Placeholder 1"/>
          <p:cNvSpPr>
            <a:spLocks noGrp="1"/>
          </p:cNvSpPr>
          <p:nvPr>
            <p:ph sz="quarter" idx="1"/>
          </p:nvPr>
        </p:nvSpPr>
        <p:spPr>
          <a:xfrm>
            <a:off x="1219200" y="1691640"/>
            <a:ext cx="10363200" cy="4328160"/>
          </a:xfrm>
        </p:spPr>
        <p:txBody>
          <a:bodyPr numCol="1">
            <a:normAutofit fontScale="92500" lnSpcReduction="10000"/>
          </a:bodyPr>
          <a:lstStyle/>
          <a:p>
            <a:r>
              <a:rPr lang="en-US" dirty="0"/>
              <a:t> FEATURE STATE: </a:t>
            </a:r>
            <a:r>
              <a:rPr lang="en-US" dirty="0">
                <a:solidFill>
                  <a:srgbClr val="C00000"/>
                </a:solidFill>
              </a:rPr>
              <a:t>Kubernetes v1.21 [stable] : </a:t>
            </a:r>
            <a:r>
              <a:rPr lang="en-US" b="1" dirty="0">
                <a:solidFill>
                  <a:srgbClr val="C00000"/>
                </a:solidFill>
              </a:rPr>
              <a:t>immutable: true</a:t>
            </a:r>
          </a:p>
          <a:p>
            <a:endParaRPr lang="en-US" dirty="0"/>
          </a:p>
          <a:p>
            <a:r>
              <a:rPr lang="en-US" dirty="0"/>
              <a:t>The Kubernetes feature </a:t>
            </a:r>
            <a:r>
              <a:rPr lang="en-US" dirty="0">
                <a:solidFill>
                  <a:srgbClr val="C00000"/>
                </a:solidFill>
              </a:rPr>
              <a:t>Immutable Secrets and </a:t>
            </a:r>
            <a:r>
              <a:rPr lang="en-US" dirty="0" err="1">
                <a:solidFill>
                  <a:srgbClr val="C00000"/>
                </a:solidFill>
              </a:rPr>
              <a:t>ConfigMaps</a:t>
            </a:r>
            <a:r>
              <a:rPr lang="en-US" dirty="0">
                <a:solidFill>
                  <a:srgbClr val="C00000"/>
                </a:solidFill>
              </a:rPr>
              <a:t> </a:t>
            </a:r>
            <a:r>
              <a:rPr lang="en-US" dirty="0"/>
              <a:t>provides an option to set individual Secrets and </a:t>
            </a:r>
            <a:r>
              <a:rPr lang="en-US" dirty="0" err="1"/>
              <a:t>ConfigMaps</a:t>
            </a:r>
            <a:r>
              <a:rPr lang="en-US" dirty="0"/>
              <a:t> as immutable. For clusters that extensively use Secrets (at least tens of thousands of unique Secret to Pod mounts), preventing changes to their data has the following advantages:</a:t>
            </a:r>
          </a:p>
          <a:p>
            <a:endParaRPr lang="en-US" dirty="0"/>
          </a:p>
          <a:p>
            <a:r>
              <a:rPr lang="en-US" dirty="0"/>
              <a:t>    protects you from accidental (or unwanted) updates that could cause applications outages</a:t>
            </a:r>
          </a:p>
          <a:p>
            <a:r>
              <a:rPr lang="en-US" dirty="0"/>
              <a:t>    improves performance of your cluster by significantly reducing load on </a:t>
            </a:r>
            <a:r>
              <a:rPr lang="en-US" dirty="0" err="1"/>
              <a:t>kube-apiserver</a:t>
            </a:r>
            <a:r>
              <a:rPr lang="en-US" dirty="0"/>
              <a:t>, by closing watches for secrets marked as immutable.</a:t>
            </a:r>
          </a:p>
        </p:txBody>
      </p:sp>
    </p:spTree>
    <p:extLst>
      <p:ext uri="{BB962C8B-B14F-4D97-AF65-F5344CB8AC3E}">
        <p14:creationId xmlns:p14="http://schemas.microsoft.com/office/powerpoint/2010/main" val="348507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r>
              <a:rPr lang="uk-UA" dirty="0" smtClean="0"/>
              <a:t>? </a:t>
            </a:r>
            <a:endParaRPr lang="en-US" dirty="0"/>
          </a:p>
        </p:txBody>
      </p:sp>
      <p:sp>
        <p:nvSpPr>
          <p:cNvPr id="5" name="Text Placeholder 4"/>
          <p:cNvSpPr>
            <a:spLocks noGrp="1"/>
          </p:cNvSpPr>
          <p:nvPr>
            <p:ph type="body" idx="1"/>
          </p:nvPr>
        </p:nvSpPr>
        <p:spPr/>
        <p:txBody>
          <a:bodyPr/>
          <a:lstStyle/>
          <a:p>
            <a:r>
              <a:rPr lang="en-US" dirty="0" smtClean="0"/>
              <a:t>andry.cheredarchuk@gmail.com</a:t>
            </a:r>
            <a:endParaRPr lang="en-US" dirty="0"/>
          </a:p>
        </p:txBody>
      </p:sp>
    </p:spTree>
    <p:extLst>
      <p:ext uri="{BB962C8B-B14F-4D97-AF65-F5344CB8AC3E}">
        <p14:creationId xmlns:p14="http://schemas.microsoft.com/office/powerpoint/2010/main" val="403821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Use </a:t>
            </a:r>
            <a:r>
              <a:rPr lang="en-US" dirty="0"/>
              <a:t>cases for volumes</a:t>
            </a:r>
          </a:p>
        </p:txBody>
      </p:sp>
      <p:sp>
        <p:nvSpPr>
          <p:cNvPr id="2" name="Content Placeholder 1"/>
          <p:cNvSpPr>
            <a:spLocks noGrp="1"/>
          </p:cNvSpPr>
          <p:nvPr>
            <p:ph sz="quarter" idx="1"/>
          </p:nvPr>
        </p:nvSpPr>
        <p:spPr/>
        <p:txBody>
          <a:bodyPr numCol="1">
            <a:noAutofit/>
          </a:bodyPr>
          <a:lstStyle/>
          <a:p>
            <a:r>
              <a:rPr lang="en-US" sz="2400" dirty="0"/>
              <a:t>Sharing data among multiple running containers. If you don’t explicitly create it, a volume is created the first time it is mounted into a container. When that container stops or is removed, the volume still exists. Multiple containers can mount the same volume simultaneously, either read-write or read-only. Volumes are only removed when you explicitly remove them</a:t>
            </a:r>
            <a:r>
              <a:rPr lang="en-US" sz="2400" dirty="0" smtClean="0"/>
              <a:t>.</a:t>
            </a:r>
            <a:endParaRPr lang="en-US" sz="2400" dirty="0"/>
          </a:p>
          <a:p>
            <a:r>
              <a:rPr lang="en-US" sz="2400" dirty="0"/>
              <a:t>When the Docker host is not guaranteed to have a given directory or file structure. Volumes help you decouple the configuration of the Docker host from the container runtime</a:t>
            </a:r>
            <a:r>
              <a:rPr lang="en-US" sz="2400" dirty="0" smtClean="0"/>
              <a:t>. </a:t>
            </a:r>
            <a:endParaRPr lang="en-US" sz="2400" dirty="0"/>
          </a:p>
          <a:p>
            <a:r>
              <a:rPr lang="en-US" sz="2400" dirty="0"/>
              <a:t>When you want to store your container’s data on a remote host or a cloud provider, rather than locally</a:t>
            </a:r>
            <a:r>
              <a:rPr lang="en-US" sz="2400" dirty="0" smtClean="0"/>
              <a:t>.</a:t>
            </a:r>
            <a:endParaRPr lang="en-US" sz="2400" dirty="0"/>
          </a:p>
          <a:p>
            <a:r>
              <a:rPr lang="en-US" sz="2400" dirty="0"/>
              <a:t>When you need to back up, restore, or migrate data from one Docker host to another, volumes are a better choice. You can stop containers using the volume, then back up the volume’s directory</a:t>
            </a:r>
          </a:p>
        </p:txBody>
      </p:sp>
    </p:spTree>
    <p:extLst>
      <p:ext uri="{BB962C8B-B14F-4D97-AF65-F5344CB8AC3E}">
        <p14:creationId xmlns:p14="http://schemas.microsoft.com/office/powerpoint/2010/main" val="408326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usiness plan presentation">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dirty="0"/>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Business plan presentation.potx" id="{B0CF94B3-F59B-427A-A620-6B86E9154593}" vid="{92489599-94E0-42FA-BFD7-90FE9B56DF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plan presentation</Template>
  <TotalTime>1353</TotalTime>
  <Words>5001</Words>
  <Application>Microsoft Office PowerPoint</Application>
  <PresentationFormat>Widescreen</PresentationFormat>
  <Paragraphs>680</Paragraphs>
  <Slides>87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87</vt:i4>
      </vt:variant>
    </vt:vector>
  </HeadingPairs>
  <TitlesOfParts>
    <vt:vector size="92" baseType="lpstr">
      <vt:lpstr>Arial</vt:lpstr>
      <vt:lpstr>Calibri</vt:lpstr>
      <vt:lpstr>Cambria</vt:lpstr>
      <vt:lpstr>Wingdings 2</vt:lpstr>
      <vt:lpstr>Business plan presentation</vt:lpstr>
      <vt:lpstr>Docker</vt:lpstr>
      <vt:lpstr>Docker Application Data</vt:lpstr>
      <vt:lpstr>Linux Storage concepts </vt:lpstr>
      <vt:lpstr>https://ubuntu.com/blog/what-are-the-different-types-of-storage-block-object-and-file</vt:lpstr>
      <vt:lpstr>https://storage.googleapis.com/gweb-cloudblog-publish/images/Storage-to-Use_v04-23-21.max-1600x1600.jpeg</vt:lpstr>
      <vt:lpstr>Docker Application Data</vt:lpstr>
      <vt:lpstr>Choose the right type of mount</vt:lpstr>
      <vt:lpstr>Docker mount points</vt:lpstr>
      <vt:lpstr>Use cases for volumes</vt:lpstr>
      <vt:lpstr>Use cases for bind mounts</vt:lpstr>
      <vt:lpstr>Use cases for tmpfs mounts</vt:lpstr>
      <vt:lpstr>Docker Application Data</vt:lpstr>
      <vt:lpstr>Volumes </vt:lpstr>
      <vt:lpstr>Volumes </vt:lpstr>
      <vt:lpstr>Create a volume </vt:lpstr>
      <vt:lpstr>Inspect a volume </vt:lpstr>
      <vt:lpstr>Start a container with a volume</vt:lpstr>
      <vt:lpstr>Choose the -v or --mount flag</vt:lpstr>
      <vt:lpstr>Remove a volume</vt:lpstr>
      <vt:lpstr>Populate a volume using a container</vt:lpstr>
      <vt:lpstr>Use a read-only volume</vt:lpstr>
      <vt:lpstr>Share data among machines</vt:lpstr>
      <vt:lpstr>Initial set-up</vt:lpstr>
      <vt:lpstr>Create a volume using a volume driver</vt:lpstr>
      <vt:lpstr>Start a container which creates a volume using a volume driver</vt:lpstr>
      <vt:lpstr>Create a service which creates an NFS volume</vt:lpstr>
      <vt:lpstr>Create a service which creates an NFS volume</vt:lpstr>
      <vt:lpstr>Backup a container</vt:lpstr>
      <vt:lpstr>Restore a container</vt:lpstr>
      <vt:lpstr>Remove volumes</vt:lpstr>
      <vt:lpstr>Remove all volumes</vt:lpstr>
      <vt:lpstr>Docker Application Data</vt:lpstr>
      <vt:lpstr>Bind mounts</vt:lpstr>
      <vt:lpstr>Differences between -v and --mount behavior</vt:lpstr>
      <vt:lpstr>Start a container with a bind mount</vt:lpstr>
      <vt:lpstr>Start a container with a bind mount</vt:lpstr>
      <vt:lpstr>Docker Application Data</vt:lpstr>
      <vt:lpstr>tmpfs mounts</vt:lpstr>
      <vt:lpstr>tmpfs mounts</vt:lpstr>
      <vt:lpstr>Use a tmpfs mount in a container</vt:lpstr>
      <vt:lpstr>Specify tmpfs options</vt:lpstr>
      <vt:lpstr>Kubernetes Application Data</vt:lpstr>
      <vt:lpstr>Kubernetes Volumes</vt:lpstr>
      <vt:lpstr>Kubernetes Volumes</vt:lpstr>
      <vt:lpstr>Kubernetes Volumes</vt:lpstr>
      <vt:lpstr>Kubernetes Volume</vt:lpstr>
      <vt:lpstr>Persistent Volumes</vt:lpstr>
      <vt:lpstr>Persistent Volume Claims</vt:lpstr>
      <vt:lpstr>Hostpath Persistent Volume</vt:lpstr>
      <vt:lpstr>Hostpath Persistent Volume Claim</vt:lpstr>
      <vt:lpstr>Pod with Persistent Volume</vt:lpstr>
      <vt:lpstr>Retain Policy</vt:lpstr>
      <vt:lpstr>Access Mode</vt:lpstr>
      <vt:lpstr>Selector</vt:lpstr>
      <vt:lpstr>Persistent Volume Claims</vt:lpstr>
      <vt:lpstr>NFS Persistent Volume</vt:lpstr>
      <vt:lpstr>Block Persistent Volume</vt:lpstr>
      <vt:lpstr>Block Persistent Volume Claims</vt:lpstr>
      <vt:lpstr>ISCSI Persistent Volume Claims</vt:lpstr>
      <vt:lpstr>Kubernetes Pod</vt:lpstr>
      <vt:lpstr>Volume Snapshot</vt:lpstr>
      <vt:lpstr>Volume Snapshot</vt:lpstr>
      <vt:lpstr>Volume Snapshot Content</vt:lpstr>
      <vt:lpstr>CSI Volume Cloning</vt:lpstr>
      <vt:lpstr>Storage Class</vt:lpstr>
      <vt:lpstr>Volume Binding Mode</vt:lpstr>
      <vt:lpstr>Storage Class</vt:lpstr>
      <vt:lpstr>Dynamic Provisioning</vt:lpstr>
      <vt:lpstr>Dynamic Provisioning</vt:lpstr>
      <vt:lpstr>Information Security</vt:lpstr>
      <vt:lpstr>Overview of Secrets</vt:lpstr>
      <vt:lpstr>Types of Secret</vt:lpstr>
      <vt:lpstr>PowerPoint Presentation</vt:lpstr>
      <vt:lpstr>Service account token Secrets</vt:lpstr>
      <vt:lpstr>Docker config Secrets</vt:lpstr>
      <vt:lpstr>Docker config Secrets</vt:lpstr>
      <vt:lpstr>Basic authentication Secret</vt:lpstr>
      <vt:lpstr>SSH authentication secrets</vt:lpstr>
      <vt:lpstr>TLS secrets</vt:lpstr>
      <vt:lpstr>TLS secrets</vt:lpstr>
      <vt:lpstr>Using Secrets as files from a Pod</vt:lpstr>
      <vt:lpstr>Projection of Secret keys to specific paths</vt:lpstr>
      <vt:lpstr>Projection of Secret keys to specific paths</vt:lpstr>
      <vt:lpstr>Using Secrets as environment variables </vt:lpstr>
      <vt:lpstr>Using Secrets as environment variables </vt:lpstr>
      <vt:lpstr>Immutable Secrets</vt:lpstr>
      <vt:lpstr>Questions?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Azure</dc:title>
  <dc:creator>anri</dc:creator>
  <cp:lastModifiedBy>anri</cp:lastModifiedBy>
  <cp:revision>56</cp:revision>
  <dcterms:created xsi:type="dcterms:W3CDTF">2019-03-21T15:26:51Z</dcterms:created>
  <dcterms:modified xsi:type="dcterms:W3CDTF">2022-06-18T17:59:15Z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74069300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