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9"/>
  </p:notesMasterIdLst>
  <p:handoutMasterIdLst>
    <p:handoutMasterId r:id="rId80"/>
  </p:handoutMasterIdLst>
  <p:sldIdLst>
    <p:sldId id="280" r:id="rId2"/>
    <p:sldId id="282" r:id="rId3"/>
    <p:sldId id="289" r:id="rId4"/>
    <p:sldId id="377" r:id="rId5"/>
    <p:sldId id="378" r:id="rId6"/>
    <p:sldId id="379" r:id="rId7"/>
    <p:sldId id="380" r:id="rId8"/>
    <p:sldId id="381" r:id="rId9"/>
    <p:sldId id="382" r:id="rId10"/>
    <p:sldId id="385" r:id="rId11"/>
    <p:sldId id="383" r:id="rId12"/>
    <p:sldId id="384" r:id="rId13"/>
    <p:sldId id="375" r:id="rId14"/>
    <p:sldId id="376" r:id="rId15"/>
    <p:sldId id="356" r:id="rId16"/>
    <p:sldId id="357" r:id="rId17"/>
    <p:sldId id="358" r:id="rId18"/>
    <p:sldId id="359" r:id="rId19"/>
    <p:sldId id="350" r:id="rId20"/>
    <p:sldId id="351" r:id="rId21"/>
    <p:sldId id="361" r:id="rId22"/>
    <p:sldId id="352" r:id="rId23"/>
    <p:sldId id="360" r:id="rId24"/>
    <p:sldId id="348" r:id="rId25"/>
    <p:sldId id="349" r:id="rId26"/>
    <p:sldId id="354" r:id="rId27"/>
    <p:sldId id="334" r:id="rId28"/>
    <p:sldId id="335" r:id="rId29"/>
    <p:sldId id="366" r:id="rId30"/>
    <p:sldId id="353" r:id="rId31"/>
    <p:sldId id="337" r:id="rId32"/>
    <p:sldId id="338" r:id="rId33"/>
    <p:sldId id="367" r:id="rId34"/>
    <p:sldId id="368" r:id="rId35"/>
    <p:sldId id="369" r:id="rId36"/>
    <p:sldId id="339" r:id="rId37"/>
    <p:sldId id="340" r:id="rId38"/>
    <p:sldId id="364" r:id="rId39"/>
    <p:sldId id="365" r:id="rId40"/>
    <p:sldId id="362" r:id="rId41"/>
    <p:sldId id="363" r:id="rId42"/>
    <p:sldId id="370" r:id="rId43"/>
    <p:sldId id="355" r:id="rId44"/>
    <p:sldId id="341" r:id="rId45"/>
    <p:sldId id="342" r:id="rId46"/>
    <p:sldId id="344" r:id="rId47"/>
    <p:sldId id="345" r:id="rId48"/>
    <p:sldId id="371" r:id="rId49"/>
    <p:sldId id="346" r:id="rId50"/>
    <p:sldId id="372" r:id="rId51"/>
    <p:sldId id="347" r:id="rId52"/>
    <p:sldId id="373" r:id="rId53"/>
    <p:sldId id="374" r:id="rId54"/>
    <p:sldId id="386" r:id="rId55"/>
    <p:sldId id="387" r:id="rId56"/>
    <p:sldId id="388" r:id="rId57"/>
    <p:sldId id="389" r:id="rId58"/>
    <p:sldId id="390" r:id="rId59"/>
    <p:sldId id="391" r:id="rId60"/>
    <p:sldId id="392" r:id="rId61"/>
    <p:sldId id="393" r:id="rId62"/>
    <p:sldId id="394" r:id="rId63"/>
    <p:sldId id="395" r:id="rId64"/>
    <p:sldId id="396" r:id="rId65"/>
    <p:sldId id="397" r:id="rId66"/>
    <p:sldId id="398" r:id="rId67"/>
    <p:sldId id="399" r:id="rId68"/>
    <p:sldId id="400" r:id="rId69"/>
    <p:sldId id="401" r:id="rId70"/>
    <p:sldId id="402" r:id="rId71"/>
    <p:sldId id="403" r:id="rId72"/>
    <p:sldId id="404" r:id="rId73"/>
    <p:sldId id="405" r:id="rId74"/>
    <p:sldId id="406" r:id="rId75"/>
    <p:sldId id="407" r:id="rId76"/>
    <p:sldId id="408" r:id="rId77"/>
    <p:sldId id="333"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9" d="100"/>
          <a:sy n="89" d="100"/>
        </p:scale>
        <p:origin x="374" y="77"/>
      </p:cViewPr>
      <p:guideLst>
        <p:guide orient="horz" pos="2160"/>
        <p:guide pos="3840"/>
      </p:guideLst>
    </p:cSldViewPr>
  </p:slideViewPr>
  <p:notesTextViewPr>
    <p:cViewPr>
      <p:scale>
        <a:sx n="1" d="1"/>
        <a:sy n="1" d="1"/>
      </p:scale>
      <p:origin x="0" y="0"/>
    </p:cViewPr>
  </p:notesTextViewPr>
  <p:notesViewPr>
    <p:cSldViewPr snapToGrid="0" showGuides="1">
      <p:cViewPr varScale="1">
        <p:scale>
          <a:sx n="80" d="100"/>
          <a:sy n="80" d="100"/>
        </p:scale>
        <p:origin x="244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CB2E47-6F41-409B-AD22-834AE1EFF186}" type="datetimeFigureOut">
              <a:rPr lang="en-US" smtClean="0"/>
              <a:t>6/25/2022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0BE5A-9D85-4716-9443-9D9E66ACB5E5}" type="slidenum">
              <a:rPr lang="en-US" smtClean="0"/>
              <a:t>‹#›</a:t>
            </a:fld>
            <a:endParaRPr lang="en-US" dirty="0"/>
          </a:p>
        </p:txBody>
      </p:sp>
    </p:spTree>
    <p:extLst>
      <p:ext uri="{BB962C8B-B14F-4D97-AF65-F5344CB8AC3E}">
        <p14:creationId xmlns:p14="http://schemas.microsoft.com/office/powerpoint/2010/main" val="3788782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6744A-403D-42A1-BFE7-61DA46EE7C6C}" type="datetimeFigureOut">
              <a:rPr lang="en-US" smtClean="0"/>
              <a:t>6/25/2022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05635-4EFD-4447-A451-86C57984FA89}" type="slidenum">
              <a:rPr lang="en-US" smtClean="0"/>
              <a:t>‹#›</a:t>
            </a:fld>
            <a:endParaRPr lang="en-US" dirty="0"/>
          </a:p>
        </p:txBody>
      </p:sp>
    </p:spTree>
    <p:extLst>
      <p:ext uri="{BB962C8B-B14F-4D97-AF65-F5344CB8AC3E}">
        <p14:creationId xmlns:p14="http://schemas.microsoft.com/office/powerpoint/2010/main" val="120660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bwMode="grayWhite">
          <a:xfrm>
            <a:off x="83909" y="1449304"/>
            <a:ext cx="12028716" cy="1527349"/>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chemeClr val="bg1"/>
                </a:solidFill>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9" name="Slide Number Placeholder 28"/>
          <p:cNvSpPr>
            <a:spLocks noGrp="1"/>
          </p:cNvSpPr>
          <p:nvPr>
            <p:ph type="sldNum" sz="quarter" idx="12"/>
          </p:nvPr>
        </p:nvSpPr>
        <p:spPr>
          <a:solidFill>
            <a:schemeClr val="accent1">
              <a:lumMod val="75000"/>
            </a:schemeClr>
          </a:solidFill>
        </p:spPr>
        <p:txBody>
          <a:bodyPr lIns="0" tIns="0" rIns="0" bIns="0">
            <a:noAutofit/>
          </a:bodyPr>
          <a:lstStyle>
            <a:lvl1pPr>
              <a:defRPr sz="1400">
                <a:solidFill>
                  <a:srgbClr val="FFFFFF"/>
                </a:solidFill>
              </a:defRPr>
            </a:lvl1pPr>
          </a:lstStyle>
          <a:p>
            <a:fld id="{401CF334-2D5C-4859-84A6-CA7E6E43FAEB}" type="slidenum">
              <a:rPr lang="en-US" smtClean="0"/>
              <a:t>‹#›</a:t>
            </a:fld>
            <a:endParaRPr lang="en-US" dirty="0"/>
          </a:p>
        </p:txBody>
      </p:sp>
      <p:sp>
        <p:nvSpPr>
          <p:cNvPr id="17" name="Footer Placeholder 16"/>
          <p:cNvSpPr>
            <a:spLocks noGrp="1"/>
          </p:cNvSpPr>
          <p:nvPr>
            <p:ph type="ftr" sz="quarter" idx="11"/>
          </p:nvPr>
        </p:nvSpPr>
        <p:spPr/>
        <p:txBody>
          <a:bodyPr/>
          <a:lstStyle/>
          <a:p>
            <a:r>
              <a:rPr lang="en-US" dirty="0" smtClean="0"/>
              <a:t>Add a footer</a:t>
            </a:r>
          </a:p>
        </p:txBody>
      </p:sp>
      <p:sp>
        <p:nvSpPr>
          <p:cNvPr id="28" name="Date Placeholder 27"/>
          <p:cNvSpPr>
            <a:spLocks noGrp="1"/>
          </p:cNvSpPr>
          <p:nvPr>
            <p:ph type="dt" sz="half" idx="10"/>
          </p:nvPr>
        </p:nvSpPr>
        <p:spPr/>
        <p:txBody>
          <a:bodyPr/>
          <a:lstStyle/>
          <a:p>
            <a:fld id="{349BF3EA-1A78-4F07-BDC0-C8A1BD461199}" type="datetimeFigureOut">
              <a:rPr lang="en-US" smtClean="0"/>
              <a:t>6/25/2022</a:t>
            </a:fld>
            <a:endParaRPr lang="en-US" dirty="0"/>
          </a:p>
        </p:txBody>
      </p:sp>
    </p:spTree>
    <p:extLst>
      <p:ext uri="{BB962C8B-B14F-4D97-AF65-F5344CB8AC3E}">
        <p14:creationId xmlns:p14="http://schemas.microsoft.com/office/powerpoint/2010/main" val="24006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6/25/2022</a:t>
            </a:fld>
            <a:endParaRPr lang="en-US" dirty="0"/>
          </a:p>
        </p:txBody>
      </p:sp>
    </p:spTree>
    <p:extLst>
      <p:ext uri="{BB962C8B-B14F-4D97-AF65-F5344CB8AC3E}">
        <p14:creationId xmlns:p14="http://schemas.microsoft.com/office/powerpoint/2010/main" val="320773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6/25/2022</a:t>
            </a:fld>
            <a:endParaRPr lang="en-US" dirty="0"/>
          </a:p>
        </p:txBody>
      </p:sp>
    </p:spTree>
    <p:extLst>
      <p:ext uri="{BB962C8B-B14F-4D97-AF65-F5344CB8AC3E}">
        <p14:creationId xmlns:p14="http://schemas.microsoft.com/office/powerpoint/2010/main" val="392358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6/25/2022</a:t>
            </a:fld>
            <a:endParaRPr lang="en-US" dirty="0"/>
          </a:p>
        </p:txBody>
      </p:sp>
    </p:spTree>
    <p:extLst>
      <p:ext uri="{BB962C8B-B14F-4D97-AF65-F5344CB8AC3E}">
        <p14:creationId xmlns:p14="http://schemas.microsoft.com/office/powerpoint/2010/main" val="131643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flipV="1">
            <a:off x="92550" y="2376830"/>
            <a:ext cx="120180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a:xfrm>
            <a:off x="195072" y="6208776"/>
            <a:ext cx="609600" cy="457200"/>
          </a:xfrm>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a:xfrm>
            <a:off x="1066800" y="6172200"/>
            <a:ext cx="5334000" cy="457200"/>
          </a:xfrm>
        </p:spPr>
        <p:txBody>
          <a:bodyPr/>
          <a:lstStyle/>
          <a:p>
            <a:r>
              <a:rPr lang="en-US" dirty="0" smtClean="0"/>
              <a:t>Add a footer</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6/25/2022</a:t>
            </a:fld>
            <a:endParaRPr lang="en-US" dirty="0"/>
          </a:p>
        </p:txBody>
      </p:sp>
    </p:spTree>
    <p:extLst>
      <p:ext uri="{BB962C8B-B14F-4D97-AF65-F5344CB8AC3E}">
        <p14:creationId xmlns:p14="http://schemas.microsoft.com/office/powerpoint/2010/main" val="290822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6/25/2022</a:t>
            </a:fld>
            <a:endParaRPr lang="en-US" dirty="0"/>
          </a:p>
        </p:txBody>
      </p:sp>
    </p:spTree>
    <p:extLst>
      <p:ext uri="{BB962C8B-B14F-4D97-AF65-F5344CB8AC3E}">
        <p14:creationId xmlns:p14="http://schemas.microsoft.com/office/powerpoint/2010/main" val="36584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lumMod val="7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lumMod val="7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8" name="Footer Placeholder 7"/>
          <p:cNvSpPr>
            <a:spLocks noGrp="1"/>
          </p:cNvSpPr>
          <p:nvPr>
            <p:ph type="ftr" sz="quarter" idx="11"/>
          </p:nvPr>
        </p:nvSpPr>
        <p:spPr/>
        <p:txBody>
          <a:bodyPr/>
          <a:lstStyle/>
          <a:p>
            <a:r>
              <a:rPr lang="en-US" dirty="0" smtClean="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6/25/2022</a:t>
            </a:fld>
            <a:endParaRPr lang="en-US" dirty="0"/>
          </a:p>
        </p:txBody>
      </p:sp>
    </p:spTree>
    <p:extLst>
      <p:ext uri="{BB962C8B-B14F-4D97-AF65-F5344CB8AC3E}">
        <p14:creationId xmlns:p14="http://schemas.microsoft.com/office/powerpoint/2010/main" val="91127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4" name="Footer Placeholder 3"/>
          <p:cNvSpPr>
            <a:spLocks noGrp="1"/>
          </p:cNvSpPr>
          <p:nvPr>
            <p:ph type="ftr" sz="quarter" idx="11"/>
          </p:nvPr>
        </p:nvSpPr>
        <p:spPr/>
        <p:txBody>
          <a:bodyPr/>
          <a:lstStyle/>
          <a:p>
            <a:r>
              <a:rPr lang="en-US" dirty="0" smtClean="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6/25/2022</a:t>
            </a:fld>
            <a:endParaRPr lang="en-US" dirty="0"/>
          </a:p>
        </p:txBody>
      </p:sp>
    </p:spTree>
    <p:extLst>
      <p:ext uri="{BB962C8B-B14F-4D97-AF65-F5344CB8AC3E}">
        <p14:creationId xmlns:p14="http://schemas.microsoft.com/office/powerpoint/2010/main" val="16130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
        <p:nvSpPr>
          <p:cNvPr id="3" name="Footer Placeholder 2"/>
          <p:cNvSpPr>
            <a:spLocks noGrp="1"/>
          </p:cNvSpPr>
          <p:nvPr>
            <p:ph type="ftr" sz="quarter" idx="11"/>
          </p:nvPr>
        </p:nvSpPr>
        <p:spPr/>
        <p:txBody>
          <a:bodyPr/>
          <a:lstStyle/>
          <a:p>
            <a:r>
              <a:rPr lang="en-US" dirty="0" smtClean="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6/25/2022</a:t>
            </a:fld>
            <a:endParaRPr lang="en-US" dirty="0"/>
          </a:p>
        </p:txBody>
      </p:sp>
    </p:spTree>
    <p:extLst>
      <p:ext uri="{BB962C8B-B14F-4D97-AF65-F5344CB8AC3E}">
        <p14:creationId xmlns:p14="http://schemas.microsoft.com/office/powerpoint/2010/main" val="71155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6/25/2022</a:t>
            </a:fld>
            <a:endParaRPr lang="en-US" dirty="0"/>
          </a:p>
        </p:txBody>
      </p:sp>
    </p:spTree>
    <p:extLst>
      <p:ext uri="{BB962C8B-B14F-4D97-AF65-F5344CB8AC3E}">
        <p14:creationId xmlns:p14="http://schemas.microsoft.com/office/powerpoint/2010/main" val="35662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flipV="1">
            <a:off x="91076" y="4683555"/>
            <a:ext cx="120091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a:xfrm>
            <a:off x="195072" y="6208776"/>
            <a:ext cx="609600" cy="457200"/>
          </a:xfrm>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a:xfrm>
            <a:off x="1219200" y="6172200"/>
            <a:ext cx="5181600" cy="457200"/>
          </a:xfrm>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6/25/2022</a:t>
            </a:fld>
            <a:endParaRPr lang="en-US" dirty="0"/>
          </a:p>
        </p:txBody>
      </p:sp>
    </p:spTree>
    <p:extLst>
      <p:ext uri="{BB962C8B-B14F-4D97-AF65-F5344CB8AC3E}">
        <p14:creationId xmlns:p14="http://schemas.microsoft.com/office/powerpoint/2010/main" val="372657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smtClean="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lumMod val="75000"/>
            </a:schemeClr>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01CF334-2D5C-4859-84A6-CA7E6E43FAEB}" type="slidenum">
              <a:rPr lang="en-US" smtClean="0"/>
              <a:t>‹#›</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r>
              <a:rPr lang="en-US" dirty="0" smtClean="0"/>
              <a:t>Add a footer</a:t>
            </a:r>
            <a:endParaRPr lang="en-US"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349BF3EA-1A78-4F07-BDC0-C8A1BD461199}" type="datetimeFigureOut">
              <a:rPr lang="en-US" smtClean="0"/>
              <a:t>6/25/2022</a:t>
            </a:fld>
            <a:endParaRPr lang="en-US" dirty="0"/>
          </a:p>
        </p:txBody>
      </p:sp>
    </p:spTree>
    <p:extLst>
      <p:ext uri="{BB962C8B-B14F-4D97-AF65-F5344CB8AC3E}">
        <p14:creationId xmlns:p14="http://schemas.microsoft.com/office/powerpoint/2010/main" val="39309707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lumMod val="75000"/>
          </a:schemeClr>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lumMod val="75000"/>
          </a:schemeClr>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lumMod val="60000"/>
            <a:lumOff val="4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lumMod val="75000"/>
          </a:schemeClr>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lumMod val="75000"/>
          </a:schemeClr>
        </a:buClr>
        <a:buChar char="•"/>
        <a:defRPr kumimoji="0" sz="1800" kern="1200">
          <a:solidFill>
            <a:schemeClr val="tx1"/>
          </a:solidFill>
          <a:latin typeface="+mn-lt"/>
          <a:ea typeface="+mn-ea"/>
          <a:cs typeface="+mn-cs"/>
        </a:defRPr>
      </a:lvl8pPr>
      <a:lvl9pPr marL="2526030" indent="-285750" algn="l" rtl="0" eaLnBrk="1" latinLnBrk="0" hangingPunct="1">
        <a:spcBef>
          <a:spcPts val="370"/>
        </a:spcBef>
        <a:buClr>
          <a:schemeClr val="accent3">
            <a:lumMod val="50000"/>
          </a:schemeClr>
        </a:buClr>
        <a:buFont typeface="Arial" panose="020B0604020202020204" pitchFamily="34" charset="0"/>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Docker</a:t>
            </a:r>
            <a:endParaRPr lang="en-US" dirty="0"/>
          </a:p>
        </p:txBody>
      </p:sp>
      <p:sp>
        <p:nvSpPr>
          <p:cNvPr id="4" name="Subtitle 3"/>
          <p:cNvSpPr>
            <a:spLocks noGrp="1"/>
          </p:cNvSpPr>
          <p:nvPr>
            <p:ph type="subTitle" idx="1"/>
          </p:nvPr>
        </p:nvSpPr>
        <p:spPr/>
        <p:txBody>
          <a:bodyPr/>
          <a:lstStyle/>
          <a:p>
            <a:r>
              <a:rPr lang="en-US" dirty="0" smtClean="0"/>
              <a:t>Networking</a:t>
            </a:r>
            <a:endParaRPr lang="en-US" dirty="0"/>
          </a:p>
        </p:txBody>
      </p:sp>
      <p:pic>
        <p:nvPicPr>
          <p:cNvPr id="5" name="Picture 4"/>
          <p:cNvPicPr>
            <a:picLocks noChangeAspect="1"/>
          </p:cNvPicPr>
          <p:nvPr/>
        </p:nvPicPr>
        <p:blipFill>
          <a:blip r:embed="rId2"/>
          <a:stretch>
            <a:fillRect/>
          </a:stretch>
        </p:blipFill>
        <p:spPr>
          <a:xfrm>
            <a:off x="9943686" y="5142287"/>
            <a:ext cx="1498241" cy="1276279"/>
          </a:xfrm>
          <a:prstGeom prst="rect">
            <a:avLst/>
          </a:prstGeom>
        </p:spPr>
      </p:pic>
    </p:spTree>
    <p:extLst>
      <p:ext uri="{BB962C8B-B14F-4D97-AF65-F5344CB8AC3E}">
        <p14:creationId xmlns:p14="http://schemas.microsoft.com/office/powerpoint/2010/main" val="156607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5736" y="292608"/>
            <a:ext cx="10363200" cy="740982"/>
          </a:xfrm>
        </p:spPr>
        <p:txBody>
          <a:bodyPr>
            <a:normAutofit fontScale="90000"/>
          </a:bodyPr>
          <a:lstStyle/>
          <a:p>
            <a:r>
              <a:rPr lang="en-US" dirty="0" err="1" smtClean="0"/>
              <a:t>VXLan</a:t>
            </a:r>
            <a:r>
              <a:rPr lang="en-US" dirty="0" smtClean="0"/>
              <a:t> / Geneva</a:t>
            </a:r>
            <a:endParaRPr lang="en-US" dirty="0"/>
          </a:p>
        </p:txBody>
      </p:sp>
      <p:pic>
        <p:nvPicPr>
          <p:cNvPr id="4" name="Picture 3"/>
          <p:cNvPicPr>
            <a:picLocks noChangeAspect="1"/>
          </p:cNvPicPr>
          <p:nvPr/>
        </p:nvPicPr>
        <p:blipFill>
          <a:blip r:embed="rId2"/>
          <a:stretch>
            <a:fillRect/>
          </a:stretch>
        </p:blipFill>
        <p:spPr>
          <a:xfrm>
            <a:off x="439948" y="1155953"/>
            <a:ext cx="10644996" cy="5258542"/>
          </a:xfrm>
          <a:prstGeom prst="rect">
            <a:avLst/>
          </a:prstGeom>
        </p:spPr>
      </p:pic>
    </p:spTree>
    <p:extLst>
      <p:ext uri="{BB962C8B-B14F-4D97-AF65-F5344CB8AC3E}">
        <p14:creationId xmlns:p14="http://schemas.microsoft.com/office/powerpoint/2010/main" val="280400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5736" y="292608"/>
            <a:ext cx="10363200" cy="740982"/>
          </a:xfrm>
        </p:spPr>
        <p:txBody>
          <a:bodyPr>
            <a:normAutofit fontScale="90000"/>
          </a:bodyPr>
          <a:lstStyle/>
          <a:p>
            <a:r>
              <a:rPr lang="en-US" dirty="0" err="1" smtClean="0"/>
              <a:t>VXLan</a:t>
            </a:r>
            <a:r>
              <a:rPr lang="en-US" dirty="0" smtClean="0"/>
              <a:t> / Geneva</a:t>
            </a:r>
            <a:endParaRPr lang="en-US" dirty="0"/>
          </a:p>
        </p:txBody>
      </p:sp>
      <p:pic>
        <p:nvPicPr>
          <p:cNvPr id="6" name="Picture 5"/>
          <p:cNvPicPr>
            <a:picLocks noChangeAspect="1"/>
          </p:cNvPicPr>
          <p:nvPr/>
        </p:nvPicPr>
        <p:blipFill>
          <a:blip r:embed="rId2"/>
          <a:stretch>
            <a:fillRect/>
          </a:stretch>
        </p:blipFill>
        <p:spPr>
          <a:xfrm>
            <a:off x="379562" y="1200924"/>
            <a:ext cx="10593238" cy="5187269"/>
          </a:xfrm>
          <a:prstGeom prst="rect">
            <a:avLst/>
          </a:prstGeom>
        </p:spPr>
      </p:pic>
    </p:spTree>
    <p:extLst>
      <p:ext uri="{BB962C8B-B14F-4D97-AF65-F5344CB8AC3E}">
        <p14:creationId xmlns:p14="http://schemas.microsoft.com/office/powerpoint/2010/main" val="282674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5736" y="292608"/>
            <a:ext cx="10363200" cy="740982"/>
          </a:xfrm>
        </p:spPr>
        <p:txBody>
          <a:bodyPr>
            <a:normAutofit fontScale="90000"/>
          </a:bodyPr>
          <a:lstStyle/>
          <a:p>
            <a:r>
              <a:rPr lang="en-US" dirty="0" err="1" smtClean="0"/>
              <a:t>VXLan</a:t>
            </a:r>
            <a:r>
              <a:rPr lang="en-US" dirty="0" smtClean="0"/>
              <a:t> / Geneva</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396" y="1033590"/>
            <a:ext cx="11305012" cy="5574484"/>
          </a:xfrm>
          <a:prstGeom prst="rect">
            <a:avLst/>
          </a:prstGeom>
        </p:spPr>
      </p:pic>
    </p:spTree>
    <p:extLst>
      <p:ext uri="{BB962C8B-B14F-4D97-AF65-F5344CB8AC3E}">
        <p14:creationId xmlns:p14="http://schemas.microsoft.com/office/powerpoint/2010/main" val="332538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Docker Networking</a:t>
            </a:r>
            <a:endParaRPr lang="en-US" dirty="0"/>
          </a:p>
        </p:txBody>
      </p:sp>
      <p:sp>
        <p:nvSpPr>
          <p:cNvPr id="5" name="Text Placeholder 4"/>
          <p:cNvSpPr>
            <a:spLocks noGrp="1"/>
          </p:cNvSpPr>
          <p:nvPr>
            <p:ph type="body" idx="1"/>
          </p:nvPr>
        </p:nvSpPr>
        <p:spPr/>
        <p:txBody>
          <a:bodyPr/>
          <a:lstStyle/>
          <a:p>
            <a:r>
              <a:rPr lang="en-US" dirty="0" smtClean="0"/>
              <a:t>Overview</a:t>
            </a:r>
            <a:endParaRPr lang="en-US" dirty="0"/>
          </a:p>
        </p:txBody>
      </p:sp>
    </p:spTree>
    <p:extLst>
      <p:ext uri="{BB962C8B-B14F-4D97-AF65-F5344CB8AC3E}">
        <p14:creationId xmlns:p14="http://schemas.microsoft.com/office/powerpoint/2010/main" val="324729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5736" y="292608"/>
            <a:ext cx="10363200" cy="740982"/>
          </a:xfrm>
        </p:spPr>
        <p:txBody>
          <a:bodyPr>
            <a:normAutofit fontScale="90000"/>
          </a:bodyPr>
          <a:lstStyle/>
          <a:p>
            <a:r>
              <a:rPr lang="en-US" dirty="0"/>
              <a:t>Network driver summary</a:t>
            </a:r>
          </a:p>
        </p:txBody>
      </p:sp>
      <p:sp>
        <p:nvSpPr>
          <p:cNvPr id="2" name="Content Placeholder 1"/>
          <p:cNvSpPr>
            <a:spLocks noGrp="1"/>
          </p:cNvSpPr>
          <p:nvPr>
            <p:ph sz="quarter" idx="1"/>
          </p:nvPr>
        </p:nvSpPr>
        <p:spPr>
          <a:xfrm>
            <a:off x="484632" y="1228344"/>
            <a:ext cx="11384280" cy="5309616"/>
          </a:xfrm>
        </p:spPr>
        <p:txBody>
          <a:bodyPr numCol="1">
            <a:normAutofit fontScale="85000" lnSpcReduction="20000"/>
          </a:bodyPr>
          <a:lstStyle/>
          <a:p>
            <a:r>
              <a:rPr lang="en-US" dirty="0" smtClean="0">
                <a:solidFill>
                  <a:srgbClr val="C00000"/>
                </a:solidFill>
              </a:rPr>
              <a:t>Portability</a:t>
            </a:r>
            <a:endParaRPr lang="en-US" dirty="0">
              <a:solidFill>
                <a:srgbClr val="C00000"/>
              </a:solidFill>
            </a:endParaRPr>
          </a:p>
          <a:p>
            <a:pPr marL="0" indent="0">
              <a:buNone/>
            </a:pPr>
            <a:r>
              <a:rPr lang="en-US" dirty="0"/>
              <a:t>        How do I guarantee maximum portability across diverse network environments while taking advantage of unique network characteristics</a:t>
            </a:r>
            <a:r>
              <a:rPr lang="en-US" dirty="0" smtClean="0"/>
              <a:t>?</a:t>
            </a:r>
            <a:endParaRPr lang="en-US" dirty="0"/>
          </a:p>
          <a:p>
            <a:r>
              <a:rPr lang="en-US" dirty="0" smtClean="0">
                <a:solidFill>
                  <a:srgbClr val="C00000"/>
                </a:solidFill>
              </a:rPr>
              <a:t>Service </a:t>
            </a:r>
            <a:r>
              <a:rPr lang="en-US" dirty="0">
                <a:solidFill>
                  <a:srgbClr val="C00000"/>
                </a:solidFill>
              </a:rPr>
              <a:t>Discovery</a:t>
            </a:r>
          </a:p>
          <a:p>
            <a:pPr marL="0" indent="0">
              <a:buNone/>
            </a:pPr>
            <a:r>
              <a:rPr lang="en-US" dirty="0"/>
              <a:t>        How do I know where services are living as they are scaled up and down</a:t>
            </a:r>
            <a:r>
              <a:rPr lang="en-US" dirty="0" smtClean="0"/>
              <a:t>?</a:t>
            </a:r>
            <a:endParaRPr lang="en-US" dirty="0"/>
          </a:p>
          <a:p>
            <a:r>
              <a:rPr lang="en-US" dirty="0" smtClean="0">
                <a:solidFill>
                  <a:srgbClr val="C00000"/>
                </a:solidFill>
              </a:rPr>
              <a:t>Load </a:t>
            </a:r>
            <a:r>
              <a:rPr lang="en-US" dirty="0">
                <a:solidFill>
                  <a:srgbClr val="C00000"/>
                </a:solidFill>
              </a:rPr>
              <a:t>Balancing</a:t>
            </a:r>
          </a:p>
          <a:p>
            <a:pPr marL="0" indent="0">
              <a:buNone/>
            </a:pPr>
            <a:r>
              <a:rPr lang="en-US" dirty="0"/>
              <a:t>        How do I share load across services as services themselves are brought up and scaled</a:t>
            </a:r>
            <a:r>
              <a:rPr lang="en-US" dirty="0" smtClean="0"/>
              <a:t>?</a:t>
            </a:r>
            <a:endParaRPr lang="en-US" dirty="0"/>
          </a:p>
          <a:p>
            <a:r>
              <a:rPr lang="en-US" dirty="0" smtClean="0">
                <a:solidFill>
                  <a:srgbClr val="C00000"/>
                </a:solidFill>
              </a:rPr>
              <a:t>Security</a:t>
            </a:r>
            <a:endParaRPr lang="en-US" dirty="0">
              <a:solidFill>
                <a:srgbClr val="C00000"/>
              </a:solidFill>
            </a:endParaRPr>
          </a:p>
          <a:p>
            <a:pPr marL="0" indent="0">
              <a:buNone/>
            </a:pPr>
            <a:r>
              <a:rPr lang="en-US" dirty="0"/>
              <a:t>        How do I segment to prevent the wrong containers from accessing each other?</a:t>
            </a:r>
          </a:p>
          <a:p>
            <a:pPr marL="0" indent="0">
              <a:buNone/>
            </a:pPr>
            <a:r>
              <a:rPr lang="en-US" dirty="0"/>
              <a:t>        How do I guarantee that a container with application and cluster control traffic is secure</a:t>
            </a:r>
            <a:r>
              <a:rPr lang="en-US" dirty="0" smtClean="0"/>
              <a:t>?</a:t>
            </a:r>
            <a:endParaRPr lang="en-US" dirty="0"/>
          </a:p>
          <a:p>
            <a:r>
              <a:rPr lang="en-US" dirty="0" smtClean="0">
                <a:solidFill>
                  <a:srgbClr val="C00000"/>
                </a:solidFill>
              </a:rPr>
              <a:t>Performance</a:t>
            </a:r>
            <a:endParaRPr lang="en-US" dirty="0">
              <a:solidFill>
                <a:srgbClr val="C00000"/>
              </a:solidFill>
            </a:endParaRPr>
          </a:p>
          <a:p>
            <a:pPr marL="0" indent="0">
              <a:buNone/>
            </a:pPr>
            <a:r>
              <a:rPr lang="en-US" dirty="0"/>
              <a:t>        How do I provide advanced network services while minimizing latency and maximizing bandwidth</a:t>
            </a:r>
            <a:r>
              <a:rPr lang="en-US" dirty="0" smtClean="0"/>
              <a:t>?</a:t>
            </a:r>
            <a:endParaRPr lang="en-US" dirty="0"/>
          </a:p>
          <a:p>
            <a:r>
              <a:rPr lang="en-US" dirty="0"/>
              <a:t>    </a:t>
            </a:r>
            <a:r>
              <a:rPr lang="en-US" dirty="0">
                <a:solidFill>
                  <a:srgbClr val="C00000"/>
                </a:solidFill>
              </a:rPr>
              <a:t>Scalability</a:t>
            </a:r>
          </a:p>
          <a:p>
            <a:pPr marL="0" indent="0">
              <a:buNone/>
            </a:pPr>
            <a:r>
              <a:rPr lang="en-US" dirty="0"/>
              <a:t>        How do I ensure that none of these characteristics are sacrificed when scaling applications across many hosts?</a:t>
            </a:r>
          </a:p>
        </p:txBody>
      </p:sp>
    </p:spTree>
    <p:extLst>
      <p:ext uri="{BB962C8B-B14F-4D97-AF65-F5344CB8AC3E}">
        <p14:creationId xmlns:p14="http://schemas.microsoft.com/office/powerpoint/2010/main" val="38991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1456" y="347472"/>
            <a:ext cx="10363200" cy="868998"/>
          </a:xfrm>
        </p:spPr>
        <p:txBody>
          <a:bodyPr/>
          <a:lstStyle/>
          <a:p>
            <a:r>
              <a:rPr lang="en-US" dirty="0"/>
              <a:t>The Container Networking Model</a:t>
            </a: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74520" y="1417638"/>
            <a:ext cx="8180527" cy="4896955"/>
          </a:xfrm>
        </p:spPr>
      </p:pic>
    </p:spTree>
    <p:extLst>
      <p:ext uri="{BB962C8B-B14F-4D97-AF65-F5344CB8AC3E}">
        <p14:creationId xmlns:p14="http://schemas.microsoft.com/office/powerpoint/2010/main" val="212686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74638"/>
            <a:ext cx="10363200" cy="822642"/>
          </a:xfrm>
        </p:spPr>
        <p:txBody>
          <a:bodyPr/>
          <a:lstStyle/>
          <a:p>
            <a:r>
              <a:rPr lang="en-US" dirty="0"/>
              <a:t>CNM Constructs</a:t>
            </a:r>
          </a:p>
        </p:txBody>
      </p:sp>
      <p:sp>
        <p:nvSpPr>
          <p:cNvPr id="2" name="Content Placeholder 1"/>
          <p:cNvSpPr>
            <a:spLocks noGrp="1"/>
          </p:cNvSpPr>
          <p:nvPr>
            <p:ph sz="quarter" idx="1"/>
          </p:nvPr>
        </p:nvSpPr>
        <p:spPr>
          <a:xfrm>
            <a:off x="521208" y="1216152"/>
            <a:ext cx="11061192" cy="5138928"/>
          </a:xfrm>
        </p:spPr>
        <p:txBody>
          <a:bodyPr numCol="1">
            <a:normAutofit fontScale="92500" lnSpcReduction="20000"/>
          </a:bodyPr>
          <a:lstStyle/>
          <a:p>
            <a:r>
              <a:rPr lang="en-US" dirty="0" smtClean="0"/>
              <a:t>There </a:t>
            </a:r>
            <a:r>
              <a:rPr lang="en-US" dirty="0"/>
              <a:t>are several high-level constructs in the CNM. They are all OS and infrastructure agnostic so that applications can have a uniform experience no matter the infrastructure stack.</a:t>
            </a:r>
          </a:p>
          <a:p>
            <a:r>
              <a:rPr lang="en-US" dirty="0"/>
              <a:t>    </a:t>
            </a:r>
            <a:r>
              <a:rPr lang="en-US" dirty="0">
                <a:solidFill>
                  <a:srgbClr val="C00000"/>
                </a:solidFill>
              </a:rPr>
              <a:t>Sandbox</a:t>
            </a:r>
            <a:r>
              <a:rPr lang="en-US" dirty="0"/>
              <a:t> — A Sandbox contains the configuration of a container's network stack. This includes management of the container's interfaces, routing table, and DNS settings. An implementation of a Sandbox could be a Linux Network Namespace, a FreeBSD Jail, or other similar concept. A Sandbox may contain many endpoints from multiple networks.</a:t>
            </a:r>
          </a:p>
          <a:p>
            <a:r>
              <a:rPr lang="en-US" dirty="0"/>
              <a:t>    </a:t>
            </a:r>
            <a:r>
              <a:rPr lang="en-US" dirty="0">
                <a:solidFill>
                  <a:srgbClr val="C00000"/>
                </a:solidFill>
              </a:rPr>
              <a:t>Endpoint</a:t>
            </a:r>
            <a:r>
              <a:rPr lang="en-US" dirty="0"/>
              <a:t> — An Endpoint joins a Sandbox to a Network. The Endpoint construct exists so the actual connection to the network can be abstracted away from the application. This helps maintain portability so that a service can use different types of network drivers without being concerned with how it's connected to that network.</a:t>
            </a:r>
          </a:p>
          <a:p>
            <a:r>
              <a:rPr lang="en-US" dirty="0"/>
              <a:t>    </a:t>
            </a:r>
            <a:r>
              <a:rPr lang="en-US" dirty="0">
                <a:solidFill>
                  <a:srgbClr val="C00000"/>
                </a:solidFill>
              </a:rPr>
              <a:t>Network</a:t>
            </a:r>
            <a:r>
              <a:rPr lang="en-US" dirty="0"/>
              <a:t> — The CNM does not specify a Network in terms of the OSI model. An implementation of a Network could be a Linux bridge, a VLAN, etc. A Network is a collection of endpoints that have connectivity between them. Endpoints that are not connected to a network do not have connectivity on a network.</a:t>
            </a:r>
          </a:p>
        </p:txBody>
      </p:sp>
    </p:spTree>
    <p:extLst>
      <p:ext uri="{BB962C8B-B14F-4D97-AF65-F5344CB8AC3E}">
        <p14:creationId xmlns:p14="http://schemas.microsoft.com/office/powerpoint/2010/main" val="409867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Network driver summary</a:t>
            </a:r>
          </a:p>
        </p:txBody>
      </p:sp>
      <p:sp>
        <p:nvSpPr>
          <p:cNvPr id="2" name="Content Placeholder 1"/>
          <p:cNvSpPr>
            <a:spLocks noGrp="1"/>
          </p:cNvSpPr>
          <p:nvPr>
            <p:ph sz="quarter" idx="1"/>
          </p:nvPr>
        </p:nvSpPr>
        <p:spPr>
          <a:xfrm>
            <a:off x="1219200" y="1447800"/>
            <a:ext cx="4824984" cy="4572000"/>
          </a:xfrm>
        </p:spPr>
        <p:txBody>
          <a:bodyPr numCol="1">
            <a:normAutofit/>
          </a:bodyPr>
          <a:lstStyle/>
          <a:p>
            <a:r>
              <a:rPr lang="en-US" dirty="0"/>
              <a:t>The following network drivers exist:</a:t>
            </a:r>
          </a:p>
          <a:p>
            <a:r>
              <a:rPr lang="en-US" dirty="0"/>
              <a:t>Network Drivers</a:t>
            </a:r>
          </a:p>
          <a:p>
            <a:pPr lvl="1"/>
            <a:r>
              <a:rPr lang="en-US" dirty="0"/>
              <a:t>Native Network Drivers </a:t>
            </a:r>
          </a:p>
          <a:p>
            <a:pPr lvl="1"/>
            <a:r>
              <a:rPr lang="en-US" dirty="0"/>
              <a:t>Remote Network Drivers</a:t>
            </a:r>
          </a:p>
          <a:p>
            <a:r>
              <a:rPr lang="en-US" dirty="0"/>
              <a:t>IPAM Drivers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3056" y="1447800"/>
            <a:ext cx="5720994" cy="4651417"/>
          </a:xfrm>
          <a:prstGeom prst="rect">
            <a:avLst/>
          </a:prstGeom>
        </p:spPr>
      </p:pic>
    </p:spTree>
    <p:extLst>
      <p:ext uri="{BB962C8B-B14F-4D97-AF65-F5344CB8AC3E}">
        <p14:creationId xmlns:p14="http://schemas.microsoft.com/office/powerpoint/2010/main" val="294294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Network driver summary</a:t>
            </a:r>
          </a:p>
        </p:txBody>
      </p:sp>
      <p:sp>
        <p:nvSpPr>
          <p:cNvPr id="2" name="Content Placeholder 1"/>
          <p:cNvSpPr>
            <a:spLocks noGrp="1"/>
          </p:cNvSpPr>
          <p:nvPr>
            <p:ph sz="quarter" idx="1"/>
          </p:nvPr>
        </p:nvSpPr>
        <p:spPr/>
        <p:txBody>
          <a:bodyPr numCol="1">
            <a:normAutofit fontScale="92500" lnSpcReduction="10000"/>
          </a:bodyPr>
          <a:lstStyle/>
          <a:p>
            <a:r>
              <a:rPr lang="en-US" dirty="0" smtClean="0">
                <a:solidFill>
                  <a:srgbClr val="C00000"/>
                </a:solidFill>
              </a:rPr>
              <a:t>User-defined </a:t>
            </a:r>
            <a:r>
              <a:rPr lang="en-US" dirty="0">
                <a:solidFill>
                  <a:srgbClr val="C00000"/>
                </a:solidFill>
              </a:rPr>
              <a:t>bridge </a:t>
            </a:r>
            <a:r>
              <a:rPr lang="en-US" dirty="0"/>
              <a:t>networks are best when you need multiple containers to communicate on the same Docker host.</a:t>
            </a:r>
          </a:p>
          <a:p>
            <a:r>
              <a:rPr lang="en-US" dirty="0" smtClean="0">
                <a:solidFill>
                  <a:srgbClr val="C00000"/>
                </a:solidFill>
              </a:rPr>
              <a:t>Host</a:t>
            </a:r>
            <a:r>
              <a:rPr lang="en-US" dirty="0" smtClean="0"/>
              <a:t> </a:t>
            </a:r>
            <a:r>
              <a:rPr lang="en-US" dirty="0"/>
              <a:t>networks are best when the network stack should not be isolated from the Docker host, but you want other aspects of the container to be isolated.</a:t>
            </a:r>
          </a:p>
          <a:p>
            <a:r>
              <a:rPr lang="en-US" dirty="0" smtClean="0">
                <a:solidFill>
                  <a:srgbClr val="C00000"/>
                </a:solidFill>
              </a:rPr>
              <a:t>Overlay</a:t>
            </a:r>
            <a:r>
              <a:rPr lang="en-US" dirty="0" smtClean="0"/>
              <a:t> </a:t>
            </a:r>
            <a:r>
              <a:rPr lang="en-US" dirty="0"/>
              <a:t>networks are best when you need containers running on different Docker hosts to communicate, or when multiple applications work together using swarm services.</a:t>
            </a:r>
          </a:p>
          <a:p>
            <a:r>
              <a:rPr lang="en-US" dirty="0" err="1" smtClean="0">
                <a:solidFill>
                  <a:srgbClr val="C00000"/>
                </a:solidFill>
              </a:rPr>
              <a:t>Macvlan</a:t>
            </a:r>
            <a:r>
              <a:rPr lang="en-US" dirty="0" smtClean="0">
                <a:solidFill>
                  <a:srgbClr val="C00000"/>
                </a:solidFill>
              </a:rPr>
              <a:t> </a:t>
            </a:r>
            <a:r>
              <a:rPr lang="en-US" dirty="0"/>
              <a:t>networks are best when you are migrating from a VM setup or need your containers to look like physical hosts on your network, each with a unique MAC address.</a:t>
            </a:r>
          </a:p>
          <a:p>
            <a:r>
              <a:rPr lang="en-US" dirty="0" smtClean="0">
                <a:solidFill>
                  <a:srgbClr val="C00000"/>
                </a:solidFill>
              </a:rPr>
              <a:t>Third-party</a:t>
            </a:r>
            <a:r>
              <a:rPr lang="en-US" dirty="0" smtClean="0"/>
              <a:t> </a:t>
            </a:r>
            <a:r>
              <a:rPr lang="en-US" dirty="0"/>
              <a:t>network plugins allow you to integrate Docker with specialized network stacks.</a:t>
            </a:r>
          </a:p>
        </p:txBody>
      </p:sp>
    </p:spTree>
    <p:extLst>
      <p:ext uri="{BB962C8B-B14F-4D97-AF65-F5344CB8AC3E}">
        <p14:creationId xmlns:p14="http://schemas.microsoft.com/office/powerpoint/2010/main" val="52013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Docker EE networking features</a:t>
            </a:r>
          </a:p>
        </p:txBody>
      </p:sp>
      <p:sp>
        <p:nvSpPr>
          <p:cNvPr id="2" name="Content Placeholder 1"/>
          <p:cNvSpPr>
            <a:spLocks noGrp="1"/>
          </p:cNvSpPr>
          <p:nvPr>
            <p:ph sz="quarter" idx="1"/>
          </p:nvPr>
        </p:nvSpPr>
        <p:spPr/>
        <p:txBody>
          <a:bodyPr numCol="1">
            <a:normAutofit lnSpcReduction="10000"/>
          </a:bodyPr>
          <a:lstStyle/>
          <a:p>
            <a:r>
              <a:rPr lang="en-US" dirty="0"/>
              <a:t>The following two features are only possible when using Docker EE and managing your Docker services using Universal Control Plane (UCP):</a:t>
            </a:r>
          </a:p>
          <a:p>
            <a:endParaRPr lang="en-US" dirty="0"/>
          </a:p>
          <a:p>
            <a:r>
              <a:rPr lang="en-US" dirty="0"/>
              <a:t>    The </a:t>
            </a:r>
            <a:r>
              <a:rPr lang="en-US" dirty="0">
                <a:solidFill>
                  <a:srgbClr val="C00000"/>
                </a:solidFill>
              </a:rPr>
              <a:t>HTTP routing mesh </a:t>
            </a:r>
            <a:r>
              <a:rPr lang="en-US" dirty="0"/>
              <a:t>allows you to share the same network IP address and port among multiple services. UCP routes the traffic to the appropriate service using the combination of hostname and port, as requested from the client.</a:t>
            </a:r>
          </a:p>
          <a:p>
            <a:endParaRPr lang="en-US" dirty="0"/>
          </a:p>
          <a:p>
            <a:r>
              <a:rPr lang="en-US" dirty="0"/>
              <a:t>    </a:t>
            </a:r>
            <a:r>
              <a:rPr lang="en-US" dirty="0">
                <a:solidFill>
                  <a:srgbClr val="C00000"/>
                </a:solidFill>
              </a:rPr>
              <a:t>Session stickiness </a:t>
            </a:r>
            <a:r>
              <a:rPr lang="en-US" dirty="0"/>
              <a:t>allows you to specify information in the HTTP header which UCP uses to route subsequent requests to the same service task, for applications which require </a:t>
            </a:r>
            <a:r>
              <a:rPr lang="en-US" dirty="0" err="1"/>
              <a:t>stateful</a:t>
            </a:r>
            <a:r>
              <a:rPr lang="en-US" dirty="0"/>
              <a:t> sessions.</a:t>
            </a:r>
          </a:p>
        </p:txBody>
      </p:sp>
    </p:spTree>
    <p:extLst>
      <p:ext uri="{BB962C8B-B14F-4D97-AF65-F5344CB8AC3E}">
        <p14:creationId xmlns:p14="http://schemas.microsoft.com/office/powerpoint/2010/main" val="107107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Docker Networking</a:t>
            </a:r>
            <a:endParaRPr lang="en-US" dirty="0"/>
          </a:p>
        </p:txBody>
      </p:sp>
      <p:sp>
        <p:nvSpPr>
          <p:cNvPr id="5" name="Text Placeholder 4"/>
          <p:cNvSpPr>
            <a:spLocks noGrp="1"/>
          </p:cNvSpPr>
          <p:nvPr>
            <p:ph type="body" idx="1"/>
          </p:nvPr>
        </p:nvSpPr>
        <p:spPr/>
        <p:txBody>
          <a:bodyPr/>
          <a:lstStyle/>
          <a:p>
            <a:r>
              <a:rPr lang="en-US" dirty="0" smtClean="0"/>
              <a:t>Introduction to networking</a:t>
            </a:r>
            <a:endParaRPr lang="en-US" dirty="0"/>
          </a:p>
        </p:txBody>
      </p:sp>
    </p:spTree>
    <p:extLst>
      <p:ext uri="{BB962C8B-B14F-4D97-AF65-F5344CB8AC3E}">
        <p14:creationId xmlns:p14="http://schemas.microsoft.com/office/powerpoint/2010/main" val="169548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Docker Network Control Plane</a:t>
            </a: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51156" y="1612392"/>
            <a:ext cx="7728856" cy="4572000"/>
          </a:xfrm>
        </p:spPr>
      </p:pic>
    </p:spTree>
    <p:extLst>
      <p:ext uri="{BB962C8B-B14F-4D97-AF65-F5344CB8AC3E}">
        <p14:creationId xmlns:p14="http://schemas.microsoft.com/office/powerpoint/2010/main" val="343925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Use the default bridge network</a:t>
            </a:r>
          </a:p>
        </p:txBody>
      </p:sp>
      <p:sp>
        <p:nvSpPr>
          <p:cNvPr id="2" name="Content Placeholder 1"/>
          <p:cNvSpPr>
            <a:spLocks noGrp="1"/>
          </p:cNvSpPr>
          <p:nvPr>
            <p:ph sz="quarter" idx="1"/>
          </p:nvPr>
        </p:nvSpPr>
        <p:spPr/>
        <p:txBody>
          <a:bodyPr numCol="1">
            <a:normAutofit/>
          </a:bodyPr>
          <a:lstStyle/>
          <a:p>
            <a:r>
              <a:rPr lang="en-US" dirty="0"/>
              <a:t>List current networks</a:t>
            </a:r>
          </a:p>
          <a:p>
            <a:pPr marL="0" indent="0">
              <a:buNone/>
            </a:pPr>
            <a:r>
              <a:rPr lang="en-US" dirty="0" smtClean="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network </a:t>
            </a:r>
            <a:r>
              <a:rPr lang="en-US" dirty="0" smtClean="0">
                <a:solidFill>
                  <a:srgbClr val="C00000"/>
                </a:solidFill>
              </a:rPr>
              <a:t>ls</a:t>
            </a:r>
            <a:endParaRPr lang="en-US" dirty="0">
              <a:solidFill>
                <a:srgbClr val="C00000"/>
              </a:solidFill>
            </a:endParaRPr>
          </a:p>
          <a:p>
            <a:pPr marL="0" indent="0">
              <a:buNone/>
            </a:pPr>
            <a:r>
              <a:rPr lang="en-US" dirty="0" smtClean="0">
                <a:solidFill>
                  <a:srgbClr val="C00000"/>
                </a:solidFill>
              </a:rPr>
              <a:t>	NETWORK </a:t>
            </a:r>
            <a:r>
              <a:rPr lang="en-US" dirty="0">
                <a:solidFill>
                  <a:srgbClr val="C00000"/>
                </a:solidFill>
              </a:rPr>
              <a:t>ID          NAME                DRIVER              SCOPE</a:t>
            </a:r>
          </a:p>
          <a:p>
            <a:pPr marL="0" indent="0">
              <a:buNone/>
            </a:pPr>
            <a:r>
              <a:rPr lang="en-US" dirty="0" smtClean="0">
                <a:solidFill>
                  <a:srgbClr val="C00000"/>
                </a:solidFill>
              </a:rPr>
              <a:t>	17e324f45964        </a:t>
            </a:r>
            <a:r>
              <a:rPr lang="en-US" dirty="0">
                <a:solidFill>
                  <a:srgbClr val="C00000"/>
                </a:solidFill>
              </a:rPr>
              <a:t>bridge          </a:t>
            </a:r>
            <a:r>
              <a:rPr lang="en-US" dirty="0" smtClean="0">
                <a:solidFill>
                  <a:srgbClr val="C00000"/>
                </a:solidFill>
              </a:rPr>
              <a:t>     </a:t>
            </a:r>
            <a:r>
              <a:rPr lang="en-US" dirty="0" err="1">
                <a:solidFill>
                  <a:srgbClr val="C00000"/>
                </a:solidFill>
              </a:rPr>
              <a:t>bridge</a:t>
            </a:r>
            <a:r>
              <a:rPr lang="en-US" dirty="0">
                <a:solidFill>
                  <a:srgbClr val="C00000"/>
                </a:solidFill>
              </a:rPr>
              <a:t>             </a:t>
            </a:r>
            <a:r>
              <a:rPr lang="en-US" dirty="0" smtClean="0">
                <a:solidFill>
                  <a:srgbClr val="C00000"/>
                </a:solidFill>
              </a:rPr>
              <a:t>     </a:t>
            </a:r>
            <a:r>
              <a:rPr lang="en-US" dirty="0">
                <a:solidFill>
                  <a:srgbClr val="C00000"/>
                </a:solidFill>
              </a:rPr>
              <a:t>local</a:t>
            </a:r>
          </a:p>
          <a:p>
            <a:pPr marL="0" indent="0">
              <a:buNone/>
            </a:pPr>
            <a:r>
              <a:rPr lang="en-US" dirty="0" smtClean="0">
                <a:solidFill>
                  <a:srgbClr val="C00000"/>
                </a:solidFill>
              </a:rPr>
              <a:t>	6ed54d316334        </a:t>
            </a:r>
            <a:r>
              <a:rPr lang="en-US" dirty="0">
                <a:solidFill>
                  <a:srgbClr val="C00000"/>
                </a:solidFill>
              </a:rPr>
              <a:t>host               </a:t>
            </a:r>
            <a:r>
              <a:rPr lang="en-US" dirty="0" smtClean="0">
                <a:solidFill>
                  <a:srgbClr val="C00000"/>
                </a:solidFill>
              </a:rPr>
              <a:t>   </a:t>
            </a:r>
            <a:r>
              <a:rPr lang="en-US" dirty="0" err="1" smtClean="0">
                <a:solidFill>
                  <a:srgbClr val="C00000"/>
                </a:solidFill>
              </a:rPr>
              <a:t>host</a:t>
            </a:r>
            <a:r>
              <a:rPr lang="en-US" dirty="0" smtClean="0">
                <a:solidFill>
                  <a:srgbClr val="C00000"/>
                </a:solidFill>
              </a:rPr>
              <a:t>                     local</a:t>
            </a:r>
            <a:endParaRPr lang="en-US" dirty="0">
              <a:solidFill>
                <a:srgbClr val="C00000"/>
              </a:solidFill>
            </a:endParaRPr>
          </a:p>
          <a:p>
            <a:pPr marL="0" indent="0">
              <a:buNone/>
            </a:pPr>
            <a:r>
              <a:rPr lang="en-US" dirty="0" smtClean="0">
                <a:solidFill>
                  <a:srgbClr val="C00000"/>
                </a:solidFill>
              </a:rPr>
              <a:t>	7092879f2cc8         none                  </a:t>
            </a:r>
            <a:r>
              <a:rPr lang="en-US" dirty="0">
                <a:solidFill>
                  <a:srgbClr val="C00000"/>
                </a:solidFill>
              </a:rPr>
              <a:t>null                </a:t>
            </a:r>
            <a:r>
              <a:rPr lang="en-US" dirty="0" smtClean="0">
                <a:solidFill>
                  <a:srgbClr val="C00000"/>
                </a:solidFill>
              </a:rPr>
              <a:t>      local</a:t>
            </a:r>
          </a:p>
          <a:p>
            <a:pPr marL="0" indent="0">
              <a:buNone/>
            </a:pPr>
            <a:endParaRPr lang="en-US" dirty="0"/>
          </a:p>
          <a:p>
            <a:r>
              <a:rPr lang="en-US" dirty="0"/>
              <a:t>The default bridge network is listed, along with host and none. </a:t>
            </a:r>
          </a:p>
        </p:txBody>
      </p:sp>
    </p:spTree>
    <p:extLst>
      <p:ext uri="{BB962C8B-B14F-4D97-AF65-F5344CB8AC3E}">
        <p14:creationId xmlns:p14="http://schemas.microsoft.com/office/powerpoint/2010/main" val="377927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Use the default bridge network</a:t>
            </a:r>
          </a:p>
        </p:txBody>
      </p:sp>
      <p:sp>
        <p:nvSpPr>
          <p:cNvPr id="2" name="Content Placeholder 1"/>
          <p:cNvSpPr>
            <a:spLocks noGrp="1"/>
          </p:cNvSpPr>
          <p:nvPr>
            <p:ph sz="quarter" idx="1"/>
          </p:nvPr>
        </p:nvSpPr>
        <p:spPr/>
        <p:txBody>
          <a:bodyPr numCol="1">
            <a:normAutofit/>
          </a:bodyPr>
          <a:lstStyle/>
          <a:p>
            <a:r>
              <a:rPr lang="en-US" dirty="0"/>
              <a:t>List current networks</a:t>
            </a:r>
          </a:p>
          <a:p>
            <a:pPr marL="0" indent="0">
              <a:buNone/>
            </a:pPr>
            <a:r>
              <a:rPr lang="en-US" dirty="0" smtClean="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network </a:t>
            </a:r>
            <a:r>
              <a:rPr lang="en-US" dirty="0" smtClean="0">
                <a:solidFill>
                  <a:srgbClr val="C00000"/>
                </a:solidFill>
              </a:rPr>
              <a:t>ls</a:t>
            </a:r>
            <a:endParaRPr lang="en-US" dirty="0">
              <a:solidFill>
                <a:srgbClr val="C00000"/>
              </a:solidFill>
            </a:endParaRPr>
          </a:p>
          <a:p>
            <a:pPr marL="0" indent="0">
              <a:buNone/>
            </a:pPr>
            <a:r>
              <a:rPr lang="en-US" dirty="0" smtClean="0">
                <a:solidFill>
                  <a:srgbClr val="C00000"/>
                </a:solidFill>
              </a:rPr>
              <a:t>	NETWORK </a:t>
            </a:r>
            <a:r>
              <a:rPr lang="en-US" dirty="0">
                <a:solidFill>
                  <a:srgbClr val="C00000"/>
                </a:solidFill>
              </a:rPr>
              <a:t>ID          NAME                DRIVER              SCOPE</a:t>
            </a:r>
          </a:p>
          <a:p>
            <a:pPr marL="0" indent="0">
              <a:buNone/>
            </a:pPr>
            <a:r>
              <a:rPr lang="en-US" dirty="0" smtClean="0">
                <a:solidFill>
                  <a:srgbClr val="C00000"/>
                </a:solidFill>
              </a:rPr>
              <a:t>	17e324f45964        </a:t>
            </a:r>
            <a:r>
              <a:rPr lang="en-US" dirty="0">
                <a:solidFill>
                  <a:srgbClr val="C00000"/>
                </a:solidFill>
              </a:rPr>
              <a:t>bridge          </a:t>
            </a:r>
            <a:r>
              <a:rPr lang="en-US" dirty="0" smtClean="0">
                <a:solidFill>
                  <a:srgbClr val="C00000"/>
                </a:solidFill>
              </a:rPr>
              <a:t>     </a:t>
            </a:r>
            <a:r>
              <a:rPr lang="en-US" dirty="0" err="1">
                <a:solidFill>
                  <a:srgbClr val="C00000"/>
                </a:solidFill>
              </a:rPr>
              <a:t>bridge</a:t>
            </a:r>
            <a:r>
              <a:rPr lang="en-US" dirty="0">
                <a:solidFill>
                  <a:srgbClr val="C00000"/>
                </a:solidFill>
              </a:rPr>
              <a:t>             </a:t>
            </a:r>
            <a:r>
              <a:rPr lang="en-US" dirty="0" smtClean="0">
                <a:solidFill>
                  <a:srgbClr val="C00000"/>
                </a:solidFill>
              </a:rPr>
              <a:t>     </a:t>
            </a:r>
            <a:r>
              <a:rPr lang="en-US" dirty="0">
                <a:solidFill>
                  <a:srgbClr val="C00000"/>
                </a:solidFill>
              </a:rPr>
              <a:t>local</a:t>
            </a:r>
          </a:p>
          <a:p>
            <a:pPr marL="0" indent="0">
              <a:buNone/>
            </a:pPr>
            <a:r>
              <a:rPr lang="en-US" dirty="0" smtClean="0">
                <a:solidFill>
                  <a:srgbClr val="C00000"/>
                </a:solidFill>
              </a:rPr>
              <a:t>	6ed54d316334        </a:t>
            </a:r>
            <a:r>
              <a:rPr lang="en-US" dirty="0">
                <a:solidFill>
                  <a:srgbClr val="C00000"/>
                </a:solidFill>
              </a:rPr>
              <a:t>host               </a:t>
            </a:r>
            <a:r>
              <a:rPr lang="en-US" dirty="0" smtClean="0">
                <a:solidFill>
                  <a:srgbClr val="C00000"/>
                </a:solidFill>
              </a:rPr>
              <a:t>   </a:t>
            </a:r>
            <a:r>
              <a:rPr lang="en-US" dirty="0" err="1" smtClean="0">
                <a:solidFill>
                  <a:srgbClr val="C00000"/>
                </a:solidFill>
              </a:rPr>
              <a:t>host</a:t>
            </a:r>
            <a:r>
              <a:rPr lang="en-US" dirty="0" smtClean="0">
                <a:solidFill>
                  <a:srgbClr val="C00000"/>
                </a:solidFill>
              </a:rPr>
              <a:t>                     local</a:t>
            </a:r>
            <a:endParaRPr lang="en-US" dirty="0">
              <a:solidFill>
                <a:srgbClr val="C00000"/>
              </a:solidFill>
            </a:endParaRPr>
          </a:p>
          <a:p>
            <a:pPr marL="0" indent="0">
              <a:buNone/>
            </a:pPr>
            <a:r>
              <a:rPr lang="en-US" dirty="0" smtClean="0">
                <a:solidFill>
                  <a:srgbClr val="C00000"/>
                </a:solidFill>
              </a:rPr>
              <a:t>	7092879f2cc8         none                  </a:t>
            </a:r>
            <a:r>
              <a:rPr lang="en-US" dirty="0">
                <a:solidFill>
                  <a:srgbClr val="C00000"/>
                </a:solidFill>
              </a:rPr>
              <a:t>null                </a:t>
            </a:r>
            <a:r>
              <a:rPr lang="en-US" dirty="0" smtClean="0">
                <a:solidFill>
                  <a:srgbClr val="C00000"/>
                </a:solidFill>
              </a:rPr>
              <a:t>      local</a:t>
            </a:r>
            <a:endParaRPr lang="en-US" dirty="0"/>
          </a:p>
          <a:p>
            <a:r>
              <a:rPr lang="en-US" dirty="0"/>
              <a:t>The default bridge network is listed, along with host and none</a:t>
            </a:r>
            <a:r>
              <a:rPr lang="en-US" dirty="0" smtClean="0"/>
              <a:t>.</a:t>
            </a:r>
          </a:p>
          <a:p>
            <a:r>
              <a:rPr lang="en-US" dirty="0"/>
              <a:t>Inspect the bridge network to see what containers are connected to it</a:t>
            </a:r>
            <a:r>
              <a:rPr lang="en-US" dirty="0" smtClean="0"/>
              <a:t>.</a:t>
            </a:r>
            <a:endParaRPr lang="en-US" dirty="0"/>
          </a:p>
          <a:p>
            <a:pPr marL="0" indent="0">
              <a:buNone/>
            </a:pPr>
            <a:r>
              <a:rPr lang="en-US" dirty="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network inspect bridge </a:t>
            </a:r>
          </a:p>
        </p:txBody>
      </p:sp>
    </p:spTree>
    <p:extLst>
      <p:ext uri="{BB962C8B-B14F-4D97-AF65-F5344CB8AC3E}">
        <p14:creationId xmlns:p14="http://schemas.microsoft.com/office/powerpoint/2010/main" val="136401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Virtual Ethernet Devices</a:t>
            </a:r>
          </a:p>
        </p:txBody>
      </p:sp>
      <p:sp>
        <p:nvSpPr>
          <p:cNvPr id="2" name="Content Placeholder 1"/>
          <p:cNvSpPr>
            <a:spLocks noGrp="1"/>
          </p:cNvSpPr>
          <p:nvPr>
            <p:ph sz="quarter" idx="1"/>
          </p:nvPr>
        </p:nvSpPr>
        <p:spPr/>
        <p:txBody>
          <a:bodyPr numCol="1">
            <a:normAutofit/>
          </a:bodyPr>
          <a:lstStyle/>
          <a:p>
            <a:endParaRPr lang="en-US" dirty="0"/>
          </a:p>
          <a:p>
            <a:r>
              <a:rPr lang="en-US" dirty="0">
                <a:solidFill>
                  <a:srgbClr val="C00000"/>
                </a:solidFill>
              </a:rPr>
              <a:t>A virtual </a:t>
            </a:r>
            <a:r>
              <a:rPr lang="en-US" dirty="0" err="1">
                <a:solidFill>
                  <a:srgbClr val="C00000"/>
                </a:solidFill>
              </a:rPr>
              <a:t>ethernet</a:t>
            </a:r>
            <a:r>
              <a:rPr lang="en-US" dirty="0">
                <a:solidFill>
                  <a:srgbClr val="C00000"/>
                </a:solidFill>
              </a:rPr>
              <a:t> device </a:t>
            </a:r>
            <a:r>
              <a:rPr lang="en-US" dirty="0"/>
              <a:t>or </a:t>
            </a:r>
            <a:r>
              <a:rPr lang="en-US" dirty="0" err="1">
                <a:solidFill>
                  <a:srgbClr val="C00000"/>
                </a:solidFill>
              </a:rPr>
              <a:t>veth</a:t>
            </a:r>
            <a:r>
              <a:rPr lang="en-US" dirty="0">
                <a:solidFill>
                  <a:srgbClr val="C00000"/>
                </a:solidFill>
              </a:rPr>
              <a:t> </a:t>
            </a:r>
            <a:r>
              <a:rPr lang="en-US" dirty="0"/>
              <a:t>is a Linux networking interface that acts as a connecting wire between two network namespaces. </a:t>
            </a:r>
            <a:endParaRPr lang="en-US" dirty="0" smtClean="0"/>
          </a:p>
          <a:p>
            <a:r>
              <a:rPr lang="en-US" dirty="0" smtClean="0"/>
              <a:t>A </a:t>
            </a:r>
            <a:r>
              <a:rPr lang="en-US" dirty="0" err="1"/>
              <a:t>veth</a:t>
            </a:r>
            <a:r>
              <a:rPr lang="en-US" dirty="0"/>
              <a:t> is a full duplex link that has a single interface in each namespace. Traffic in one interface is directed out the other interface. </a:t>
            </a:r>
            <a:endParaRPr lang="en-US" dirty="0" smtClean="0"/>
          </a:p>
          <a:p>
            <a:r>
              <a:rPr lang="en-US" dirty="0" smtClean="0"/>
              <a:t>Docker </a:t>
            </a:r>
            <a:r>
              <a:rPr lang="en-US" dirty="0"/>
              <a:t>network drivers utilize </a:t>
            </a:r>
            <a:r>
              <a:rPr lang="en-US" dirty="0" err="1"/>
              <a:t>veths</a:t>
            </a:r>
            <a:r>
              <a:rPr lang="en-US" dirty="0"/>
              <a:t> to provide explicit connections between namespaces when Docker networks are created. </a:t>
            </a:r>
            <a:endParaRPr lang="en-US" dirty="0" smtClean="0"/>
          </a:p>
          <a:p>
            <a:r>
              <a:rPr lang="en-US" dirty="0" smtClean="0"/>
              <a:t>When </a:t>
            </a:r>
            <a:r>
              <a:rPr lang="en-US" dirty="0"/>
              <a:t>a container is attached to a Docker network, one end of the </a:t>
            </a:r>
            <a:r>
              <a:rPr lang="en-US" dirty="0" err="1"/>
              <a:t>veth</a:t>
            </a:r>
            <a:r>
              <a:rPr lang="en-US" dirty="0"/>
              <a:t> is placed inside the container (usually seen as the </a:t>
            </a:r>
            <a:r>
              <a:rPr lang="en-US" dirty="0" err="1"/>
              <a:t>ethX</a:t>
            </a:r>
            <a:r>
              <a:rPr lang="en-US" dirty="0"/>
              <a:t> interface) while the other is attached to the Docker network.</a:t>
            </a:r>
            <a:endParaRPr lang="en-US" dirty="0">
              <a:solidFill>
                <a:srgbClr val="C00000"/>
              </a:solidFill>
            </a:endParaRPr>
          </a:p>
        </p:txBody>
      </p:sp>
    </p:spTree>
    <p:extLst>
      <p:ext uri="{BB962C8B-B14F-4D97-AF65-F5344CB8AC3E}">
        <p14:creationId xmlns:p14="http://schemas.microsoft.com/office/powerpoint/2010/main" val="265752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Docker Networking</a:t>
            </a:r>
            <a:endParaRPr lang="en-US" dirty="0"/>
          </a:p>
        </p:txBody>
      </p:sp>
      <p:sp>
        <p:nvSpPr>
          <p:cNvPr id="5" name="Text Placeholder 4"/>
          <p:cNvSpPr>
            <a:spLocks noGrp="1"/>
          </p:cNvSpPr>
          <p:nvPr>
            <p:ph type="body" idx="1"/>
          </p:nvPr>
        </p:nvSpPr>
        <p:spPr/>
        <p:txBody>
          <a:bodyPr/>
          <a:lstStyle/>
          <a:p>
            <a:r>
              <a:rPr lang="en-US" dirty="0" smtClean="0"/>
              <a:t>Bridge network</a:t>
            </a:r>
            <a:endParaRPr lang="en-US" dirty="0"/>
          </a:p>
        </p:txBody>
      </p:sp>
    </p:spTree>
    <p:extLst>
      <p:ext uri="{BB962C8B-B14F-4D97-AF65-F5344CB8AC3E}">
        <p14:creationId xmlns:p14="http://schemas.microsoft.com/office/powerpoint/2010/main" val="144727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Bridge network</a:t>
            </a:r>
            <a:endParaRPr lang="en-US" dirty="0"/>
          </a:p>
        </p:txBody>
      </p:sp>
      <p:sp>
        <p:nvSpPr>
          <p:cNvPr id="2" name="Content Placeholder 1"/>
          <p:cNvSpPr>
            <a:spLocks noGrp="1"/>
          </p:cNvSpPr>
          <p:nvPr>
            <p:ph sz="quarter" idx="1"/>
          </p:nvPr>
        </p:nvSpPr>
        <p:spPr/>
        <p:txBody>
          <a:bodyPr numCol="1"/>
          <a:lstStyle/>
          <a:p>
            <a:r>
              <a:rPr lang="en-US" dirty="0"/>
              <a:t>Containers connected to the same </a:t>
            </a:r>
            <a:r>
              <a:rPr lang="en-US" dirty="0" smtClean="0"/>
              <a:t>user-defined </a:t>
            </a:r>
            <a:r>
              <a:rPr lang="en-US" dirty="0"/>
              <a:t>bridge network automatically expose all ports to each other, and no ports to the outside world. This allows containerized applications to communicate with each other easily, without accidentally opening access to the outside world.</a:t>
            </a:r>
          </a:p>
        </p:txBody>
      </p:sp>
    </p:spTree>
    <p:extLst>
      <p:ext uri="{BB962C8B-B14F-4D97-AF65-F5344CB8AC3E}">
        <p14:creationId xmlns:p14="http://schemas.microsoft.com/office/powerpoint/2010/main" val="198388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1184" y="265176"/>
            <a:ext cx="10363200" cy="887286"/>
          </a:xfrm>
        </p:spPr>
        <p:txBody>
          <a:bodyPr/>
          <a:lstStyle/>
          <a:p>
            <a:r>
              <a:rPr lang="en-US" dirty="0" smtClean="0"/>
              <a:t>Bridge network</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79184" y="1152463"/>
            <a:ext cx="8073796" cy="5505880"/>
          </a:xfrm>
        </p:spPr>
      </p:pic>
    </p:spTree>
    <p:extLst>
      <p:ext uri="{BB962C8B-B14F-4D97-AF65-F5344CB8AC3E}">
        <p14:creationId xmlns:p14="http://schemas.microsoft.com/office/powerpoint/2010/main" val="359107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Bridge interface</a:t>
            </a:r>
            <a:endParaRPr lang="en-US" dirty="0"/>
          </a:p>
        </p:txBody>
      </p:sp>
      <p:sp>
        <p:nvSpPr>
          <p:cNvPr id="2" name="Content Placeholder 1"/>
          <p:cNvSpPr>
            <a:spLocks noGrp="1"/>
          </p:cNvSpPr>
          <p:nvPr>
            <p:ph sz="quarter" idx="1"/>
          </p:nvPr>
        </p:nvSpPr>
        <p:spPr/>
        <p:txBody>
          <a:bodyPr numCol="1"/>
          <a:lstStyle/>
          <a:p>
            <a:r>
              <a:rPr lang="en-US" dirty="0" smtClean="0"/>
              <a:t>Create interface </a:t>
            </a:r>
          </a:p>
          <a:p>
            <a:pPr marL="0" indent="0">
              <a:buNone/>
            </a:pPr>
            <a:r>
              <a:rPr lang="en-US" dirty="0" smtClean="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network create </a:t>
            </a:r>
            <a:r>
              <a:rPr lang="en-US" b="1" dirty="0" smtClean="0">
                <a:solidFill>
                  <a:srgbClr val="C00000"/>
                </a:solidFill>
              </a:rPr>
              <a:t>--driver bridge </a:t>
            </a:r>
            <a:r>
              <a:rPr lang="en-US" dirty="0" smtClean="0">
                <a:solidFill>
                  <a:srgbClr val="C00000"/>
                </a:solidFill>
              </a:rPr>
              <a:t>my-net</a:t>
            </a:r>
          </a:p>
          <a:p>
            <a:r>
              <a:rPr lang="en-US" dirty="0" smtClean="0">
                <a:solidFill>
                  <a:srgbClr val="C00000"/>
                </a:solidFill>
              </a:rPr>
              <a:t>--driver bridge </a:t>
            </a:r>
            <a:r>
              <a:rPr lang="en-US" dirty="0" smtClean="0"/>
              <a:t>: default setting.</a:t>
            </a:r>
          </a:p>
          <a:p>
            <a:endParaRPr lang="en-US" dirty="0" smtClean="0"/>
          </a:p>
          <a:p>
            <a:r>
              <a:rPr lang="en-US" dirty="0" smtClean="0"/>
              <a:t>Remove interface</a:t>
            </a:r>
            <a:endParaRPr lang="en-US" dirty="0"/>
          </a:p>
          <a:p>
            <a:pPr marL="0" indent="0">
              <a:buNone/>
            </a:pPr>
            <a:r>
              <a:rPr lang="en-US" dirty="0" smtClean="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network </a:t>
            </a:r>
            <a:r>
              <a:rPr lang="en-US" dirty="0" err="1">
                <a:solidFill>
                  <a:srgbClr val="C00000"/>
                </a:solidFill>
              </a:rPr>
              <a:t>rm</a:t>
            </a:r>
            <a:r>
              <a:rPr lang="en-US" dirty="0">
                <a:solidFill>
                  <a:srgbClr val="C00000"/>
                </a:solidFill>
              </a:rPr>
              <a:t> my-net</a:t>
            </a:r>
          </a:p>
        </p:txBody>
      </p:sp>
    </p:spTree>
    <p:extLst>
      <p:ext uri="{BB962C8B-B14F-4D97-AF65-F5344CB8AC3E}">
        <p14:creationId xmlns:p14="http://schemas.microsoft.com/office/powerpoint/2010/main" val="60119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Bridge network</a:t>
            </a:r>
            <a:endParaRPr lang="en-US" dirty="0"/>
          </a:p>
        </p:txBody>
      </p:sp>
      <p:sp>
        <p:nvSpPr>
          <p:cNvPr id="2" name="Content Placeholder 1"/>
          <p:cNvSpPr>
            <a:spLocks noGrp="1"/>
          </p:cNvSpPr>
          <p:nvPr>
            <p:ph sz="quarter" idx="1"/>
          </p:nvPr>
        </p:nvSpPr>
        <p:spPr/>
        <p:txBody>
          <a:bodyPr numCol="2"/>
          <a:lstStyle/>
          <a:p>
            <a:r>
              <a:rPr lang="en-US" dirty="0" smtClean="0"/>
              <a:t>Connect to bridge interface </a:t>
            </a:r>
          </a:p>
          <a:p>
            <a:endParaRPr lang="en-US" dirty="0" smtClean="0"/>
          </a:p>
          <a:p>
            <a:pPr marL="0" indent="0">
              <a:buNone/>
            </a:pPr>
            <a:r>
              <a:rPr lang="en-US" dirty="0" err="1">
                <a:solidFill>
                  <a:srgbClr val="C00000"/>
                </a:solidFill>
              </a:rPr>
              <a:t>docker</a:t>
            </a:r>
            <a:r>
              <a:rPr lang="en-US" dirty="0">
                <a:solidFill>
                  <a:srgbClr val="C00000"/>
                </a:solidFill>
              </a:rPr>
              <a:t> create --name my-</a:t>
            </a:r>
            <a:r>
              <a:rPr lang="en-US" dirty="0" err="1">
                <a:solidFill>
                  <a:srgbClr val="C00000"/>
                </a:solidFill>
              </a:rPr>
              <a:t>nginx</a:t>
            </a:r>
            <a:r>
              <a:rPr lang="en-US" dirty="0">
                <a:solidFill>
                  <a:srgbClr val="C00000"/>
                </a:solidFill>
              </a:rPr>
              <a:t> \</a:t>
            </a:r>
          </a:p>
          <a:p>
            <a:pPr marL="0" indent="0">
              <a:buNone/>
            </a:pPr>
            <a:r>
              <a:rPr lang="en-US" dirty="0">
                <a:solidFill>
                  <a:srgbClr val="C00000"/>
                </a:solidFill>
              </a:rPr>
              <a:t>  --network my-net \</a:t>
            </a:r>
          </a:p>
          <a:p>
            <a:pPr marL="0" indent="0">
              <a:buNone/>
            </a:pPr>
            <a:r>
              <a:rPr lang="en-US" dirty="0">
                <a:solidFill>
                  <a:srgbClr val="C00000"/>
                </a:solidFill>
              </a:rPr>
              <a:t>  --publish 8080:80 \</a:t>
            </a:r>
          </a:p>
          <a:p>
            <a:pPr marL="0" indent="0">
              <a:buNone/>
            </a:pPr>
            <a:r>
              <a:rPr lang="en-US" dirty="0">
                <a:solidFill>
                  <a:srgbClr val="C00000"/>
                </a:solidFill>
              </a:rPr>
              <a:t>  </a:t>
            </a:r>
            <a:r>
              <a:rPr lang="en-US" dirty="0" err="1">
                <a:solidFill>
                  <a:srgbClr val="C00000"/>
                </a:solidFill>
              </a:rPr>
              <a:t>nginx:latest</a:t>
            </a:r>
            <a:endParaRPr lang="en-US" dirty="0">
              <a:solidFill>
                <a:srgbClr val="C00000"/>
              </a:solidFill>
            </a:endParaRPr>
          </a:p>
        </p:txBody>
      </p:sp>
    </p:spTree>
    <p:extLst>
      <p:ext uri="{BB962C8B-B14F-4D97-AF65-F5344CB8AC3E}">
        <p14:creationId xmlns:p14="http://schemas.microsoft.com/office/powerpoint/2010/main" val="408326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Bridge network</a:t>
            </a:r>
            <a:endParaRPr lang="en-US" dirty="0"/>
          </a:p>
        </p:txBody>
      </p:sp>
      <p:sp>
        <p:nvSpPr>
          <p:cNvPr id="2" name="Content Placeholder 1"/>
          <p:cNvSpPr>
            <a:spLocks noGrp="1"/>
          </p:cNvSpPr>
          <p:nvPr>
            <p:ph sz="quarter" idx="1"/>
          </p:nvPr>
        </p:nvSpPr>
        <p:spPr/>
        <p:txBody>
          <a:bodyPr numCol="1"/>
          <a:lstStyle/>
          <a:p>
            <a:r>
              <a:rPr lang="en-US" dirty="0"/>
              <a:t>The tool </a:t>
            </a:r>
            <a:r>
              <a:rPr lang="en-US" dirty="0" err="1"/>
              <a:t>brctl</a:t>
            </a:r>
            <a:r>
              <a:rPr lang="en-US" dirty="0"/>
              <a:t> on the host shows the Linux bridges that exist in the host network namespace. It shows a single bridge called docker0. docker0 has one interface, vetha3788c4, which provides connectivity from the bridge to the eth0 interface inside container c1.</a:t>
            </a:r>
          </a:p>
          <a:p>
            <a:endParaRPr lang="en-US" dirty="0"/>
          </a:p>
          <a:p>
            <a:pPr marL="0" indent="0">
              <a:buNone/>
            </a:pPr>
            <a:r>
              <a:rPr lang="en-US" dirty="0" err="1" smtClean="0">
                <a:solidFill>
                  <a:srgbClr val="C00000"/>
                </a:solidFill>
              </a:rPr>
              <a:t>brctl</a:t>
            </a:r>
            <a:r>
              <a:rPr lang="en-US" dirty="0" smtClean="0">
                <a:solidFill>
                  <a:srgbClr val="C00000"/>
                </a:solidFill>
              </a:rPr>
              <a:t> </a:t>
            </a:r>
            <a:r>
              <a:rPr lang="en-US" dirty="0">
                <a:solidFill>
                  <a:srgbClr val="C00000"/>
                </a:solidFill>
              </a:rPr>
              <a:t>show</a:t>
            </a:r>
          </a:p>
          <a:p>
            <a:pPr marL="0" indent="0">
              <a:buNone/>
            </a:pPr>
            <a:r>
              <a:rPr lang="en-US" dirty="0">
                <a:solidFill>
                  <a:srgbClr val="C00000"/>
                </a:solidFill>
              </a:rPr>
              <a:t>bridge name      bridge id            STP enabled    interfaces</a:t>
            </a:r>
          </a:p>
          <a:p>
            <a:pPr marL="0" indent="0">
              <a:buNone/>
            </a:pPr>
            <a:r>
              <a:rPr lang="en-US" dirty="0">
                <a:solidFill>
                  <a:srgbClr val="C00000"/>
                </a:solidFill>
              </a:rPr>
              <a:t>docker0          8000.0242504b5200    no             vethb64e8b8</a:t>
            </a:r>
          </a:p>
        </p:txBody>
      </p:sp>
    </p:spTree>
    <p:extLst>
      <p:ext uri="{BB962C8B-B14F-4D97-AF65-F5344CB8AC3E}">
        <p14:creationId xmlns:p14="http://schemas.microsoft.com/office/powerpoint/2010/main" val="358548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5736" y="292608"/>
            <a:ext cx="10363200" cy="740982"/>
          </a:xfrm>
        </p:spPr>
        <p:txBody>
          <a:bodyPr>
            <a:normAutofit fontScale="90000"/>
          </a:bodyPr>
          <a:lstStyle/>
          <a:p>
            <a:r>
              <a:rPr lang="en-US" dirty="0" smtClean="0"/>
              <a:t>Networking layered models</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663440" y="1033590"/>
            <a:ext cx="6178808" cy="5643312"/>
          </a:xfrm>
        </p:spPr>
      </p:pic>
    </p:spTree>
    <p:extLst>
      <p:ext uri="{BB962C8B-B14F-4D97-AF65-F5344CB8AC3E}">
        <p14:creationId xmlns:p14="http://schemas.microsoft.com/office/powerpoint/2010/main" val="158893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Bridge network</a:t>
            </a:r>
            <a:endParaRPr lang="en-US" dirty="0"/>
          </a:p>
        </p:txBody>
      </p:sp>
      <p:sp>
        <p:nvSpPr>
          <p:cNvPr id="2" name="Content Placeholder 1"/>
          <p:cNvSpPr>
            <a:spLocks noGrp="1"/>
          </p:cNvSpPr>
          <p:nvPr>
            <p:ph sz="quarter" idx="1"/>
          </p:nvPr>
        </p:nvSpPr>
        <p:spPr/>
        <p:txBody>
          <a:bodyPr numCol="1"/>
          <a:lstStyle/>
          <a:p>
            <a:r>
              <a:rPr lang="en-US" dirty="0"/>
              <a:t> You can only connect to one network during the </a:t>
            </a:r>
            <a:r>
              <a:rPr lang="en-US" dirty="0" err="1"/>
              <a:t>docker</a:t>
            </a:r>
            <a:r>
              <a:rPr lang="en-US" dirty="0"/>
              <a:t> run command, so you need to use </a:t>
            </a:r>
            <a:endParaRPr lang="en-US" dirty="0" smtClean="0"/>
          </a:p>
          <a:p>
            <a:pPr marL="0" indent="0">
              <a:buNone/>
            </a:pPr>
            <a:r>
              <a:rPr lang="en-US" dirty="0" smtClean="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run -</a:t>
            </a:r>
            <a:r>
              <a:rPr lang="en-US" dirty="0" err="1">
                <a:solidFill>
                  <a:srgbClr val="C00000"/>
                </a:solidFill>
              </a:rPr>
              <a:t>dit</a:t>
            </a:r>
            <a:r>
              <a:rPr lang="en-US" dirty="0">
                <a:solidFill>
                  <a:srgbClr val="C00000"/>
                </a:solidFill>
              </a:rPr>
              <a:t> --name alpine1 --network alpine-net alpine </a:t>
            </a:r>
            <a:r>
              <a:rPr lang="en-US" dirty="0" smtClean="0">
                <a:solidFill>
                  <a:srgbClr val="C00000"/>
                </a:solidFill>
              </a:rPr>
              <a:t>ash</a:t>
            </a:r>
          </a:p>
          <a:p>
            <a:pPr marL="0" indent="0">
              <a:buNone/>
            </a:pPr>
            <a:endParaRPr lang="en-US" dirty="0" smtClean="0">
              <a:solidFill>
                <a:srgbClr val="C00000"/>
              </a:solidFill>
            </a:endParaRPr>
          </a:p>
          <a:p>
            <a:r>
              <a:rPr lang="en-US" dirty="0" smtClean="0"/>
              <a:t>Connect </a:t>
            </a:r>
            <a:r>
              <a:rPr lang="en-US" dirty="0" err="1" smtClean="0"/>
              <a:t>ciontainer</a:t>
            </a:r>
            <a:r>
              <a:rPr lang="en-US" dirty="0" smtClean="0"/>
              <a:t> to </a:t>
            </a:r>
            <a:r>
              <a:rPr lang="en-US" dirty="0"/>
              <a:t>the bridge </a:t>
            </a:r>
            <a:r>
              <a:rPr lang="en-US" dirty="0" smtClean="0"/>
              <a:t>network afterward </a:t>
            </a:r>
            <a:endParaRPr lang="en-US" dirty="0"/>
          </a:p>
          <a:p>
            <a:pPr marL="0" indent="0">
              <a:buNone/>
            </a:pPr>
            <a:r>
              <a:rPr lang="en-US" dirty="0" smtClean="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network connect bridge </a:t>
            </a:r>
            <a:r>
              <a:rPr lang="en-US" dirty="0" smtClean="0">
                <a:solidFill>
                  <a:srgbClr val="C00000"/>
                </a:solidFill>
              </a:rPr>
              <a:t>alpine4</a:t>
            </a:r>
          </a:p>
          <a:p>
            <a:pPr marL="0" indent="0">
              <a:buNone/>
            </a:pPr>
            <a:endParaRPr lang="en-US" dirty="0">
              <a:solidFill>
                <a:srgbClr val="C00000"/>
              </a:solidFill>
            </a:endParaRPr>
          </a:p>
          <a:p>
            <a:r>
              <a:rPr lang="en-US" dirty="0"/>
              <a:t>Disconnect from </a:t>
            </a:r>
            <a:r>
              <a:rPr lang="en-US" dirty="0" smtClean="0"/>
              <a:t>network</a:t>
            </a:r>
            <a:endParaRPr lang="en-US" dirty="0"/>
          </a:p>
          <a:p>
            <a:pPr marL="0" indent="0">
              <a:buNone/>
            </a:pPr>
            <a:r>
              <a:rPr lang="en-US" dirty="0" smtClean="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network disconnect </a:t>
            </a:r>
            <a:r>
              <a:rPr lang="en-US" dirty="0" smtClean="0">
                <a:solidFill>
                  <a:srgbClr val="C00000"/>
                </a:solidFill>
              </a:rPr>
              <a:t>bridge alpine4</a:t>
            </a:r>
            <a:endParaRPr lang="en-US" dirty="0">
              <a:solidFill>
                <a:srgbClr val="C00000"/>
              </a:solidFill>
            </a:endParaRPr>
          </a:p>
          <a:p>
            <a:endParaRPr lang="en-US" dirty="0">
              <a:solidFill>
                <a:srgbClr val="C00000"/>
              </a:solidFill>
            </a:endParaRPr>
          </a:p>
        </p:txBody>
      </p:sp>
    </p:spTree>
    <p:extLst>
      <p:ext uri="{BB962C8B-B14F-4D97-AF65-F5344CB8AC3E}">
        <p14:creationId xmlns:p14="http://schemas.microsoft.com/office/powerpoint/2010/main" val="263992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Bridge network</a:t>
            </a:r>
            <a:endParaRPr lang="en-US" dirty="0"/>
          </a:p>
        </p:txBody>
      </p:sp>
      <p:sp>
        <p:nvSpPr>
          <p:cNvPr id="2" name="Content Placeholder 1"/>
          <p:cNvSpPr>
            <a:spLocks noGrp="1"/>
          </p:cNvSpPr>
          <p:nvPr>
            <p:ph sz="quarter" idx="1"/>
          </p:nvPr>
        </p:nvSpPr>
        <p:spPr>
          <a:xfrm>
            <a:off x="1219200" y="1545336"/>
            <a:ext cx="10363200" cy="4474464"/>
          </a:xfrm>
        </p:spPr>
        <p:txBody>
          <a:bodyPr numCol="1">
            <a:normAutofit/>
          </a:bodyPr>
          <a:lstStyle/>
          <a:p>
            <a:r>
              <a:rPr lang="en-US" dirty="0" smtClean="0"/>
              <a:t>    </a:t>
            </a:r>
            <a:r>
              <a:rPr lang="en-US" dirty="0"/>
              <a:t>By default, traffic from containers connected to the default bridge network is not forwarded to the outside world. To enable forwarding, you need to change two settings. </a:t>
            </a:r>
            <a:endParaRPr lang="en-US" dirty="0" smtClean="0"/>
          </a:p>
          <a:p>
            <a:r>
              <a:rPr lang="en-US" dirty="0" smtClean="0"/>
              <a:t>Configure </a:t>
            </a:r>
            <a:r>
              <a:rPr lang="en-US" dirty="0"/>
              <a:t>the Linux kernel to allow IP forwarding</a:t>
            </a:r>
            <a:r>
              <a:rPr lang="en-US" dirty="0" smtClean="0"/>
              <a:t>.</a:t>
            </a:r>
            <a:endParaRPr lang="en-US" dirty="0"/>
          </a:p>
          <a:p>
            <a:pPr marL="0" indent="0">
              <a:buNone/>
            </a:pPr>
            <a:r>
              <a:rPr lang="en-US" dirty="0" smtClean="0">
                <a:solidFill>
                  <a:srgbClr val="C00000"/>
                </a:solidFill>
              </a:rPr>
              <a:t> 	</a:t>
            </a:r>
            <a:r>
              <a:rPr lang="en-US" dirty="0" err="1" smtClean="0">
                <a:solidFill>
                  <a:srgbClr val="C00000"/>
                </a:solidFill>
              </a:rPr>
              <a:t>sysctl</a:t>
            </a:r>
            <a:r>
              <a:rPr lang="en-US" dirty="0" smtClean="0">
                <a:solidFill>
                  <a:srgbClr val="C00000"/>
                </a:solidFill>
              </a:rPr>
              <a:t> </a:t>
            </a:r>
            <a:r>
              <a:rPr lang="en-US" dirty="0">
                <a:solidFill>
                  <a:srgbClr val="C00000"/>
                </a:solidFill>
              </a:rPr>
              <a:t>net.ipv4.conf.all.forwarding=1</a:t>
            </a:r>
          </a:p>
          <a:p>
            <a:endParaRPr lang="en-US" dirty="0"/>
          </a:p>
          <a:p>
            <a:r>
              <a:rPr lang="en-US" dirty="0"/>
              <a:t>    Change the policy for the </a:t>
            </a:r>
            <a:r>
              <a:rPr lang="en-US" dirty="0" err="1"/>
              <a:t>iptables</a:t>
            </a:r>
            <a:r>
              <a:rPr lang="en-US" dirty="0"/>
              <a:t> FORWARD policy from DROP to ACCEPT</a:t>
            </a:r>
            <a:r>
              <a:rPr lang="en-US" dirty="0" smtClean="0"/>
              <a:t>.</a:t>
            </a:r>
            <a:endParaRPr lang="en-US" dirty="0"/>
          </a:p>
          <a:p>
            <a:pPr marL="0" indent="0">
              <a:buNone/>
            </a:pPr>
            <a:r>
              <a:rPr lang="en-US" dirty="0" smtClean="0">
                <a:solidFill>
                  <a:srgbClr val="C00000"/>
                </a:solidFill>
              </a:rPr>
              <a:t>	</a:t>
            </a:r>
            <a:r>
              <a:rPr lang="en-US" dirty="0" err="1" smtClean="0">
                <a:solidFill>
                  <a:srgbClr val="C00000"/>
                </a:solidFill>
              </a:rPr>
              <a:t>iptables</a:t>
            </a:r>
            <a:r>
              <a:rPr lang="en-US" dirty="0" smtClean="0">
                <a:solidFill>
                  <a:srgbClr val="C00000"/>
                </a:solidFill>
              </a:rPr>
              <a:t> </a:t>
            </a:r>
            <a:r>
              <a:rPr lang="en-US" dirty="0">
                <a:solidFill>
                  <a:srgbClr val="C00000"/>
                </a:solidFill>
              </a:rPr>
              <a:t>-P FORWARD ACCEPT</a:t>
            </a:r>
          </a:p>
          <a:p>
            <a:endParaRPr lang="en-US" dirty="0"/>
          </a:p>
        </p:txBody>
      </p:sp>
    </p:spTree>
    <p:extLst>
      <p:ext uri="{BB962C8B-B14F-4D97-AF65-F5344CB8AC3E}">
        <p14:creationId xmlns:p14="http://schemas.microsoft.com/office/powerpoint/2010/main" val="345978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Configure the default bridge network</a:t>
            </a:r>
          </a:p>
        </p:txBody>
      </p:sp>
      <p:sp>
        <p:nvSpPr>
          <p:cNvPr id="2" name="Content Placeholder 1"/>
          <p:cNvSpPr>
            <a:spLocks noGrp="1"/>
          </p:cNvSpPr>
          <p:nvPr>
            <p:ph sz="quarter" idx="1"/>
          </p:nvPr>
        </p:nvSpPr>
        <p:spPr/>
        <p:txBody>
          <a:bodyPr numCol="1">
            <a:normAutofit fontScale="92500" lnSpcReduction="20000"/>
          </a:bodyPr>
          <a:lstStyle/>
          <a:p>
            <a:pPr marL="0" indent="0">
              <a:buNone/>
            </a:pPr>
            <a:endParaRPr lang="en-US" dirty="0"/>
          </a:p>
          <a:p>
            <a:r>
              <a:rPr lang="en-US" dirty="0"/>
              <a:t>    Configure the </a:t>
            </a:r>
            <a:r>
              <a:rPr lang="en-US" dirty="0" smtClean="0"/>
              <a:t>default bridge network (file </a:t>
            </a:r>
            <a:r>
              <a:rPr lang="en-US" dirty="0" err="1" smtClean="0">
                <a:solidFill>
                  <a:srgbClr val="C00000"/>
                </a:solidFill>
              </a:rPr>
              <a:t>daemon.json</a:t>
            </a:r>
            <a:r>
              <a:rPr lang="en-US" dirty="0" smtClean="0"/>
              <a:t>).</a:t>
            </a:r>
            <a:endParaRPr lang="en-US" dirty="0"/>
          </a:p>
          <a:p>
            <a:endParaRPr lang="en-US" dirty="0"/>
          </a:p>
          <a:p>
            <a:pPr marL="0" indent="0">
              <a:buNone/>
            </a:pPr>
            <a:r>
              <a:rPr lang="en-US" dirty="0"/>
              <a:t> </a:t>
            </a:r>
            <a:r>
              <a:rPr lang="en-US" dirty="0">
                <a:solidFill>
                  <a:srgbClr val="C00000"/>
                </a:solidFill>
              </a:rPr>
              <a:t>{</a:t>
            </a:r>
          </a:p>
          <a:p>
            <a:pPr marL="0" indent="0">
              <a:buNone/>
            </a:pPr>
            <a:r>
              <a:rPr lang="en-US" dirty="0">
                <a:solidFill>
                  <a:srgbClr val="C00000"/>
                </a:solidFill>
              </a:rPr>
              <a:t>  "</a:t>
            </a:r>
            <a:r>
              <a:rPr lang="en-US" dirty="0" err="1">
                <a:solidFill>
                  <a:srgbClr val="C00000"/>
                </a:solidFill>
              </a:rPr>
              <a:t>bip</a:t>
            </a:r>
            <a:r>
              <a:rPr lang="en-US" dirty="0">
                <a:solidFill>
                  <a:srgbClr val="C00000"/>
                </a:solidFill>
              </a:rPr>
              <a:t>": "192.168.1.5/24",</a:t>
            </a:r>
          </a:p>
          <a:p>
            <a:pPr marL="0" indent="0">
              <a:buNone/>
            </a:pPr>
            <a:r>
              <a:rPr lang="en-US" dirty="0">
                <a:solidFill>
                  <a:srgbClr val="C00000"/>
                </a:solidFill>
              </a:rPr>
              <a:t>  "fixed-</a:t>
            </a:r>
            <a:r>
              <a:rPr lang="en-US" dirty="0" err="1">
                <a:solidFill>
                  <a:srgbClr val="C00000"/>
                </a:solidFill>
              </a:rPr>
              <a:t>cidr</a:t>
            </a:r>
            <a:r>
              <a:rPr lang="en-US" dirty="0">
                <a:solidFill>
                  <a:srgbClr val="C00000"/>
                </a:solidFill>
              </a:rPr>
              <a:t>": "192.168.1.5/25",</a:t>
            </a:r>
          </a:p>
          <a:p>
            <a:pPr marL="0" indent="0">
              <a:buNone/>
            </a:pPr>
            <a:r>
              <a:rPr lang="en-US" dirty="0">
                <a:solidFill>
                  <a:srgbClr val="C00000"/>
                </a:solidFill>
              </a:rPr>
              <a:t>  "fixed-cidr-v6": "2001:db8::/64",</a:t>
            </a:r>
          </a:p>
          <a:p>
            <a:pPr marL="0" indent="0">
              <a:buNone/>
            </a:pPr>
            <a:r>
              <a:rPr lang="en-US" dirty="0">
                <a:solidFill>
                  <a:srgbClr val="C00000"/>
                </a:solidFill>
              </a:rPr>
              <a:t>  "</a:t>
            </a:r>
            <a:r>
              <a:rPr lang="en-US" dirty="0" err="1">
                <a:solidFill>
                  <a:srgbClr val="C00000"/>
                </a:solidFill>
              </a:rPr>
              <a:t>mtu</a:t>
            </a:r>
            <a:r>
              <a:rPr lang="en-US" dirty="0">
                <a:solidFill>
                  <a:srgbClr val="C00000"/>
                </a:solidFill>
              </a:rPr>
              <a:t>": 1500,</a:t>
            </a:r>
          </a:p>
          <a:p>
            <a:pPr marL="0" indent="0">
              <a:buNone/>
            </a:pPr>
            <a:r>
              <a:rPr lang="en-US" dirty="0">
                <a:solidFill>
                  <a:srgbClr val="C00000"/>
                </a:solidFill>
              </a:rPr>
              <a:t>  "default-gateway": "10.20.1.1",</a:t>
            </a:r>
          </a:p>
          <a:p>
            <a:pPr marL="0" indent="0">
              <a:buNone/>
            </a:pPr>
            <a:r>
              <a:rPr lang="en-US" dirty="0">
                <a:solidFill>
                  <a:srgbClr val="C00000"/>
                </a:solidFill>
              </a:rPr>
              <a:t>  "default-gateway-v6": "2001:db8:abcd::89",</a:t>
            </a:r>
          </a:p>
          <a:p>
            <a:pPr marL="0" indent="0">
              <a:buNone/>
            </a:pPr>
            <a:r>
              <a:rPr lang="en-US" dirty="0">
                <a:solidFill>
                  <a:srgbClr val="C00000"/>
                </a:solidFill>
              </a:rPr>
              <a:t>  "</a:t>
            </a:r>
            <a:r>
              <a:rPr lang="en-US" dirty="0" err="1">
                <a:solidFill>
                  <a:srgbClr val="C00000"/>
                </a:solidFill>
              </a:rPr>
              <a:t>dns</a:t>
            </a:r>
            <a:r>
              <a:rPr lang="en-US" dirty="0">
                <a:solidFill>
                  <a:srgbClr val="C00000"/>
                </a:solidFill>
              </a:rPr>
              <a:t>": ["10.20.1.2","10.20.1.3"]</a:t>
            </a:r>
          </a:p>
          <a:p>
            <a:pPr marL="0" indent="0">
              <a:buNone/>
            </a:pPr>
            <a:r>
              <a:rPr lang="en-US" dirty="0">
                <a:solidFill>
                  <a:srgbClr val="C00000"/>
                </a:solidFill>
              </a:rPr>
              <a:t>}</a:t>
            </a:r>
          </a:p>
        </p:txBody>
      </p:sp>
    </p:spTree>
    <p:extLst>
      <p:ext uri="{BB962C8B-B14F-4D97-AF65-F5344CB8AC3E}">
        <p14:creationId xmlns:p14="http://schemas.microsoft.com/office/powerpoint/2010/main" val="154370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Configure </a:t>
            </a:r>
            <a:r>
              <a:rPr lang="en-US" dirty="0" smtClean="0"/>
              <a:t>custom bridge </a:t>
            </a:r>
            <a:r>
              <a:rPr lang="en-US" dirty="0"/>
              <a:t>network</a:t>
            </a:r>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Below a user-defined bridge network is created with two containers attached to it. A subnet is specified, and the network is named </a:t>
            </a:r>
            <a:r>
              <a:rPr lang="en-US" dirty="0" err="1"/>
              <a:t>my_bridge</a:t>
            </a:r>
            <a:r>
              <a:rPr lang="en-US" dirty="0"/>
              <a:t>. One container is not given IP parameters, so the IPAM driver assigns it the next available IP in the subnet. The other container has its IP specified.</a:t>
            </a:r>
          </a:p>
          <a:p>
            <a:endParaRPr lang="en-US" dirty="0"/>
          </a:p>
          <a:p>
            <a:pPr marL="0" indent="0">
              <a:buNone/>
            </a:pPr>
            <a:r>
              <a:rPr lang="en-US" dirty="0" err="1" smtClean="0">
                <a:solidFill>
                  <a:srgbClr val="C00000"/>
                </a:solidFill>
              </a:rPr>
              <a:t>docker</a:t>
            </a:r>
            <a:r>
              <a:rPr lang="en-US" dirty="0" smtClean="0">
                <a:solidFill>
                  <a:srgbClr val="C00000"/>
                </a:solidFill>
              </a:rPr>
              <a:t> </a:t>
            </a:r>
            <a:r>
              <a:rPr lang="en-US" dirty="0">
                <a:solidFill>
                  <a:srgbClr val="C00000"/>
                </a:solidFill>
              </a:rPr>
              <a:t>network create -d bridge --subnet 10.0.0.0/24 </a:t>
            </a:r>
            <a:r>
              <a:rPr lang="en-US" dirty="0" err="1">
                <a:solidFill>
                  <a:srgbClr val="C00000"/>
                </a:solidFill>
              </a:rPr>
              <a:t>my_bridge</a:t>
            </a:r>
            <a:endParaRPr lang="en-US" dirty="0">
              <a:solidFill>
                <a:srgbClr val="C00000"/>
              </a:solidFill>
            </a:endParaRPr>
          </a:p>
          <a:p>
            <a:pPr marL="0" indent="0">
              <a:buNone/>
            </a:pPr>
            <a:r>
              <a:rPr lang="en-US" dirty="0" err="1" smtClean="0">
                <a:solidFill>
                  <a:srgbClr val="C00000"/>
                </a:solidFill>
              </a:rPr>
              <a:t>docker</a:t>
            </a:r>
            <a:r>
              <a:rPr lang="en-US" dirty="0" smtClean="0">
                <a:solidFill>
                  <a:srgbClr val="C00000"/>
                </a:solidFill>
              </a:rPr>
              <a:t> </a:t>
            </a:r>
            <a:r>
              <a:rPr lang="en-US" dirty="0">
                <a:solidFill>
                  <a:srgbClr val="C00000"/>
                </a:solidFill>
              </a:rPr>
              <a:t>run -</a:t>
            </a:r>
            <a:r>
              <a:rPr lang="en-US" dirty="0" err="1">
                <a:solidFill>
                  <a:srgbClr val="C00000"/>
                </a:solidFill>
              </a:rPr>
              <a:t>itd</a:t>
            </a:r>
            <a:r>
              <a:rPr lang="en-US" dirty="0">
                <a:solidFill>
                  <a:srgbClr val="C00000"/>
                </a:solidFill>
              </a:rPr>
              <a:t> --name c2 --net </a:t>
            </a:r>
            <a:r>
              <a:rPr lang="en-US" dirty="0" err="1">
                <a:solidFill>
                  <a:srgbClr val="C00000"/>
                </a:solidFill>
              </a:rPr>
              <a:t>my_bridge</a:t>
            </a:r>
            <a:r>
              <a:rPr lang="en-US" dirty="0">
                <a:solidFill>
                  <a:srgbClr val="C00000"/>
                </a:solidFill>
              </a:rPr>
              <a:t> </a:t>
            </a:r>
            <a:r>
              <a:rPr lang="en-US" dirty="0" err="1">
                <a:solidFill>
                  <a:srgbClr val="C00000"/>
                </a:solidFill>
              </a:rPr>
              <a:t>busybox</a:t>
            </a:r>
            <a:r>
              <a:rPr lang="en-US" dirty="0">
                <a:solidFill>
                  <a:srgbClr val="C00000"/>
                </a:solidFill>
              </a:rPr>
              <a:t> </a:t>
            </a:r>
            <a:r>
              <a:rPr lang="en-US" dirty="0" err="1">
                <a:solidFill>
                  <a:srgbClr val="C00000"/>
                </a:solidFill>
              </a:rPr>
              <a:t>sh</a:t>
            </a:r>
            <a:endParaRPr lang="en-US" dirty="0">
              <a:solidFill>
                <a:srgbClr val="C00000"/>
              </a:solidFill>
            </a:endParaRPr>
          </a:p>
          <a:p>
            <a:pPr marL="0" indent="0">
              <a:buNone/>
            </a:pPr>
            <a:r>
              <a:rPr lang="en-US" dirty="0" err="1" smtClean="0">
                <a:solidFill>
                  <a:srgbClr val="C00000"/>
                </a:solidFill>
              </a:rPr>
              <a:t>docker</a:t>
            </a:r>
            <a:r>
              <a:rPr lang="en-US" dirty="0" smtClean="0">
                <a:solidFill>
                  <a:srgbClr val="C00000"/>
                </a:solidFill>
              </a:rPr>
              <a:t> </a:t>
            </a:r>
            <a:r>
              <a:rPr lang="en-US" dirty="0">
                <a:solidFill>
                  <a:srgbClr val="C00000"/>
                </a:solidFill>
              </a:rPr>
              <a:t>run -</a:t>
            </a:r>
            <a:r>
              <a:rPr lang="en-US" dirty="0" err="1">
                <a:solidFill>
                  <a:srgbClr val="C00000"/>
                </a:solidFill>
              </a:rPr>
              <a:t>itd</a:t>
            </a:r>
            <a:r>
              <a:rPr lang="en-US" dirty="0">
                <a:solidFill>
                  <a:srgbClr val="C00000"/>
                </a:solidFill>
              </a:rPr>
              <a:t> --name c3 --net </a:t>
            </a:r>
            <a:r>
              <a:rPr lang="en-US" dirty="0" err="1">
                <a:solidFill>
                  <a:srgbClr val="C00000"/>
                </a:solidFill>
              </a:rPr>
              <a:t>my_bridge</a:t>
            </a:r>
            <a:r>
              <a:rPr lang="en-US" dirty="0">
                <a:solidFill>
                  <a:srgbClr val="C00000"/>
                </a:solidFill>
              </a:rPr>
              <a:t> --</a:t>
            </a:r>
            <a:r>
              <a:rPr lang="en-US" dirty="0" err="1">
                <a:solidFill>
                  <a:srgbClr val="C00000"/>
                </a:solidFill>
              </a:rPr>
              <a:t>ip</a:t>
            </a:r>
            <a:r>
              <a:rPr lang="en-US" dirty="0">
                <a:solidFill>
                  <a:srgbClr val="C00000"/>
                </a:solidFill>
              </a:rPr>
              <a:t> 10.0.0.254 </a:t>
            </a:r>
            <a:r>
              <a:rPr lang="en-US" dirty="0" err="1">
                <a:solidFill>
                  <a:srgbClr val="C00000"/>
                </a:solidFill>
              </a:rPr>
              <a:t>busybox</a:t>
            </a:r>
            <a:r>
              <a:rPr lang="en-US" dirty="0">
                <a:solidFill>
                  <a:srgbClr val="C00000"/>
                </a:solidFill>
              </a:rPr>
              <a:t> </a:t>
            </a:r>
            <a:r>
              <a:rPr lang="en-US" dirty="0" err="1">
                <a:solidFill>
                  <a:srgbClr val="C00000"/>
                </a:solidFill>
              </a:rPr>
              <a:t>sh</a:t>
            </a:r>
            <a:endParaRPr lang="en-US" dirty="0">
              <a:solidFill>
                <a:srgbClr val="C00000"/>
              </a:solidFill>
            </a:endParaRPr>
          </a:p>
        </p:txBody>
      </p:sp>
    </p:spTree>
    <p:extLst>
      <p:ext uri="{BB962C8B-B14F-4D97-AF65-F5344CB8AC3E}">
        <p14:creationId xmlns:p14="http://schemas.microsoft.com/office/powerpoint/2010/main" val="31195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External Access for Standalone Containers</a:t>
            </a: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27035" y="1808958"/>
            <a:ext cx="9798049" cy="3851178"/>
          </a:xfrm>
        </p:spPr>
      </p:pic>
    </p:spTree>
    <p:extLst>
      <p:ext uri="{BB962C8B-B14F-4D97-AF65-F5344CB8AC3E}">
        <p14:creationId xmlns:p14="http://schemas.microsoft.com/office/powerpoint/2010/main" val="264436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External Access for Standalone Containers</a:t>
            </a:r>
          </a:p>
        </p:txBody>
      </p:sp>
      <p:sp>
        <p:nvSpPr>
          <p:cNvPr id="2" name="Content Placeholder 1"/>
          <p:cNvSpPr>
            <a:spLocks noGrp="1"/>
          </p:cNvSpPr>
          <p:nvPr>
            <p:ph sz="quarter" idx="1"/>
          </p:nvPr>
        </p:nvSpPr>
        <p:spPr/>
        <p:txBody>
          <a:bodyPr/>
          <a:lstStyle/>
          <a:p>
            <a:r>
              <a:rPr lang="en-US" dirty="0"/>
              <a:t>For most types of Docker networks (bridge and overlay included) external ingress access for applications must be explicitly granted. </a:t>
            </a:r>
            <a:endParaRPr lang="en-US" dirty="0" smtClean="0"/>
          </a:p>
          <a:p>
            <a:r>
              <a:rPr lang="en-US" dirty="0" smtClean="0"/>
              <a:t>This </a:t>
            </a:r>
            <a:r>
              <a:rPr lang="en-US" dirty="0"/>
              <a:t>is done through internal port mapping. Docker publishes ports exposed on host interfaces to internal container interfaces. </a:t>
            </a:r>
            <a:endParaRPr lang="en-US" dirty="0" smtClean="0"/>
          </a:p>
          <a:p>
            <a:r>
              <a:rPr lang="en-US" dirty="0"/>
              <a:t>The port can be set to listen on a specific (or all) host interfaces, and all traffic is mapped from this port to a port and interface inside the container</a:t>
            </a:r>
            <a:r>
              <a:rPr lang="en-US" dirty="0" smtClean="0"/>
              <a:t>.</a:t>
            </a:r>
            <a:endParaRPr lang="en-US" dirty="0"/>
          </a:p>
          <a:p>
            <a:pPr marL="0" indent="0">
              <a:buNone/>
            </a:pPr>
            <a:r>
              <a:rPr lang="en-US" dirty="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run -d --name C2 --net </a:t>
            </a:r>
            <a:r>
              <a:rPr lang="en-US" dirty="0" err="1">
                <a:solidFill>
                  <a:srgbClr val="C00000"/>
                </a:solidFill>
              </a:rPr>
              <a:t>my_bridge</a:t>
            </a:r>
            <a:r>
              <a:rPr lang="en-US" dirty="0">
                <a:solidFill>
                  <a:srgbClr val="C00000"/>
                </a:solidFill>
              </a:rPr>
              <a:t> -p 5000:80 </a:t>
            </a:r>
            <a:r>
              <a:rPr lang="en-US" dirty="0" err="1">
                <a:solidFill>
                  <a:srgbClr val="C00000"/>
                </a:solidFill>
              </a:rPr>
              <a:t>nginx</a:t>
            </a:r>
            <a:endParaRPr lang="en-US" dirty="0">
              <a:solidFill>
                <a:srgbClr val="C00000"/>
              </a:solidFill>
            </a:endParaRPr>
          </a:p>
          <a:p>
            <a:endParaRPr lang="en-US" dirty="0"/>
          </a:p>
        </p:txBody>
      </p:sp>
    </p:spTree>
    <p:extLst>
      <p:ext uri="{BB962C8B-B14F-4D97-AF65-F5344CB8AC3E}">
        <p14:creationId xmlns:p14="http://schemas.microsoft.com/office/powerpoint/2010/main" val="15513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Docker Networking</a:t>
            </a:r>
            <a:endParaRPr lang="en-US" dirty="0"/>
          </a:p>
        </p:txBody>
      </p:sp>
      <p:sp>
        <p:nvSpPr>
          <p:cNvPr id="5" name="Text Placeholder 4"/>
          <p:cNvSpPr>
            <a:spLocks noGrp="1"/>
          </p:cNvSpPr>
          <p:nvPr>
            <p:ph type="body" idx="1"/>
          </p:nvPr>
        </p:nvSpPr>
        <p:spPr/>
        <p:txBody>
          <a:bodyPr/>
          <a:lstStyle/>
          <a:p>
            <a:r>
              <a:rPr lang="en-US" dirty="0" smtClean="0"/>
              <a:t>Host network</a:t>
            </a:r>
            <a:endParaRPr lang="en-US" dirty="0"/>
          </a:p>
        </p:txBody>
      </p:sp>
    </p:spTree>
    <p:extLst>
      <p:ext uri="{BB962C8B-B14F-4D97-AF65-F5344CB8AC3E}">
        <p14:creationId xmlns:p14="http://schemas.microsoft.com/office/powerpoint/2010/main" val="19968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Docker Host Network Driver</a:t>
            </a:r>
          </a:p>
        </p:txBody>
      </p:sp>
      <p:sp>
        <p:nvSpPr>
          <p:cNvPr id="2" name="Content Placeholder 1"/>
          <p:cNvSpPr>
            <a:spLocks noGrp="1"/>
          </p:cNvSpPr>
          <p:nvPr>
            <p:ph sz="quarter" idx="1"/>
          </p:nvPr>
        </p:nvSpPr>
        <p:spPr/>
        <p:txBody>
          <a:bodyPr numCol="1">
            <a:normAutofit fontScale="92500" lnSpcReduction="20000"/>
          </a:bodyPr>
          <a:lstStyle/>
          <a:p>
            <a:r>
              <a:rPr lang="en-US" dirty="0" smtClean="0"/>
              <a:t>The </a:t>
            </a:r>
            <a:r>
              <a:rPr lang="en-US" dirty="0"/>
              <a:t>host network driver is most familiar to those new to Docker because it's the same networking configuration that Linux uses without Docker. </a:t>
            </a:r>
            <a:endParaRPr lang="en-US" dirty="0" smtClean="0"/>
          </a:p>
          <a:p>
            <a:r>
              <a:rPr lang="en-US" dirty="0" smtClean="0">
                <a:solidFill>
                  <a:srgbClr val="C00000"/>
                </a:solidFill>
              </a:rPr>
              <a:t>--</a:t>
            </a:r>
            <a:r>
              <a:rPr lang="en-US" dirty="0">
                <a:solidFill>
                  <a:srgbClr val="C00000"/>
                </a:solidFill>
              </a:rPr>
              <a:t>net=host </a:t>
            </a:r>
            <a:r>
              <a:rPr lang="en-US" dirty="0"/>
              <a:t>effectively turns Docker networking off and containers use the host (or default) networking stack of the host operating system</a:t>
            </a:r>
            <a:r>
              <a:rPr lang="en-US" dirty="0" smtClean="0"/>
              <a:t>.</a:t>
            </a:r>
            <a:endParaRPr lang="en-US" dirty="0"/>
          </a:p>
          <a:p>
            <a:r>
              <a:rPr lang="en-US" dirty="0"/>
              <a:t>Typically with other networking drivers, each container is placed in its own network namespace (or sandbox) to provide complete network isolation from each other. With the host driver containers are all in the same host network namespace and use the network interfaces and IP stack of the host. All containers in the host network are able to communicate with each other on the host interfaces. From a networking standpoint this is equivalent to multiple processes running on a host without containers. Because they are using the same host interfaces, no two containers are able to bind to the same TCP port. This may cause port contention if multiple containers are being scheduled on the same host.</a:t>
            </a:r>
          </a:p>
        </p:txBody>
      </p:sp>
    </p:spTree>
    <p:extLst>
      <p:ext uri="{BB962C8B-B14F-4D97-AF65-F5344CB8AC3E}">
        <p14:creationId xmlns:p14="http://schemas.microsoft.com/office/powerpoint/2010/main" val="257902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Host network</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386584" y="1554480"/>
            <a:ext cx="6691937" cy="4897928"/>
          </a:xfrm>
        </p:spPr>
      </p:pic>
    </p:spTree>
    <p:extLst>
      <p:ext uri="{BB962C8B-B14F-4D97-AF65-F5344CB8AC3E}">
        <p14:creationId xmlns:p14="http://schemas.microsoft.com/office/powerpoint/2010/main" val="74944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Docker Host Network Driver</a:t>
            </a:r>
          </a:p>
        </p:txBody>
      </p:sp>
      <p:sp>
        <p:nvSpPr>
          <p:cNvPr id="2" name="Content Placeholder 1"/>
          <p:cNvSpPr>
            <a:spLocks noGrp="1"/>
          </p:cNvSpPr>
          <p:nvPr>
            <p:ph sz="quarter" idx="1"/>
          </p:nvPr>
        </p:nvSpPr>
        <p:spPr/>
        <p:txBody>
          <a:bodyPr numCol="1">
            <a:normAutofit fontScale="77500" lnSpcReduction="20000"/>
          </a:bodyPr>
          <a:lstStyle/>
          <a:p>
            <a:r>
              <a:rPr lang="en-US" dirty="0"/>
              <a:t>#Create containers on the host network</a:t>
            </a:r>
          </a:p>
          <a:p>
            <a:pPr marL="0" indent="0">
              <a:buNone/>
            </a:pPr>
            <a:r>
              <a:rPr lang="en-US" dirty="0" err="1" smtClean="0">
                <a:solidFill>
                  <a:srgbClr val="C00000"/>
                </a:solidFill>
              </a:rPr>
              <a:t>docker</a:t>
            </a:r>
            <a:r>
              <a:rPr lang="en-US" dirty="0" smtClean="0">
                <a:solidFill>
                  <a:srgbClr val="C00000"/>
                </a:solidFill>
              </a:rPr>
              <a:t> </a:t>
            </a:r>
            <a:r>
              <a:rPr lang="en-US" dirty="0">
                <a:solidFill>
                  <a:srgbClr val="C00000"/>
                </a:solidFill>
              </a:rPr>
              <a:t>run -</a:t>
            </a:r>
            <a:r>
              <a:rPr lang="en-US" dirty="0" err="1">
                <a:solidFill>
                  <a:srgbClr val="C00000"/>
                </a:solidFill>
              </a:rPr>
              <a:t>itd</a:t>
            </a:r>
            <a:r>
              <a:rPr lang="en-US" dirty="0">
                <a:solidFill>
                  <a:srgbClr val="C00000"/>
                </a:solidFill>
              </a:rPr>
              <a:t> --net host --name C1 alpine </a:t>
            </a:r>
            <a:r>
              <a:rPr lang="en-US" dirty="0" err="1">
                <a:solidFill>
                  <a:srgbClr val="C00000"/>
                </a:solidFill>
              </a:rPr>
              <a:t>sh</a:t>
            </a:r>
            <a:endParaRPr lang="en-US" dirty="0">
              <a:solidFill>
                <a:srgbClr val="C00000"/>
              </a:solidFill>
            </a:endParaRPr>
          </a:p>
          <a:p>
            <a:pPr marL="0" indent="0">
              <a:buNone/>
            </a:pPr>
            <a:r>
              <a:rPr lang="en-US" dirty="0" err="1" smtClean="0">
                <a:solidFill>
                  <a:srgbClr val="C00000"/>
                </a:solidFill>
              </a:rPr>
              <a:t>docker</a:t>
            </a:r>
            <a:r>
              <a:rPr lang="en-US" dirty="0" smtClean="0">
                <a:solidFill>
                  <a:srgbClr val="C00000"/>
                </a:solidFill>
              </a:rPr>
              <a:t> </a:t>
            </a:r>
            <a:r>
              <a:rPr lang="en-US" dirty="0">
                <a:solidFill>
                  <a:srgbClr val="C00000"/>
                </a:solidFill>
              </a:rPr>
              <a:t>run -</a:t>
            </a:r>
            <a:r>
              <a:rPr lang="en-US" dirty="0" err="1">
                <a:solidFill>
                  <a:srgbClr val="C00000"/>
                </a:solidFill>
              </a:rPr>
              <a:t>itd</a:t>
            </a:r>
            <a:r>
              <a:rPr lang="en-US" dirty="0">
                <a:solidFill>
                  <a:srgbClr val="C00000"/>
                </a:solidFill>
              </a:rPr>
              <a:t> --net host --name </a:t>
            </a:r>
            <a:r>
              <a:rPr lang="en-US" dirty="0" err="1">
                <a:solidFill>
                  <a:srgbClr val="C00000"/>
                </a:solidFill>
              </a:rPr>
              <a:t>nginx</a:t>
            </a:r>
            <a:endParaRPr lang="en-US" dirty="0">
              <a:solidFill>
                <a:srgbClr val="C00000"/>
              </a:solidFill>
            </a:endParaRPr>
          </a:p>
          <a:p>
            <a:endParaRPr lang="en-US" dirty="0"/>
          </a:p>
          <a:p>
            <a:r>
              <a:rPr lang="en-US" dirty="0"/>
              <a:t>#Show host eth0</a:t>
            </a:r>
          </a:p>
          <a:p>
            <a:pPr marL="0" indent="0">
              <a:buNone/>
            </a:pPr>
            <a:r>
              <a:rPr lang="en-US" dirty="0" err="1" smtClean="0">
                <a:solidFill>
                  <a:srgbClr val="C00000"/>
                </a:solidFill>
              </a:rPr>
              <a:t>ip</a:t>
            </a:r>
            <a:r>
              <a:rPr lang="en-US" dirty="0" smtClean="0">
                <a:solidFill>
                  <a:srgbClr val="C00000"/>
                </a:solidFill>
              </a:rPr>
              <a:t> </a:t>
            </a:r>
            <a:r>
              <a:rPr lang="en-US" dirty="0">
                <a:solidFill>
                  <a:srgbClr val="C00000"/>
                </a:solidFill>
              </a:rPr>
              <a:t>add | grep eth0</a:t>
            </a:r>
          </a:p>
          <a:p>
            <a:pPr marL="0" indent="0">
              <a:buNone/>
            </a:pPr>
            <a:r>
              <a:rPr lang="en-US" dirty="0">
                <a:solidFill>
                  <a:srgbClr val="C00000"/>
                </a:solidFill>
              </a:rPr>
              <a:t>2: eth0: &lt;BROADCAST,MULTICAST,UP,LOWER_UP&gt; </a:t>
            </a:r>
            <a:r>
              <a:rPr lang="en-US" dirty="0" err="1">
                <a:solidFill>
                  <a:srgbClr val="C00000"/>
                </a:solidFill>
              </a:rPr>
              <a:t>mtu</a:t>
            </a:r>
            <a:r>
              <a:rPr lang="en-US" dirty="0">
                <a:solidFill>
                  <a:srgbClr val="C00000"/>
                </a:solidFill>
              </a:rPr>
              <a:t> 9001 </a:t>
            </a:r>
            <a:r>
              <a:rPr lang="en-US" dirty="0" err="1">
                <a:solidFill>
                  <a:srgbClr val="C00000"/>
                </a:solidFill>
              </a:rPr>
              <a:t>qdisc</a:t>
            </a:r>
            <a:r>
              <a:rPr lang="en-US" dirty="0">
                <a:solidFill>
                  <a:srgbClr val="C00000"/>
                </a:solidFill>
              </a:rPr>
              <a:t> </a:t>
            </a:r>
            <a:r>
              <a:rPr lang="en-US" dirty="0" err="1">
                <a:solidFill>
                  <a:srgbClr val="C00000"/>
                </a:solidFill>
              </a:rPr>
              <a:t>mq</a:t>
            </a:r>
            <a:r>
              <a:rPr lang="en-US" dirty="0">
                <a:solidFill>
                  <a:srgbClr val="C00000"/>
                </a:solidFill>
              </a:rPr>
              <a:t> state UP group default </a:t>
            </a:r>
            <a:r>
              <a:rPr lang="en-US" dirty="0" err="1">
                <a:solidFill>
                  <a:srgbClr val="C00000"/>
                </a:solidFill>
              </a:rPr>
              <a:t>qlen</a:t>
            </a:r>
            <a:r>
              <a:rPr lang="en-US" dirty="0">
                <a:solidFill>
                  <a:srgbClr val="C00000"/>
                </a:solidFill>
              </a:rPr>
              <a:t> 1000</a:t>
            </a:r>
          </a:p>
          <a:p>
            <a:pPr marL="0" indent="0">
              <a:buNone/>
            </a:pPr>
            <a:r>
              <a:rPr lang="en-US" dirty="0">
                <a:solidFill>
                  <a:srgbClr val="C00000"/>
                </a:solidFill>
              </a:rPr>
              <a:t>    </a:t>
            </a:r>
            <a:r>
              <a:rPr lang="en-US" dirty="0" err="1">
                <a:solidFill>
                  <a:srgbClr val="C00000"/>
                </a:solidFill>
              </a:rPr>
              <a:t>inet</a:t>
            </a:r>
            <a:r>
              <a:rPr lang="en-US" dirty="0">
                <a:solidFill>
                  <a:srgbClr val="C00000"/>
                </a:solidFill>
              </a:rPr>
              <a:t> 172.31.21.213/20 </a:t>
            </a:r>
            <a:r>
              <a:rPr lang="en-US" dirty="0" err="1">
                <a:solidFill>
                  <a:srgbClr val="C00000"/>
                </a:solidFill>
              </a:rPr>
              <a:t>brd</a:t>
            </a:r>
            <a:r>
              <a:rPr lang="en-US" dirty="0">
                <a:solidFill>
                  <a:srgbClr val="C00000"/>
                </a:solidFill>
              </a:rPr>
              <a:t> 172.31.31.255 scope global eth0</a:t>
            </a:r>
          </a:p>
          <a:p>
            <a:endParaRPr lang="en-US" dirty="0">
              <a:solidFill>
                <a:srgbClr val="C00000"/>
              </a:solidFill>
            </a:endParaRPr>
          </a:p>
          <a:p>
            <a:r>
              <a:rPr lang="en-US" dirty="0"/>
              <a:t>#Show eth0 from C1</a:t>
            </a:r>
          </a:p>
          <a:p>
            <a:pPr marL="0" indent="0">
              <a:buNone/>
            </a:pPr>
            <a:r>
              <a:rPr lang="en-US" dirty="0" err="1" smtClean="0">
                <a:solidFill>
                  <a:srgbClr val="C00000"/>
                </a:solidFill>
              </a:rPr>
              <a:t>docker</a:t>
            </a:r>
            <a:r>
              <a:rPr lang="en-US" dirty="0" smtClean="0">
                <a:solidFill>
                  <a:srgbClr val="C00000"/>
                </a:solidFill>
              </a:rPr>
              <a:t> </a:t>
            </a:r>
            <a:r>
              <a:rPr lang="en-US" dirty="0">
                <a:solidFill>
                  <a:srgbClr val="C00000"/>
                </a:solidFill>
              </a:rPr>
              <a:t>run -it --net host --name C1 alpine </a:t>
            </a:r>
            <a:r>
              <a:rPr lang="en-US" dirty="0" err="1">
                <a:solidFill>
                  <a:srgbClr val="C00000"/>
                </a:solidFill>
              </a:rPr>
              <a:t>ip</a:t>
            </a:r>
            <a:r>
              <a:rPr lang="en-US" dirty="0">
                <a:solidFill>
                  <a:srgbClr val="C00000"/>
                </a:solidFill>
              </a:rPr>
              <a:t> add | grep eth0</a:t>
            </a:r>
          </a:p>
          <a:p>
            <a:pPr marL="0" indent="0">
              <a:buNone/>
            </a:pPr>
            <a:r>
              <a:rPr lang="en-US" dirty="0">
                <a:solidFill>
                  <a:srgbClr val="C00000"/>
                </a:solidFill>
              </a:rPr>
              <a:t>2: eth0: &lt;BROADCAST,MULTICAST,UP,LOWER_UP&gt; </a:t>
            </a:r>
            <a:r>
              <a:rPr lang="en-US" dirty="0" err="1">
                <a:solidFill>
                  <a:srgbClr val="C00000"/>
                </a:solidFill>
              </a:rPr>
              <a:t>mtu</a:t>
            </a:r>
            <a:r>
              <a:rPr lang="en-US" dirty="0">
                <a:solidFill>
                  <a:srgbClr val="C00000"/>
                </a:solidFill>
              </a:rPr>
              <a:t> 9001 </a:t>
            </a:r>
            <a:r>
              <a:rPr lang="en-US" dirty="0" err="1">
                <a:solidFill>
                  <a:srgbClr val="C00000"/>
                </a:solidFill>
              </a:rPr>
              <a:t>qdisc</a:t>
            </a:r>
            <a:r>
              <a:rPr lang="en-US" dirty="0">
                <a:solidFill>
                  <a:srgbClr val="C00000"/>
                </a:solidFill>
              </a:rPr>
              <a:t> </a:t>
            </a:r>
            <a:r>
              <a:rPr lang="en-US" dirty="0" err="1">
                <a:solidFill>
                  <a:srgbClr val="C00000"/>
                </a:solidFill>
              </a:rPr>
              <a:t>mq</a:t>
            </a:r>
            <a:r>
              <a:rPr lang="en-US" dirty="0">
                <a:solidFill>
                  <a:srgbClr val="C00000"/>
                </a:solidFill>
              </a:rPr>
              <a:t> state UP </a:t>
            </a:r>
            <a:r>
              <a:rPr lang="en-US" dirty="0" err="1">
                <a:solidFill>
                  <a:srgbClr val="C00000"/>
                </a:solidFill>
              </a:rPr>
              <a:t>qlen</a:t>
            </a:r>
            <a:r>
              <a:rPr lang="en-US" dirty="0">
                <a:solidFill>
                  <a:srgbClr val="C00000"/>
                </a:solidFill>
              </a:rPr>
              <a:t> 1000</a:t>
            </a:r>
          </a:p>
          <a:p>
            <a:pPr marL="0" indent="0">
              <a:buNone/>
            </a:pPr>
            <a:r>
              <a:rPr lang="en-US" dirty="0">
                <a:solidFill>
                  <a:srgbClr val="C00000"/>
                </a:solidFill>
              </a:rPr>
              <a:t>    </a:t>
            </a:r>
            <a:r>
              <a:rPr lang="en-US" dirty="0" err="1">
                <a:solidFill>
                  <a:srgbClr val="C00000"/>
                </a:solidFill>
              </a:rPr>
              <a:t>inet</a:t>
            </a:r>
            <a:r>
              <a:rPr lang="en-US" dirty="0">
                <a:solidFill>
                  <a:srgbClr val="C00000"/>
                </a:solidFill>
              </a:rPr>
              <a:t> 172.31.21.213/20 </a:t>
            </a:r>
            <a:r>
              <a:rPr lang="en-US" dirty="0" err="1">
                <a:solidFill>
                  <a:srgbClr val="C00000"/>
                </a:solidFill>
              </a:rPr>
              <a:t>brd</a:t>
            </a:r>
            <a:r>
              <a:rPr lang="en-US" dirty="0">
                <a:solidFill>
                  <a:srgbClr val="C00000"/>
                </a:solidFill>
              </a:rPr>
              <a:t> 172.31.31.255 scope global eth0</a:t>
            </a:r>
          </a:p>
        </p:txBody>
      </p:sp>
    </p:spTree>
    <p:extLst>
      <p:ext uri="{BB962C8B-B14F-4D97-AF65-F5344CB8AC3E}">
        <p14:creationId xmlns:p14="http://schemas.microsoft.com/office/powerpoint/2010/main" val="213830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5736" y="292608"/>
            <a:ext cx="10363200" cy="740982"/>
          </a:xfrm>
        </p:spPr>
        <p:txBody>
          <a:bodyPr>
            <a:normAutofit fontScale="90000"/>
          </a:bodyPr>
          <a:lstStyle/>
          <a:p>
            <a:r>
              <a:rPr lang="en-US" dirty="0" smtClean="0"/>
              <a:t>Addressing</a:t>
            </a:r>
            <a:endParaRPr lang="en-US" dirty="0"/>
          </a:p>
        </p:txBody>
      </p:sp>
      <p:sp>
        <p:nvSpPr>
          <p:cNvPr id="2" name="Content Placeholder 1"/>
          <p:cNvSpPr>
            <a:spLocks noGrp="1"/>
          </p:cNvSpPr>
          <p:nvPr>
            <p:ph sz="quarter" idx="1"/>
          </p:nvPr>
        </p:nvSpPr>
        <p:spPr>
          <a:xfrm>
            <a:off x="484632" y="1228344"/>
            <a:ext cx="11384280" cy="5309616"/>
          </a:xfrm>
        </p:spPr>
        <p:txBody>
          <a:bodyPr numCol="1">
            <a:normAutofit/>
          </a:bodyPr>
          <a:lstStyle/>
          <a:p>
            <a:endParaRPr lang="en-US" dirty="0" smtClean="0">
              <a:solidFill>
                <a:srgbClr val="C00000"/>
              </a:solidFill>
            </a:endParaRPr>
          </a:p>
          <a:p>
            <a:r>
              <a:rPr lang="en-US" dirty="0" smtClean="0">
                <a:solidFill>
                  <a:srgbClr val="C00000"/>
                </a:solidFill>
              </a:rPr>
              <a:t>Protocol signature, Layer 7 </a:t>
            </a:r>
            <a:r>
              <a:rPr lang="en-US" dirty="0" smtClean="0"/>
              <a:t>– define the application protocol.</a:t>
            </a:r>
          </a:p>
          <a:p>
            <a:r>
              <a:rPr lang="en-US" dirty="0" smtClean="0">
                <a:solidFill>
                  <a:srgbClr val="C00000"/>
                </a:solidFill>
              </a:rPr>
              <a:t>Source and destination ports, Layer 4 </a:t>
            </a:r>
            <a:r>
              <a:rPr lang="en-US" dirty="0" smtClean="0"/>
              <a:t>– define the process of the application.</a:t>
            </a:r>
          </a:p>
          <a:p>
            <a:r>
              <a:rPr lang="en-US" dirty="0" smtClean="0">
                <a:solidFill>
                  <a:srgbClr val="C00000"/>
                </a:solidFill>
              </a:rPr>
              <a:t>Source and destination IPs , Layer 3 </a:t>
            </a:r>
            <a:r>
              <a:rPr lang="en-US" dirty="0" smtClean="0"/>
              <a:t>– define hosts.</a:t>
            </a:r>
          </a:p>
          <a:p>
            <a:r>
              <a:rPr lang="en-US" dirty="0" err="1" smtClean="0">
                <a:solidFill>
                  <a:srgbClr val="C00000"/>
                </a:solidFill>
              </a:rPr>
              <a:t>Sorce</a:t>
            </a:r>
            <a:r>
              <a:rPr lang="en-US" dirty="0" smtClean="0">
                <a:solidFill>
                  <a:srgbClr val="C00000"/>
                </a:solidFill>
              </a:rPr>
              <a:t> and destination MACs , Layer 2 </a:t>
            </a:r>
            <a:r>
              <a:rPr lang="en-US" dirty="0" smtClean="0"/>
              <a:t>– define network interfaces.</a:t>
            </a:r>
            <a:endParaRPr lang="en-US" dirty="0"/>
          </a:p>
        </p:txBody>
      </p:sp>
    </p:spTree>
    <p:extLst>
      <p:ext uri="{BB962C8B-B14F-4D97-AF65-F5344CB8AC3E}">
        <p14:creationId xmlns:p14="http://schemas.microsoft.com/office/powerpoint/2010/main" val="240523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Docker Networking</a:t>
            </a:r>
            <a:endParaRPr lang="en-US" dirty="0"/>
          </a:p>
        </p:txBody>
      </p:sp>
      <p:sp>
        <p:nvSpPr>
          <p:cNvPr id="5" name="Text Placeholder 4"/>
          <p:cNvSpPr>
            <a:spLocks noGrp="1"/>
          </p:cNvSpPr>
          <p:nvPr>
            <p:ph type="body" idx="1"/>
          </p:nvPr>
        </p:nvSpPr>
        <p:spPr/>
        <p:txBody>
          <a:bodyPr/>
          <a:lstStyle/>
          <a:p>
            <a:r>
              <a:rPr lang="en-US" dirty="0" smtClean="0"/>
              <a:t>Overlay network</a:t>
            </a:r>
            <a:endParaRPr lang="en-US" dirty="0"/>
          </a:p>
        </p:txBody>
      </p:sp>
    </p:spTree>
    <p:extLst>
      <p:ext uri="{BB962C8B-B14F-4D97-AF65-F5344CB8AC3E}">
        <p14:creationId xmlns:p14="http://schemas.microsoft.com/office/powerpoint/2010/main" val="167057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8536" y="667830"/>
            <a:ext cx="10363200" cy="1143000"/>
          </a:xfrm>
        </p:spPr>
        <p:txBody>
          <a:bodyPr>
            <a:normAutofit fontScale="90000"/>
          </a:bodyPr>
          <a:lstStyle/>
          <a:p>
            <a:r>
              <a:rPr lang="en-US" dirty="0" smtClean="0"/>
              <a:t>Overlay </a:t>
            </a:r>
            <a:br>
              <a:rPr lang="en-US" dirty="0" smtClean="0"/>
            </a:br>
            <a:r>
              <a:rPr lang="en-US" dirty="0" smtClean="0"/>
              <a:t>network</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825496" y="274637"/>
            <a:ext cx="8910803" cy="6401537"/>
          </a:xfrm>
        </p:spPr>
      </p:pic>
    </p:spTree>
    <p:extLst>
      <p:ext uri="{BB962C8B-B14F-4D97-AF65-F5344CB8AC3E}">
        <p14:creationId xmlns:p14="http://schemas.microsoft.com/office/powerpoint/2010/main" val="429019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Overlay network</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    </a:t>
            </a:r>
            <a:r>
              <a:rPr lang="en-US" dirty="0" smtClean="0"/>
              <a:t>The </a:t>
            </a:r>
            <a:r>
              <a:rPr lang="en-US" dirty="0"/>
              <a:t>overlay network driver creates a distributed network among multiple Docker daemon hosts. This network sits on top of (overlays) the host-specific networks, allowing containers connected to it (including swarm service containers) to communicate securely. Docker transparently handles routing of each packet to and from the correct Docker daemon host and the correct destination container.</a:t>
            </a:r>
          </a:p>
        </p:txBody>
      </p:sp>
    </p:spTree>
    <p:extLst>
      <p:ext uri="{BB962C8B-B14F-4D97-AF65-F5344CB8AC3E}">
        <p14:creationId xmlns:p14="http://schemas.microsoft.com/office/powerpoint/2010/main" val="261869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Overlay network</a:t>
            </a:r>
            <a:endParaRPr lang="en-US"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56816" y="1492386"/>
            <a:ext cx="8349591" cy="4835261"/>
          </a:xfrm>
        </p:spPr>
      </p:pic>
    </p:spTree>
    <p:extLst>
      <p:ext uri="{BB962C8B-B14F-4D97-AF65-F5344CB8AC3E}">
        <p14:creationId xmlns:p14="http://schemas.microsoft.com/office/powerpoint/2010/main" val="394386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Overlay network</a:t>
            </a:r>
            <a:endParaRPr lang="en-US" dirty="0"/>
          </a:p>
        </p:txBody>
      </p:sp>
      <p:sp>
        <p:nvSpPr>
          <p:cNvPr id="2" name="Content Placeholder 1"/>
          <p:cNvSpPr>
            <a:spLocks noGrp="1"/>
          </p:cNvSpPr>
          <p:nvPr>
            <p:ph sz="quarter" idx="1"/>
          </p:nvPr>
        </p:nvSpPr>
        <p:spPr/>
        <p:txBody>
          <a:bodyPr numCol="1">
            <a:normAutofit/>
          </a:bodyPr>
          <a:lstStyle/>
          <a:p>
            <a:r>
              <a:rPr lang="en-US" dirty="0" smtClean="0"/>
              <a:t>To </a:t>
            </a:r>
            <a:r>
              <a:rPr lang="en-US" dirty="0"/>
              <a:t>create an overlay network for use with swarm services, use a command like the following</a:t>
            </a:r>
            <a:r>
              <a:rPr lang="en-US" dirty="0" smtClean="0"/>
              <a:t>:</a:t>
            </a:r>
          </a:p>
          <a:p>
            <a:pPr marL="0" indent="0">
              <a:buNone/>
            </a:pPr>
            <a:r>
              <a:rPr lang="en-US" dirty="0" smtClean="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network create -d overlay </a:t>
            </a:r>
            <a:r>
              <a:rPr lang="en-US" dirty="0" smtClean="0">
                <a:solidFill>
                  <a:srgbClr val="C00000"/>
                </a:solidFill>
              </a:rPr>
              <a:t>my-overlay</a:t>
            </a:r>
          </a:p>
          <a:p>
            <a:pPr marL="0" indent="0">
              <a:buNone/>
            </a:pPr>
            <a:endParaRPr lang="en-US" dirty="0" smtClean="0"/>
          </a:p>
          <a:p>
            <a:r>
              <a:rPr lang="en-US" dirty="0" smtClean="0"/>
              <a:t>To </a:t>
            </a:r>
            <a:r>
              <a:rPr lang="en-US" dirty="0"/>
              <a:t>create an overlay network which can be used by swarm services or standalone containers to communicate with other standalone containers running on other Docker daemons, add the --attachable flag</a:t>
            </a:r>
            <a:r>
              <a:rPr lang="en-US" dirty="0" smtClean="0"/>
              <a:t>:</a:t>
            </a:r>
            <a:endParaRPr lang="en-US" dirty="0"/>
          </a:p>
          <a:p>
            <a:pPr marL="0" indent="0">
              <a:buNone/>
            </a:pPr>
            <a:r>
              <a:rPr lang="en-US" dirty="0" smtClean="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network create -d overlay --attachable my-attachable-overlay</a:t>
            </a:r>
          </a:p>
        </p:txBody>
      </p:sp>
    </p:spTree>
    <p:extLst>
      <p:ext uri="{BB962C8B-B14F-4D97-AF65-F5344CB8AC3E}">
        <p14:creationId xmlns:p14="http://schemas.microsoft.com/office/powerpoint/2010/main" val="225493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Overlay network</a:t>
            </a:r>
            <a:endParaRPr lang="en-US" dirty="0"/>
          </a:p>
        </p:txBody>
      </p:sp>
      <p:sp>
        <p:nvSpPr>
          <p:cNvPr id="2" name="Content Placeholder 1"/>
          <p:cNvSpPr>
            <a:spLocks noGrp="1"/>
          </p:cNvSpPr>
          <p:nvPr>
            <p:ph sz="quarter" idx="1"/>
          </p:nvPr>
        </p:nvSpPr>
        <p:spPr/>
        <p:txBody>
          <a:bodyPr numCol="1">
            <a:normAutofit lnSpcReduction="10000"/>
          </a:bodyPr>
          <a:lstStyle/>
          <a:p>
            <a:pPr marL="0" indent="0">
              <a:buNone/>
            </a:pPr>
            <a:endParaRPr lang="en-US" dirty="0"/>
          </a:p>
          <a:p>
            <a:r>
              <a:rPr lang="en-US" dirty="0"/>
              <a:t>    You can use the overlay network feature with both --opt encrypted </a:t>
            </a:r>
            <a:r>
              <a:rPr lang="en-US" dirty="0" smtClean="0"/>
              <a:t>–attachable, define custom </a:t>
            </a:r>
            <a:r>
              <a:rPr lang="en-US" dirty="0" err="1" smtClean="0"/>
              <a:t>ip</a:t>
            </a:r>
            <a:r>
              <a:rPr lang="en-US" dirty="0" smtClean="0"/>
              <a:t> range and gateway </a:t>
            </a:r>
            <a:r>
              <a:rPr lang="en-US" dirty="0"/>
              <a:t>and attach unmanaged containers to that network:</a:t>
            </a:r>
          </a:p>
          <a:p>
            <a:endParaRPr lang="en-US" dirty="0"/>
          </a:p>
          <a:p>
            <a:pPr marL="0" indent="0">
              <a:buNone/>
            </a:pPr>
            <a:r>
              <a:rPr lang="en-US" dirty="0" smtClean="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network create --opt encrypted --driver </a:t>
            </a:r>
            <a:r>
              <a:rPr lang="en-US" dirty="0" smtClean="0">
                <a:solidFill>
                  <a:srgbClr val="C00000"/>
                </a:solidFill>
              </a:rPr>
              <a:t>overlay \ </a:t>
            </a:r>
          </a:p>
          <a:p>
            <a:pPr marL="0" indent="0">
              <a:buNone/>
            </a:pPr>
            <a:r>
              <a:rPr lang="en-US" dirty="0">
                <a:solidFill>
                  <a:srgbClr val="C00000"/>
                </a:solidFill>
              </a:rPr>
              <a:t>	</a:t>
            </a:r>
            <a:r>
              <a:rPr lang="en-US" dirty="0" smtClean="0">
                <a:solidFill>
                  <a:srgbClr val="C00000"/>
                </a:solidFill>
              </a:rPr>
              <a:t>	--</a:t>
            </a:r>
            <a:r>
              <a:rPr lang="en-US" dirty="0">
                <a:solidFill>
                  <a:srgbClr val="C00000"/>
                </a:solidFill>
              </a:rPr>
              <a:t>attachable  --subnet=10.11.0.0/16 \</a:t>
            </a:r>
          </a:p>
          <a:p>
            <a:pPr marL="0" indent="0">
              <a:buNone/>
            </a:pPr>
            <a:r>
              <a:rPr lang="en-US" dirty="0">
                <a:solidFill>
                  <a:srgbClr val="C00000"/>
                </a:solidFill>
              </a:rPr>
              <a:t>  </a:t>
            </a:r>
            <a:r>
              <a:rPr lang="en-US" dirty="0" smtClean="0">
                <a:solidFill>
                  <a:srgbClr val="C00000"/>
                </a:solidFill>
              </a:rPr>
              <a:t>		--</a:t>
            </a:r>
            <a:r>
              <a:rPr lang="en-US" dirty="0">
                <a:solidFill>
                  <a:srgbClr val="C00000"/>
                </a:solidFill>
              </a:rPr>
              <a:t>gateway=10.11.0.2 </a:t>
            </a:r>
            <a:r>
              <a:rPr lang="en-US" dirty="0" smtClean="0">
                <a:solidFill>
                  <a:srgbClr val="C00000"/>
                </a:solidFill>
              </a:rPr>
              <a:t> \ </a:t>
            </a:r>
          </a:p>
          <a:p>
            <a:pPr marL="0" indent="0">
              <a:buNone/>
            </a:pPr>
            <a:r>
              <a:rPr lang="en-US" dirty="0">
                <a:solidFill>
                  <a:srgbClr val="C00000"/>
                </a:solidFill>
              </a:rPr>
              <a:t>	</a:t>
            </a:r>
            <a:r>
              <a:rPr lang="en-US" dirty="0" smtClean="0">
                <a:solidFill>
                  <a:srgbClr val="C00000"/>
                </a:solidFill>
              </a:rPr>
              <a:t>	--</a:t>
            </a:r>
            <a:r>
              <a:rPr lang="en-US" dirty="0">
                <a:solidFill>
                  <a:srgbClr val="C00000"/>
                </a:solidFill>
              </a:rPr>
              <a:t>opt </a:t>
            </a:r>
            <a:r>
              <a:rPr lang="en-US" dirty="0" err="1">
                <a:solidFill>
                  <a:srgbClr val="C00000"/>
                </a:solidFill>
              </a:rPr>
              <a:t>com.docker.network.driver.mtu</a:t>
            </a:r>
            <a:r>
              <a:rPr lang="en-US" dirty="0">
                <a:solidFill>
                  <a:srgbClr val="C00000"/>
                </a:solidFill>
              </a:rPr>
              <a:t>=1200 </a:t>
            </a:r>
            <a:r>
              <a:rPr lang="en-US" dirty="0" smtClean="0">
                <a:solidFill>
                  <a:srgbClr val="C00000"/>
                </a:solidFill>
              </a:rPr>
              <a:t>\</a:t>
            </a:r>
          </a:p>
          <a:p>
            <a:pPr marL="0" indent="0">
              <a:buNone/>
            </a:pPr>
            <a:r>
              <a:rPr lang="en-US" dirty="0">
                <a:solidFill>
                  <a:srgbClr val="C00000"/>
                </a:solidFill>
              </a:rPr>
              <a:t>	</a:t>
            </a:r>
            <a:r>
              <a:rPr lang="en-US" dirty="0" smtClean="0">
                <a:solidFill>
                  <a:srgbClr val="C00000"/>
                </a:solidFill>
              </a:rPr>
              <a:t>	my-attachable-multi-host-network</a:t>
            </a:r>
            <a:endParaRPr lang="en-US" dirty="0">
              <a:solidFill>
                <a:srgbClr val="C00000"/>
              </a:solidFill>
            </a:endParaRPr>
          </a:p>
        </p:txBody>
      </p:sp>
    </p:spTree>
    <p:extLst>
      <p:ext uri="{BB962C8B-B14F-4D97-AF65-F5344CB8AC3E}">
        <p14:creationId xmlns:p14="http://schemas.microsoft.com/office/powerpoint/2010/main" val="232856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Docker Networking</a:t>
            </a:r>
            <a:endParaRPr lang="en-US" dirty="0"/>
          </a:p>
        </p:txBody>
      </p:sp>
      <p:sp>
        <p:nvSpPr>
          <p:cNvPr id="5" name="Text Placeholder 4"/>
          <p:cNvSpPr>
            <a:spLocks noGrp="1"/>
          </p:cNvSpPr>
          <p:nvPr>
            <p:ph type="body" idx="1"/>
          </p:nvPr>
        </p:nvSpPr>
        <p:spPr/>
        <p:txBody>
          <a:bodyPr/>
          <a:lstStyle/>
          <a:p>
            <a:r>
              <a:rPr lang="en-US" dirty="0" err="1" smtClean="0"/>
              <a:t>Macvlan</a:t>
            </a:r>
            <a:endParaRPr lang="en-US" dirty="0"/>
          </a:p>
        </p:txBody>
      </p:sp>
    </p:spTree>
    <p:extLst>
      <p:ext uri="{BB962C8B-B14F-4D97-AF65-F5344CB8AC3E}">
        <p14:creationId xmlns:p14="http://schemas.microsoft.com/office/powerpoint/2010/main" val="83753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Macvlan</a:t>
            </a:r>
            <a:r>
              <a:rPr lang="en-US" dirty="0" smtClean="0"/>
              <a:t> network</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Some applications, especially legacy applications or applications which monitor network traffic, expect to be directly connected to the physical network. In this type of situation, you can use the </a:t>
            </a:r>
            <a:r>
              <a:rPr lang="en-US" dirty="0" err="1"/>
              <a:t>macvlan</a:t>
            </a:r>
            <a:r>
              <a:rPr lang="en-US" dirty="0"/>
              <a:t> network driver to assign a MAC address to each container’s virtual network interface, making it appear to be a physical network interface directly connected to the physical network.</a:t>
            </a:r>
          </a:p>
        </p:txBody>
      </p:sp>
    </p:spTree>
    <p:extLst>
      <p:ext uri="{BB962C8B-B14F-4D97-AF65-F5344CB8AC3E}">
        <p14:creationId xmlns:p14="http://schemas.microsoft.com/office/powerpoint/2010/main" val="68499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0560" y="731838"/>
            <a:ext cx="10363200" cy="1143000"/>
          </a:xfrm>
        </p:spPr>
        <p:txBody>
          <a:bodyPr>
            <a:normAutofit fontScale="90000"/>
          </a:bodyPr>
          <a:lstStyle/>
          <a:p>
            <a:r>
              <a:rPr lang="en-US" dirty="0" err="1" smtClean="0"/>
              <a:t>Macvlan</a:t>
            </a:r>
            <a:r>
              <a:rPr lang="en-US" dirty="0" smtClean="0"/>
              <a:t> </a:t>
            </a:r>
            <a:r>
              <a:rPr lang="en-US" dirty="0"/>
              <a:t/>
            </a:r>
            <a:br>
              <a:rPr lang="en-US" dirty="0"/>
            </a:br>
            <a:r>
              <a:rPr lang="en-US" dirty="0"/>
              <a:t>network</a:t>
            </a: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456432" y="310442"/>
            <a:ext cx="5687568" cy="6240076"/>
          </a:xfrm>
        </p:spPr>
      </p:pic>
    </p:spTree>
    <p:extLst>
      <p:ext uri="{BB962C8B-B14F-4D97-AF65-F5344CB8AC3E}">
        <p14:creationId xmlns:p14="http://schemas.microsoft.com/office/powerpoint/2010/main" val="123994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Macvlan</a:t>
            </a:r>
            <a:r>
              <a:rPr lang="en-US" dirty="0" smtClean="0"/>
              <a:t> </a:t>
            </a:r>
            <a:r>
              <a:rPr lang="en-US" dirty="0"/>
              <a:t>network</a:t>
            </a:r>
          </a:p>
        </p:txBody>
      </p:sp>
      <p:sp>
        <p:nvSpPr>
          <p:cNvPr id="2" name="Content Placeholder 1"/>
          <p:cNvSpPr>
            <a:spLocks noGrp="1"/>
          </p:cNvSpPr>
          <p:nvPr>
            <p:ph sz="quarter" idx="1"/>
          </p:nvPr>
        </p:nvSpPr>
        <p:spPr/>
        <p:txBody>
          <a:bodyPr numCol="1">
            <a:normAutofit/>
          </a:bodyPr>
          <a:lstStyle/>
          <a:p>
            <a:r>
              <a:rPr lang="en-US" dirty="0" smtClean="0"/>
              <a:t>The </a:t>
            </a:r>
            <a:r>
              <a:rPr lang="en-US" dirty="0" err="1"/>
              <a:t>macvlan</a:t>
            </a:r>
            <a:r>
              <a:rPr lang="en-US" dirty="0"/>
              <a:t> driver is a new implementation of the tried and true network virtualization technique. </a:t>
            </a:r>
            <a:endParaRPr lang="en-US" dirty="0" smtClean="0"/>
          </a:p>
          <a:p>
            <a:r>
              <a:rPr lang="en-US" dirty="0" smtClean="0"/>
              <a:t>The </a:t>
            </a:r>
            <a:r>
              <a:rPr lang="en-US" dirty="0"/>
              <a:t>Linux implementations are extremely lightweight because rather than using a Linux bridge for isolation, they are simply associated with a Linux Ethernet interface or sub-interface to enforce separation between networks and connectivity to the physical network</a:t>
            </a:r>
            <a:r>
              <a:rPr lang="en-US" dirty="0" smtClean="0"/>
              <a:t>.</a:t>
            </a:r>
          </a:p>
          <a:p>
            <a:r>
              <a:rPr lang="en-US" dirty="0"/>
              <a:t>MACVLAN use-cases may include</a:t>
            </a:r>
            <a:r>
              <a:rPr lang="en-US" dirty="0" smtClean="0"/>
              <a:t>:</a:t>
            </a:r>
            <a:endParaRPr lang="en-US" dirty="0"/>
          </a:p>
          <a:p>
            <a:pPr lvl="1"/>
            <a:r>
              <a:rPr lang="en-US" dirty="0" smtClean="0"/>
              <a:t>Very </a:t>
            </a:r>
            <a:r>
              <a:rPr lang="en-US" dirty="0"/>
              <a:t>low-latency applications</a:t>
            </a:r>
          </a:p>
          <a:p>
            <a:pPr lvl="1"/>
            <a:r>
              <a:rPr lang="en-US" dirty="0" smtClean="0"/>
              <a:t>Network </a:t>
            </a:r>
            <a:r>
              <a:rPr lang="en-US" dirty="0"/>
              <a:t>design that requires containers be on the same subnet as and using IPs as the external host network</a:t>
            </a:r>
          </a:p>
          <a:p>
            <a:endParaRPr lang="en-US" dirty="0"/>
          </a:p>
        </p:txBody>
      </p:sp>
    </p:spTree>
    <p:extLst>
      <p:ext uri="{BB962C8B-B14F-4D97-AF65-F5344CB8AC3E}">
        <p14:creationId xmlns:p14="http://schemas.microsoft.com/office/powerpoint/2010/main" val="44807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5736" y="292608"/>
            <a:ext cx="10363200" cy="740982"/>
          </a:xfrm>
        </p:spPr>
        <p:txBody>
          <a:bodyPr>
            <a:normAutofit fontScale="90000"/>
          </a:bodyPr>
          <a:lstStyle/>
          <a:p>
            <a:r>
              <a:rPr lang="en-US" dirty="0" smtClean="0"/>
              <a:t>Encapsulation</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8859" y="1828801"/>
            <a:ext cx="11016953" cy="4160520"/>
          </a:xfrm>
        </p:spPr>
      </p:pic>
    </p:spTree>
    <p:extLst>
      <p:ext uri="{BB962C8B-B14F-4D97-AF65-F5344CB8AC3E}">
        <p14:creationId xmlns:p14="http://schemas.microsoft.com/office/powerpoint/2010/main" val="284192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Macvlan</a:t>
            </a:r>
            <a:r>
              <a:rPr lang="en-US" dirty="0" smtClean="0"/>
              <a:t> </a:t>
            </a:r>
            <a:r>
              <a:rPr lang="en-US" dirty="0"/>
              <a:t>network</a:t>
            </a:r>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To create a </a:t>
            </a:r>
            <a:r>
              <a:rPr lang="en-US" dirty="0" err="1"/>
              <a:t>Macvlan</a:t>
            </a:r>
            <a:r>
              <a:rPr lang="en-US" dirty="0"/>
              <a:t> network which bridges with a given physical network </a:t>
            </a:r>
            <a:r>
              <a:rPr lang="en-US" dirty="0" smtClean="0"/>
              <a:t>interface</a:t>
            </a:r>
          </a:p>
          <a:p>
            <a:endParaRPr lang="en-US" dirty="0" smtClean="0"/>
          </a:p>
          <a:p>
            <a:pPr marL="0" indent="0">
              <a:buNone/>
            </a:pPr>
            <a:r>
              <a:rPr lang="en-US" dirty="0" err="1" smtClean="0">
                <a:solidFill>
                  <a:srgbClr val="C00000"/>
                </a:solidFill>
              </a:rPr>
              <a:t>docker</a:t>
            </a:r>
            <a:r>
              <a:rPr lang="en-US" dirty="0" smtClean="0">
                <a:solidFill>
                  <a:srgbClr val="C00000"/>
                </a:solidFill>
              </a:rPr>
              <a:t> </a:t>
            </a:r>
            <a:r>
              <a:rPr lang="en-US" dirty="0">
                <a:solidFill>
                  <a:srgbClr val="C00000"/>
                </a:solidFill>
              </a:rPr>
              <a:t>network create -d </a:t>
            </a:r>
            <a:r>
              <a:rPr lang="en-US" dirty="0" err="1">
                <a:solidFill>
                  <a:srgbClr val="C00000"/>
                </a:solidFill>
              </a:rPr>
              <a:t>macvlan</a:t>
            </a:r>
            <a:r>
              <a:rPr lang="en-US" dirty="0">
                <a:solidFill>
                  <a:srgbClr val="C00000"/>
                </a:solidFill>
              </a:rPr>
              <a:t> \</a:t>
            </a:r>
          </a:p>
          <a:p>
            <a:pPr marL="0" indent="0">
              <a:buNone/>
            </a:pPr>
            <a:r>
              <a:rPr lang="en-US" dirty="0">
                <a:solidFill>
                  <a:srgbClr val="C00000"/>
                </a:solidFill>
              </a:rPr>
              <a:t>  --subnet=172.16.86.0/24 </a:t>
            </a:r>
            <a:r>
              <a:rPr lang="en-US" dirty="0" smtClean="0">
                <a:solidFill>
                  <a:srgbClr val="C00000"/>
                </a:solidFill>
              </a:rPr>
              <a:t> </a:t>
            </a:r>
            <a:r>
              <a:rPr lang="en-US" dirty="0">
                <a:solidFill>
                  <a:srgbClr val="C00000"/>
                </a:solidFill>
              </a:rPr>
              <a:t>--gateway=172.16.86.1  \</a:t>
            </a:r>
          </a:p>
          <a:p>
            <a:pPr marL="0" indent="0">
              <a:buNone/>
            </a:pPr>
            <a:r>
              <a:rPr lang="en-US" dirty="0">
                <a:solidFill>
                  <a:srgbClr val="C00000"/>
                </a:solidFill>
              </a:rPr>
              <a:t>  -o parent=eth0 </a:t>
            </a:r>
            <a:r>
              <a:rPr lang="en-US" dirty="0" err="1">
                <a:solidFill>
                  <a:srgbClr val="C00000"/>
                </a:solidFill>
              </a:rPr>
              <a:t>pub_net</a:t>
            </a:r>
            <a:endParaRPr lang="en-US" dirty="0">
              <a:solidFill>
                <a:srgbClr val="C00000"/>
              </a:solidFill>
            </a:endParaRPr>
          </a:p>
        </p:txBody>
      </p:sp>
    </p:spTree>
    <p:extLst>
      <p:ext uri="{BB962C8B-B14F-4D97-AF65-F5344CB8AC3E}">
        <p14:creationId xmlns:p14="http://schemas.microsoft.com/office/powerpoint/2010/main" val="37469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Macvlan</a:t>
            </a:r>
            <a:r>
              <a:rPr lang="en-US" dirty="0" smtClean="0"/>
              <a:t> network</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To </a:t>
            </a:r>
            <a:r>
              <a:rPr lang="en-US" dirty="0" smtClean="0"/>
              <a:t>connect containers to the </a:t>
            </a:r>
            <a:r>
              <a:rPr lang="en-US" dirty="0" err="1"/>
              <a:t>Macvlan</a:t>
            </a:r>
            <a:r>
              <a:rPr lang="en-US" dirty="0"/>
              <a:t> </a:t>
            </a:r>
            <a:r>
              <a:rPr lang="en-US" dirty="0" smtClean="0"/>
              <a:t>network</a:t>
            </a:r>
          </a:p>
          <a:p>
            <a:pPr marL="0" indent="0">
              <a:buNone/>
            </a:pPr>
            <a:r>
              <a:rPr lang="en-US" dirty="0" smtClean="0"/>
              <a:t>	</a:t>
            </a:r>
            <a:r>
              <a:rPr lang="en-US" dirty="0" err="1" smtClean="0">
                <a:solidFill>
                  <a:srgbClr val="C00000"/>
                </a:solidFill>
              </a:rPr>
              <a:t>docker</a:t>
            </a:r>
            <a:r>
              <a:rPr lang="en-US" dirty="0" smtClean="0">
                <a:solidFill>
                  <a:srgbClr val="C00000"/>
                </a:solidFill>
              </a:rPr>
              <a:t> </a:t>
            </a:r>
            <a:r>
              <a:rPr lang="en-US" dirty="0">
                <a:solidFill>
                  <a:srgbClr val="C00000"/>
                </a:solidFill>
              </a:rPr>
              <a:t>run -</a:t>
            </a:r>
            <a:r>
              <a:rPr lang="en-US" dirty="0" err="1">
                <a:solidFill>
                  <a:srgbClr val="C00000"/>
                </a:solidFill>
              </a:rPr>
              <a:t>itd</a:t>
            </a:r>
            <a:r>
              <a:rPr lang="en-US" dirty="0">
                <a:solidFill>
                  <a:srgbClr val="C00000"/>
                </a:solidFill>
              </a:rPr>
              <a:t> --name c1 --net </a:t>
            </a:r>
            <a:r>
              <a:rPr lang="en-US" dirty="0" err="1">
                <a:solidFill>
                  <a:srgbClr val="C00000"/>
                </a:solidFill>
              </a:rPr>
              <a:t>mvnet</a:t>
            </a:r>
            <a:r>
              <a:rPr lang="en-US" dirty="0">
                <a:solidFill>
                  <a:srgbClr val="C00000"/>
                </a:solidFill>
              </a:rPr>
              <a:t> --</a:t>
            </a:r>
            <a:r>
              <a:rPr lang="en-US" dirty="0" err="1">
                <a:solidFill>
                  <a:srgbClr val="C00000"/>
                </a:solidFill>
              </a:rPr>
              <a:t>ip</a:t>
            </a:r>
            <a:r>
              <a:rPr lang="en-US" dirty="0">
                <a:solidFill>
                  <a:srgbClr val="C00000"/>
                </a:solidFill>
              </a:rPr>
              <a:t> 192.168.0.3 </a:t>
            </a:r>
            <a:r>
              <a:rPr lang="en-US" dirty="0" err="1">
                <a:solidFill>
                  <a:srgbClr val="C00000"/>
                </a:solidFill>
              </a:rPr>
              <a:t>busybox</a:t>
            </a:r>
            <a:r>
              <a:rPr lang="en-US" dirty="0">
                <a:solidFill>
                  <a:srgbClr val="C00000"/>
                </a:solidFill>
              </a:rPr>
              <a:t> </a:t>
            </a:r>
            <a:r>
              <a:rPr lang="en-US" dirty="0" err="1">
                <a:solidFill>
                  <a:srgbClr val="C00000"/>
                </a:solidFill>
              </a:rPr>
              <a:t>sh</a:t>
            </a:r>
            <a:endParaRPr lang="en-US" dirty="0">
              <a:solidFill>
                <a:srgbClr val="C00000"/>
              </a:solidFill>
            </a:endParaRPr>
          </a:p>
          <a:p>
            <a:pPr marL="0" indent="0">
              <a:buNone/>
            </a:pPr>
            <a:r>
              <a:rPr lang="en-US" dirty="0" smtClean="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run -it --name c2 --net </a:t>
            </a:r>
            <a:r>
              <a:rPr lang="en-US" dirty="0" err="1">
                <a:solidFill>
                  <a:srgbClr val="C00000"/>
                </a:solidFill>
              </a:rPr>
              <a:t>mvnet</a:t>
            </a:r>
            <a:r>
              <a:rPr lang="en-US" dirty="0">
                <a:solidFill>
                  <a:srgbClr val="C00000"/>
                </a:solidFill>
              </a:rPr>
              <a:t> --</a:t>
            </a:r>
            <a:r>
              <a:rPr lang="en-US" dirty="0" err="1">
                <a:solidFill>
                  <a:srgbClr val="C00000"/>
                </a:solidFill>
              </a:rPr>
              <a:t>ip</a:t>
            </a:r>
            <a:r>
              <a:rPr lang="en-US" dirty="0">
                <a:solidFill>
                  <a:srgbClr val="C00000"/>
                </a:solidFill>
              </a:rPr>
              <a:t> 192.168.0.4 </a:t>
            </a:r>
            <a:r>
              <a:rPr lang="en-US" dirty="0" err="1">
                <a:solidFill>
                  <a:srgbClr val="C00000"/>
                </a:solidFill>
              </a:rPr>
              <a:t>busybox</a:t>
            </a:r>
            <a:r>
              <a:rPr lang="en-US" dirty="0">
                <a:solidFill>
                  <a:srgbClr val="C00000"/>
                </a:solidFill>
              </a:rPr>
              <a:t> </a:t>
            </a:r>
            <a:r>
              <a:rPr lang="en-US" dirty="0" err="1">
                <a:solidFill>
                  <a:srgbClr val="C00000"/>
                </a:solidFill>
              </a:rPr>
              <a:t>sh</a:t>
            </a:r>
            <a:endParaRPr lang="en-US" dirty="0">
              <a:solidFill>
                <a:srgbClr val="C00000"/>
              </a:solidFill>
            </a:endParaRPr>
          </a:p>
        </p:txBody>
      </p:sp>
    </p:spTree>
    <p:extLst>
      <p:ext uri="{BB962C8B-B14F-4D97-AF65-F5344CB8AC3E}">
        <p14:creationId xmlns:p14="http://schemas.microsoft.com/office/powerpoint/2010/main" val="315358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2272" y="1271334"/>
            <a:ext cx="10363200" cy="1143000"/>
          </a:xfrm>
        </p:spPr>
        <p:txBody>
          <a:bodyPr>
            <a:normAutofit fontScale="90000"/>
          </a:bodyPr>
          <a:lstStyle/>
          <a:p>
            <a:r>
              <a:rPr lang="en-US" dirty="0" err="1" smtClean="0"/>
              <a:t>Macvlan</a:t>
            </a:r>
            <a:r>
              <a:rPr lang="en-US" dirty="0" smtClean="0"/>
              <a:t> </a:t>
            </a:r>
            <a:r>
              <a:rPr lang="en-US" dirty="0"/>
              <a:t/>
            </a:r>
            <a:br>
              <a:rPr lang="en-US" dirty="0"/>
            </a:br>
            <a:r>
              <a:rPr lang="en-US" dirty="0" smtClean="0"/>
              <a:t>network</a:t>
            </a:r>
            <a:br>
              <a:rPr lang="en-US" dirty="0" smtClean="0"/>
            </a:br>
            <a:r>
              <a:rPr lang="en-US" dirty="0" smtClean="0"/>
              <a:t>with </a:t>
            </a:r>
            <a:r>
              <a:rPr lang="en-US" dirty="0" err="1" smtClean="0"/>
              <a:t>vlans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138928" y="430098"/>
            <a:ext cx="5175504" cy="5929650"/>
          </a:xfrm>
        </p:spPr>
      </p:pic>
    </p:spTree>
    <p:extLst>
      <p:ext uri="{BB962C8B-B14F-4D97-AF65-F5344CB8AC3E}">
        <p14:creationId xmlns:p14="http://schemas.microsoft.com/office/powerpoint/2010/main" val="201599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Macvlan</a:t>
            </a:r>
            <a:r>
              <a:rPr lang="en-US" dirty="0" smtClean="0"/>
              <a:t> network with </a:t>
            </a:r>
            <a:r>
              <a:rPr lang="en-US" dirty="0" err="1" smtClean="0"/>
              <a:t>vlans</a:t>
            </a:r>
            <a:endParaRPr lang="en-US" dirty="0"/>
          </a:p>
        </p:txBody>
      </p:sp>
      <p:sp>
        <p:nvSpPr>
          <p:cNvPr id="2" name="Content Placeholder 1"/>
          <p:cNvSpPr>
            <a:spLocks noGrp="1"/>
          </p:cNvSpPr>
          <p:nvPr>
            <p:ph sz="quarter" idx="1"/>
          </p:nvPr>
        </p:nvSpPr>
        <p:spPr/>
        <p:txBody>
          <a:bodyPr numCol="1">
            <a:normAutofit fontScale="92500" lnSpcReduction="20000"/>
          </a:bodyPr>
          <a:lstStyle/>
          <a:p>
            <a:pPr marL="0" indent="0">
              <a:buNone/>
            </a:pPr>
            <a:endParaRPr lang="en-US" dirty="0"/>
          </a:p>
          <a:p>
            <a:r>
              <a:rPr lang="en-US" dirty="0"/>
              <a:t>#Creation of  macvlan10 network in VLAN 10</a:t>
            </a:r>
          </a:p>
          <a:p>
            <a:pPr marL="0" indent="0">
              <a:buNone/>
            </a:pPr>
            <a:r>
              <a:rPr lang="en-US" dirty="0" smtClean="0"/>
              <a:t>	</a:t>
            </a:r>
            <a:r>
              <a:rPr lang="en-US" dirty="0" err="1" smtClean="0">
                <a:solidFill>
                  <a:srgbClr val="C00000"/>
                </a:solidFill>
              </a:rPr>
              <a:t>docker</a:t>
            </a:r>
            <a:r>
              <a:rPr lang="en-US" dirty="0" smtClean="0">
                <a:solidFill>
                  <a:srgbClr val="C00000"/>
                </a:solidFill>
              </a:rPr>
              <a:t> </a:t>
            </a:r>
            <a:r>
              <a:rPr lang="en-US" dirty="0">
                <a:solidFill>
                  <a:srgbClr val="C00000"/>
                </a:solidFill>
              </a:rPr>
              <a:t>network create -d </a:t>
            </a:r>
            <a:r>
              <a:rPr lang="en-US" dirty="0" err="1">
                <a:solidFill>
                  <a:srgbClr val="C00000"/>
                </a:solidFill>
              </a:rPr>
              <a:t>macvlan</a:t>
            </a:r>
            <a:r>
              <a:rPr lang="en-US" dirty="0">
                <a:solidFill>
                  <a:srgbClr val="C00000"/>
                </a:solidFill>
              </a:rPr>
              <a:t> --subnet 192.168.10.0/24 </a:t>
            </a:r>
            <a:r>
              <a:rPr lang="en-US" dirty="0" smtClean="0">
                <a:solidFill>
                  <a:srgbClr val="C00000"/>
                </a:solidFill>
              </a:rPr>
              <a:t>\ </a:t>
            </a:r>
          </a:p>
          <a:p>
            <a:pPr marL="0" indent="0">
              <a:buNone/>
            </a:pPr>
            <a:r>
              <a:rPr lang="en-US" dirty="0">
                <a:solidFill>
                  <a:srgbClr val="C00000"/>
                </a:solidFill>
              </a:rPr>
              <a:t>	</a:t>
            </a:r>
            <a:r>
              <a:rPr lang="en-US" dirty="0" smtClean="0">
                <a:solidFill>
                  <a:srgbClr val="C00000"/>
                </a:solidFill>
              </a:rPr>
              <a:t>	--</a:t>
            </a:r>
            <a:r>
              <a:rPr lang="en-US" dirty="0">
                <a:solidFill>
                  <a:srgbClr val="C00000"/>
                </a:solidFill>
              </a:rPr>
              <a:t>gateway 192.168.10.1 -o parent=eth0.10 macvlan10</a:t>
            </a:r>
          </a:p>
          <a:p>
            <a:endParaRPr lang="en-US" dirty="0">
              <a:solidFill>
                <a:srgbClr val="C00000"/>
              </a:solidFill>
            </a:endParaRPr>
          </a:p>
          <a:p>
            <a:r>
              <a:rPr lang="en-US" dirty="0"/>
              <a:t>#Creation of  macvlan20 network in VLAN 20</a:t>
            </a:r>
          </a:p>
          <a:p>
            <a:pPr marL="0" indent="0">
              <a:buNone/>
            </a:pPr>
            <a:r>
              <a:rPr lang="en-US" dirty="0"/>
              <a:t>	</a:t>
            </a:r>
            <a:r>
              <a:rPr lang="en-US" dirty="0" err="1" smtClean="0">
                <a:solidFill>
                  <a:srgbClr val="C00000"/>
                </a:solidFill>
              </a:rPr>
              <a:t>docker</a:t>
            </a:r>
            <a:r>
              <a:rPr lang="en-US" dirty="0" smtClean="0">
                <a:solidFill>
                  <a:srgbClr val="C00000"/>
                </a:solidFill>
              </a:rPr>
              <a:t> </a:t>
            </a:r>
            <a:r>
              <a:rPr lang="en-US" dirty="0">
                <a:solidFill>
                  <a:srgbClr val="C00000"/>
                </a:solidFill>
              </a:rPr>
              <a:t>network create -d </a:t>
            </a:r>
            <a:r>
              <a:rPr lang="en-US" dirty="0" err="1">
                <a:solidFill>
                  <a:srgbClr val="C00000"/>
                </a:solidFill>
              </a:rPr>
              <a:t>macvlan</a:t>
            </a:r>
            <a:r>
              <a:rPr lang="en-US" dirty="0">
                <a:solidFill>
                  <a:srgbClr val="C00000"/>
                </a:solidFill>
              </a:rPr>
              <a:t> --subnet 192.168.20.0/24 </a:t>
            </a:r>
            <a:r>
              <a:rPr lang="en-US" dirty="0" smtClean="0">
                <a:solidFill>
                  <a:srgbClr val="C00000"/>
                </a:solidFill>
              </a:rPr>
              <a:t>\</a:t>
            </a:r>
          </a:p>
          <a:p>
            <a:pPr marL="0" indent="0">
              <a:buNone/>
            </a:pPr>
            <a:r>
              <a:rPr lang="en-US" dirty="0">
                <a:solidFill>
                  <a:srgbClr val="C00000"/>
                </a:solidFill>
              </a:rPr>
              <a:t>	</a:t>
            </a:r>
            <a:r>
              <a:rPr lang="en-US" dirty="0" smtClean="0">
                <a:solidFill>
                  <a:srgbClr val="C00000"/>
                </a:solidFill>
              </a:rPr>
              <a:t>	--</a:t>
            </a:r>
            <a:r>
              <a:rPr lang="en-US" dirty="0">
                <a:solidFill>
                  <a:srgbClr val="C00000"/>
                </a:solidFill>
              </a:rPr>
              <a:t>gateway 192.168.20.1 -o parent=eth0.20 macvlan20</a:t>
            </a:r>
          </a:p>
          <a:p>
            <a:endParaRPr lang="en-US" dirty="0"/>
          </a:p>
          <a:p>
            <a:r>
              <a:rPr lang="en-US" dirty="0"/>
              <a:t>#Creation of containers on separate MACVLAN networks</a:t>
            </a:r>
          </a:p>
          <a:p>
            <a:pPr marL="0" indent="0">
              <a:buNone/>
            </a:pPr>
            <a:r>
              <a:rPr lang="en-US" dirty="0" smtClean="0"/>
              <a:t>	</a:t>
            </a:r>
            <a:r>
              <a:rPr lang="en-US" dirty="0" err="1" smtClean="0">
                <a:solidFill>
                  <a:srgbClr val="C00000"/>
                </a:solidFill>
              </a:rPr>
              <a:t>docker</a:t>
            </a:r>
            <a:r>
              <a:rPr lang="en-US" dirty="0" smtClean="0">
                <a:solidFill>
                  <a:srgbClr val="C00000"/>
                </a:solidFill>
              </a:rPr>
              <a:t> </a:t>
            </a:r>
            <a:r>
              <a:rPr lang="en-US" dirty="0">
                <a:solidFill>
                  <a:srgbClr val="C00000"/>
                </a:solidFill>
              </a:rPr>
              <a:t>run -</a:t>
            </a:r>
            <a:r>
              <a:rPr lang="en-US" dirty="0" err="1">
                <a:solidFill>
                  <a:srgbClr val="C00000"/>
                </a:solidFill>
              </a:rPr>
              <a:t>itd</a:t>
            </a:r>
            <a:r>
              <a:rPr lang="en-US" dirty="0">
                <a:solidFill>
                  <a:srgbClr val="C00000"/>
                </a:solidFill>
              </a:rPr>
              <a:t> --name c1--net macvlan10 --</a:t>
            </a:r>
            <a:r>
              <a:rPr lang="en-US" dirty="0" err="1">
                <a:solidFill>
                  <a:srgbClr val="C00000"/>
                </a:solidFill>
              </a:rPr>
              <a:t>ip</a:t>
            </a:r>
            <a:r>
              <a:rPr lang="en-US" dirty="0">
                <a:solidFill>
                  <a:srgbClr val="C00000"/>
                </a:solidFill>
              </a:rPr>
              <a:t> 192.168.10.2 </a:t>
            </a:r>
            <a:r>
              <a:rPr lang="en-US" dirty="0" err="1">
                <a:solidFill>
                  <a:srgbClr val="C00000"/>
                </a:solidFill>
              </a:rPr>
              <a:t>busybox</a:t>
            </a:r>
            <a:r>
              <a:rPr lang="en-US" dirty="0">
                <a:solidFill>
                  <a:srgbClr val="C00000"/>
                </a:solidFill>
              </a:rPr>
              <a:t> </a:t>
            </a:r>
            <a:r>
              <a:rPr lang="en-US" dirty="0" err="1">
                <a:solidFill>
                  <a:srgbClr val="C00000"/>
                </a:solidFill>
              </a:rPr>
              <a:t>sh</a:t>
            </a:r>
            <a:endParaRPr lang="en-US" dirty="0">
              <a:solidFill>
                <a:srgbClr val="C00000"/>
              </a:solidFill>
            </a:endParaRPr>
          </a:p>
          <a:p>
            <a:pPr marL="0" indent="0">
              <a:buNone/>
            </a:pPr>
            <a:r>
              <a:rPr lang="en-US" dirty="0">
                <a:solidFill>
                  <a:srgbClr val="C00000"/>
                </a:solidFill>
              </a:rPr>
              <a:t>	</a:t>
            </a:r>
            <a:r>
              <a:rPr lang="en-US" dirty="0" err="1" smtClean="0">
                <a:solidFill>
                  <a:srgbClr val="C00000"/>
                </a:solidFill>
              </a:rPr>
              <a:t>docker</a:t>
            </a:r>
            <a:r>
              <a:rPr lang="en-US" dirty="0" smtClean="0">
                <a:solidFill>
                  <a:srgbClr val="C00000"/>
                </a:solidFill>
              </a:rPr>
              <a:t> </a:t>
            </a:r>
            <a:r>
              <a:rPr lang="en-US" dirty="0">
                <a:solidFill>
                  <a:srgbClr val="C00000"/>
                </a:solidFill>
              </a:rPr>
              <a:t>run -it --name c2--net macvlan20 --</a:t>
            </a:r>
            <a:r>
              <a:rPr lang="en-US" dirty="0" err="1">
                <a:solidFill>
                  <a:srgbClr val="C00000"/>
                </a:solidFill>
              </a:rPr>
              <a:t>ip</a:t>
            </a:r>
            <a:r>
              <a:rPr lang="en-US" dirty="0">
                <a:solidFill>
                  <a:srgbClr val="C00000"/>
                </a:solidFill>
              </a:rPr>
              <a:t> 192.168.20.2 </a:t>
            </a:r>
            <a:r>
              <a:rPr lang="en-US" dirty="0" err="1">
                <a:solidFill>
                  <a:srgbClr val="C00000"/>
                </a:solidFill>
              </a:rPr>
              <a:t>busybox</a:t>
            </a:r>
            <a:r>
              <a:rPr lang="en-US" dirty="0">
                <a:solidFill>
                  <a:srgbClr val="C00000"/>
                </a:solidFill>
              </a:rPr>
              <a:t> </a:t>
            </a:r>
            <a:r>
              <a:rPr lang="en-US" dirty="0" err="1">
                <a:solidFill>
                  <a:srgbClr val="C00000"/>
                </a:solidFill>
              </a:rPr>
              <a:t>sh</a:t>
            </a:r>
            <a:endParaRPr lang="en-US" dirty="0">
              <a:solidFill>
                <a:srgbClr val="C00000"/>
              </a:solidFill>
            </a:endParaRPr>
          </a:p>
        </p:txBody>
      </p:sp>
    </p:spTree>
    <p:extLst>
      <p:ext uri="{BB962C8B-B14F-4D97-AF65-F5344CB8AC3E}">
        <p14:creationId xmlns:p14="http://schemas.microsoft.com/office/powerpoint/2010/main" val="389188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Kubernetes Networking</a:t>
            </a:r>
            <a:endParaRPr lang="en-US" dirty="0"/>
          </a:p>
        </p:txBody>
      </p:sp>
      <p:sp>
        <p:nvSpPr>
          <p:cNvPr id="5" name="Text Placeholder 4"/>
          <p:cNvSpPr>
            <a:spLocks noGrp="1"/>
          </p:cNvSpPr>
          <p:nvPr>
            <p:ph type="body" idx="1"/>
          </p:nvPr>
        </p:nvSpPr>
        <p:spPr/>
        <p:txBody>
          <a:bodyPr/>
          <a:lstStyle/>
          <a:p>
            <a:r>
              <a:rPr lang="en-US" dirty="0" smtClean="0"/>
              <a:t>Basic concepts</a:t>
            </a:r>
            <a:endParaRPr lang="en-US" dirty="0"/>
          </a:p>
        </p:txBody>
      </p:sp>
    </p:spTree>
    <p:extLst>
      <p:ext uri="{BB962C8B-B14F-4D97-AF65-F5344CB8AC3E}">
        <p14:creationId xmlns:p14="http://schemas.microsoft.com/office/powerpoint/2010/main" val="403930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Networking problems</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 Highly-coupled container-to-container communications: this is solved by pods and localhost communications.</a:t>
            </a:r>
          </a:p>
          <a:p>
            <a:r>
              <a:rPr lang="en-US" dirty="0"/>
              <a:t>    Pod-to-Pod </a:t>
            </a:r>
            <a:r>
              <a:rPr lang="en-US" dirty="0" smtClean="0"/>
              <a:t>communications.</a:t>
            </a:r>
            <a:endParaRPr lang="en-US" dirty="0"/>
          </a:p>
          <a:p>
            <a:r>
              <a:rPr lang="en-US" dirty="0"/>
              <a:t>    Pod-to-Service </a:t>
            </a:r>
            <a:r>
              <a:rPr lang="en-US" dirty="0" smtClean="0"/>
              <a:t>communications: this is covered by services.</a:t>
            </a:r>
            <a:endParaRPr lang="en-US" dirty="0"/>
          </a:p>
          <a:p>
            <a:r>
              <a:rPr lang="en-US" dirty="0"/>
              <a:t>    External-to-Service communications: this is covered by services.</a:t>
            </a:r>
            <a:endParaRPr lang="en-US" dirty="0">
              <a:solidFill>
                <a:srgbClr val="C00000"/>
              </a:solidFill>
            </a:endParaRPr>
          </a:p>
        </p:txBody>
      </p:sp>
    </p:spTree>
    <p:extLst>
      <p:ext uri="{BB962C8B-B14F-4D97-AF65-F5344CB8AC3E}">
        <p14:creationId xmlns:p14="http://schemas.microsoft.com/office/powerpoint/2010/main" val="373342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Kubernetes network core plugins</a:t>
            </a:r>
            <a:endParaRPr lang="en-US" dirty="0"/>
          </a:p>
        </p:txBody>
      </p:sp>
      <p:pic>
        <p:nvPicPr>
          <p:cNvPr id="6" name="Content Placeholder 5" descr="Container Network Interface (CNI)"/>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938774" y="1673352"/>
            <a:ext cx="9750561" cy="4475779"/>
          </a:xfrm>
          <a:prstGeom prst="rect">
            <a:avLst/>
          </a:prstGeom>
          <a:noFill/>
          <a:ln>
            <a:noFill/>
          </a:ln>
        </p:spPr>
      </p:pic>
    </p:spTree>
    <p:extLst>
      <p:ext uri="{BB962C8B-B14F-4D97-AF65-F5344CB8AC3E}">
        <p14:creationId xmlns:p14="http://schemas.microsoft.com/office/powerpoint/2010/main" val="143617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Kubernetes network model</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Every Pod gets its own IP address. </a:t>
            </a:r>
            <a:endParaRPr lang="en-US" dirty="0" smtClean="0"/>
          </a:p>
          <a:p>
            <a:r>
              <a:rPr lang="en-US" dirty="0" smtClean="0"/>
              <a:t>This </a:t>
            </a:r>
            <a:r>
              <a:rPr lang="en-US" dirty="0"/>
              <a:t>means you do not need to explicitly create links between Pods and you almost never need to deal with mapping container ports to host ports. </a:t>
            </a:r>
            <a:endParaRPr lang="en-US" dirty="0" smtClean="0"/>
          </a:p>
          <a:p>
            <a:r>
              <a:rPr lang="en-US" dirty="0" smtClean="0"/>
              <a:t>This </a:t>
            </a:r>
            <a:r>
              <a:rPr lang="en-US" dirty="0"/>
              <a:t>creates a clean, backwards-compatible model where Pods can be treated much like VMs or physical hosts from the perspectives of port allocation, naming, service discovery, load balancing, application configuration, and migration.</a:t>
            </a:r>
            <a:endParaRPr lang="en-US" dirty="0">
              <a:solidFill>
                <a:srgbClr val="C00000"/>
              </a:solidFill>
            </a:endParaRPr>
          </a:p>
        </p:txBody>
      </p:sp>
    </p:spTree>
    <p:extLst>
      <p:ext uri="{BB962C8B-B14F-4D97-AF65-F5344CB8AC3E}">
        <p14:creationId xmlns:p14="http://schemas.microsoft.com/office/powerpoint/2010/main" val="294051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Kubernetes pod: networking</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665956" y="1539240"/>
            <a:ext cx="6646728" cy="4572000"/>
          </a:xfrm>
        </p:spPr>
      </p:pic>
    </p:spTree>
    <p:extLst>
      <p:ext uri="{BB962C8B-B14F-4D97-AF65-F5344CB8AC3E}">
        <p14:creationId xmlns:p14="http://schemas.microsoft.com/office/powerpoint/2010/main" val="116580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Pod networking</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 Every Pod gets its own IP address. </a:t>
            </a:r>
            <a:endParaRPr lang="en-US" dirty="0" smtClean="0"/>
          </a:p>
          <a:p>
            <a:r>
              <a:rPr lang="en-US" dirty="0" smtClean="0"/>
              <a:t>This </a:t>
            </a:r>
            <a:r>
              <a:rPr lang="en-US" dirty="0"/>
              <a:t>means you do not need to explicitly create links between Pods and you almost never need to deal with mapping container ports to host ports. </a:t>
            </a:r>
            <a:endParaRPr lang="en-US" dirty="0" smtClean="0"/>
          </a:p>
          <a:p>
            <a:r>
              <a:rPr lang="en-US" dirty="0" smtClean="0"/>
              <a:t>This </a:t>
            </a:r>
            <a:r>
              <a:rPr lang="en-US" dirty="0"/>
              <a:t>creates a clean, backwards-compatible model where Pods can be treated much like VMs or physical hosts from the perspectives of port allocation, naming, service discovery, load balancing, application configuration, and migration..</a:t>
            </a:r>
            <a:endParaRPr lang="en-US" dirty="0">
              <a:solidFill>
                <a:srgbClr val="C00000"/>
              </a:solidFill>
            </a:endParaRPr>
          </a:p>
        </p:txBody>
      </p:sp>
    </p:spTree>
    <p:extLst>
      <p:ext uri="{BB962C8B-B14F-4D97-AF65-F5344CB8AC3E}">
        <p14:creationId xmlns:p14="http://schemas.microsoft.com/office/powerpoint/2010/main" val="184144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5736" y="292608"/>
            <a:ext cx="10363200" cy="740982"/>
          </a:xfrm>
        </p:spPr>
        <p:txBody>
          <a:bodyPr>
            <a:normAutofit fontScale="90000"/>
          </a:bodyPr>
          <a:lstStyle/>
          <a:p>
            <a:r>
              <a:rPr lang="en-US" dirty="0" smtClean="0"/>
              <a:t>Bridging</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81328" y="1591480"/>
            <a:ext cx="8631936" cy="4489533"/>
          </a:xfrm>
        </p:spPr>
      </p:pic>
    </p:spTree>
    <p:extLst>
      <p:ext uri="{BB962C8B-B14F-4D97-AF65-F5344CB8AC3E}">
        <p14:creationId xmlns:p14="http://schemas.microsoft.com/office/powerpoint/2010/main" val="128938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Pod networking</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Kubernetes imposes the following fundamental requirements on any networking implementation (barring any intentional network segmentation policies):</a:t>
            </a:r>
          </a:p>
          <a:p>
            <a:endParaRPr lang="en-US" dirty="0"/>
          </a:p>
          <a:p>
            <a:pPr lvl="1"/>
            <a:r>
              <a:rPr lang="en-US" dirty="0"/>
              <a:t>    pods on a node can communicate with all pods on all nodes without NAT</a:t>
            </a:r>
          </a:p>
          <a:p>
            <a:pPr lvl="1"/>
            <a:r>
              <a:rPr lang="en-US" dirty="0"/>
              <a:t>    agents on a node (e.g. system daemons, </a:t>
            </a:r>
            <a:r>
              <a:rPr lang="en-US" dirty="0" err="1"/>
              <a:t>kubelet</a:t>
            </a:r>
            <a:r>
              <a:rPr lang="en-US" dirty="0"/>
              <a:t>) can communicate with all pods on that node</a:t>
            </a:r>
            <a:endParaRPr lang="en-US" dirty="0">
              <a:solidFill>
                <a:srgbClr val="C00000"/>
              </a:solidFill>
            </a:endParaRPr>
          </a:p>
        </p:txBody>
      </p:sp>
    </p:spTree>
    <p:extLst>
      <p:ext uri="{BB962C8B-B14F-4D97-AF65-F5344CB8AC3E}">
        <p14:creationId xmlns:p14="http://schemas.microsoft.com/office/powerpoint/2010/main" val="330729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 Model </a:t>
            </a:r>
            <a:r>
              <a:rPr lang="en-US" dirty="0" err="1" smtClean="0"/>
              <a:t>Implememtations</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There are a number of ways that this network model can be implemented</a:t>
            </a:r>
            <a:r>
              <a:rPr lang="en-US" dirty="0" smtClean="0"/>
              <a:t>.</a:t>
            </a:r>
          </a:p>
          <a:p>
            <a:r>
              <a:rPr lang="en-US" dirty="0">
                <a:solidFill>
                  <a:srgbClr val="C00000"/>
                </a:solidFill>
              </a:rPr>
              <a:t>Azure CNI for Kubernetes</a:t>
            </a:r>
          </a:p>
          <a:p>
            <a:r>
              <a:rPr lang="en-US" dirty="0">
                <a:solidFill>
                  <a:srgbClr val="C00000"/>
                </a:solidFill>
              </a:rPr>
              <a:t>Google Compute Engine (GCE)</a:t>
            </a:r>
          </a:p>
          <a:p>
            <a:r>
              <a:rPr lang="en-US" dirty="0" err="1">
                <a:solidFill>
                  <a:srgbClr val="C00000"/>
                </a:solidFill>
              </a:rPr>
              <a:t>OpenVSwitch</a:t>
            </a:r>
            <a:r>
              <a:rPr lang="en-US" dirty="0">
                <a:solidFill>
                  <a:srgbClr val="C00000"/>
                </a:solidFill>
              </a:rPr>
              <a:t>, k-</a:t>
            </a:r>
            <a:r>
              <a:rPr lang="en-US" dirty="0" err="1">
                <a:solidFill>
                  <a:srgbClr val="C00000"/>
                </a:solidFill>
              </a:rPr>
              <a:t>vswitch</a:t>
            </a:r>
            <a:r>
              <a:rPr lang="en-US" dirty="0">
                <a:solidFill>
                  <a:srgbClr val="C00000"/>
                </a:solidFill>
              </a:rPr>
              <a:t> (simple Kubernetes networking plugin based on Open </a:t>
            </a:r>
            <a:r>
              <a:rPr lang="en-US" dirty="0" err="1">
                <a:solidFill>
                  <a:srgbClr val="C00000"/>
                </a:solidFill>
              </a:rPr>
              <a:t>vSwitch</a:t>
            </a:r>
            <a:r>
              <a:rPr lang="en-US" dirty="0">
                <a:solidFill>
                  <a:srgbClr val="C00000"/>
                </a:solidFill>
              </a:rPr>
              <a:t>).</a:t>
            </a:r>
          </a:p>
          <a:p>
            <a:r>
              <a:rPr lang="en-US" dirty="0">
                <a:solidFill>
                  <a:srgbClr val="C00000"/>
                </a:solidFill>
              </a:rPr>
              <a:t>Project Calico.</a:t>
            </a:r>
          </a:p>
          <a:p>
            <a:r>
              <a:rPr lang="en-US" dirty="0">
                <a:solidFill>
                  <a:srgbClr val="C00000"/>
                </a:solidFill>
              </a:rPr>
              <a:t>Weave Net from </a:t>
            </a:r>
            <a:r>
              <a:rPr lang="en-US" dirty="0" err="1">
                <a:solidFill>
                  <a:srgbClr val="C00000"/>
                </a:solidFill>
              </a:rPr>
              <a:t>Weaveworks</a:t>
            </a:r>
            <a:r>
              <a:rPr lang="en-US" dirty="0">
                <a:solidFill>
                  <a:srgbClr val="C00000"/>
                </a:solidFill>
              </a:rPr>
              <a:t>.</a:t>
            </a:r>
          </a:p>
          <a:p>
            <a:endParaRPr lang="en-US" dirty="0">
              <a:solidFill>
                <a:srgbClr val="C00000"/>
              </a:solidFill>
            </a:endParaRPr>
          </a:p>
        </p:txBody>
      </p:sp>
    </p:spTree>
    <p:extLst>
      <p:ext uri="{BB962C8B-B14F-4D97-AF65-F5344CB8AC3E}">
        <p14:creationId xmlns:p14="http://schemas.microsoft.com/office/powerpoint/2010/main" val="384958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Kubernetes Networking</a:t>
            </a:r>
            <a:endParaRPr lang="en-US" dirty="0"/>
          </a:p>
        </p:txBody>
      </p:sp>
      <p:sp>
        <p:nvSpPr>
          <p:cNvPr id="5" name="Text Placeholder 4"/>
          <p:cNvSpPr>
            <a:spLocks noGrp="1"/>
          </p:cNvSpPr>
          <p:nvPr>
            <p:ph type="body" idx="1"/>
          </p:nvPr>
        </p:nvSpPr>
        <p:spPr/>
        <p:txBody>
          <a:bodyPr/>
          <a:lstStyle/>
          <a:p>
            <a:r>
              <a:rPr lang="en-US" dirty="0" smtClean="0"/>
              <a:t>Ingress network</a:t>
            </a:r>
            <a:endParaRPr lang="en-US" dirty="0"/>
          </a:p>
        </p:txBody>
      </p:sp>
    </p:spTree>
    <p:extLst>
      <p:ext uri="{BB962C8B-B14F-4D97-AF65-F5344CB8AC3E}">
        <p14:creationId xmlns:p14="http://schemas.microsoft.com/office/powerpoint/2010/main" val="21804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Ingress</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smtClean="0">
                <a:solidFill>
                  <a:srgbClr val="C00000"/>
                </a:solidFill>
              </a:rPr>
              <a:t>Ingress</a:t>
            </a:r>
            <a:r>
              <a:rPr lang="en-US" dirty="0" smtClean="0"/>
              <a:t> </a:t>
            </a:r>
            <a:r>
              <a:rPr lang="en-US" dirty="0"/>
              <a:t>exposes HTTP and HTTPS routes from outside the cluster to services within the cluster. Traffic routing is controlled by rules defined on the Ingress </a:t>
            </a:r>
            <a:r>
              <a:rPr lang="en-US" dirty="0" smtClean="0"/>
              <a:t>resource.</a:t>
            </a:r>
          </a:p>
          <a:p>
            <a:r>
              <a:rPr lang="en-US" dirty="0"/>
              <a:t>An Ingress may be configured to give Services externally-reachable URLs, load balance traffic, terminate SSL / TLS, and offer name based virtual hosting. </a:t>
            </a:r>
            <a:endParaRPr lang="en-US" dirty="0" smtClean="0"/>
          </a:p>
          <a:p>
            <a:r>
              <a:rPr lang="en-US" dirty="0"/>
              <a:t>An Ingress does not expose arbitrary ports or protocols. Exposing services other than HTTP and HTTPS to the internet typically uses a service of type </a:t>
            </a:r>
            <a:r>
              <a:rPr lang="en-US" dirty="0" err="1"/>
              <a:t>Service.Type</a:t>
            </a:r>
            <a:r>
              <a:rPr lang="en-US" dirty="0"/>
              <a:t>=</a:t>
            </a:r>
            <a:r>
              <a:rPr lang="en-US" dirty="0" err="1"/>
              <a:t>NodePort</a:t>
            </a:r>
            <a:r>
              <a:rPr lang="en-US" dirty="0"/>
              <a:t> or </a:t>
            </a:r>
            <a:r>
              <a:rPr lang="en-US" dirty="0" err="1"/>
              <a:t>Service.Type</a:t>
            </a:r>
            <a:r>
              <a:rPr lang="en-US" dirty="0"/>
              <a:t>=</a:t>
            </a:r>
            <a:r>
              <a:rPr lang="en-US" dirty="0" err="1"/>
              <a:t>LoadBalancer</a:t>
            </a:r>
            <a:r>
              <a:rPr lang="en-US" dirty="0">
                <a:solidFill>
                  <a:srgbClr val="C00000"/>
                </a:solidFill>
              </a:rPr>
              <a:t>.</a:t>
            </a:r>
          </a:p>
        </p:txBody>
      </p:sp>
    </p:spTree>
    <p:extLst>
      <p:ext uri="{BB962C8B-B14F-4D97-AF65-F5344CB8AC3E}">
        <p14:creationId xmlns:p14="http://schemas.microsoft.com/office/powerpoint/2010/main" val="381912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Ingress Controller</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You must have an </a:t>
            </a:r>
            <a:r>
              <a:rPr lang="en-US" dirty="0">
                <a:solidFill>
                  <a:srgbClr val="C00000"/>
                </a:solidFill>
              </a:rPr>
              <a:t>ingress controller </a:t>
            </a:r>
            <a:r>
              <a:rPr lang="en-US" dirty="0"/>
              <a:t>to satisfy an Ingress. Only creating an Ingress resource has no effect</a:t>
            </a:r>
            <a:r>
              <a:rPr lang="en-US" dirty="0" smtClean="0"/>
              <a:t>.</a:t>
            </a:r>
            <a:endParaRPr lang="en-US" dirty="0"/>
          </a:p>
          <a:p>
            <a:r>
              <a:rPr lang="en-US" dirty="0"/>
              <a:t>You may need to deploy an Ingress controller such as ingress-</a:t>
            </a:r>
            <a:r>
              <a:rPr lang="en-US" dirty="0" err="1"/>
              <a:t>nginx</a:t>
            </a:r>
            <a:r>
              <a:rPr lang="en-US" dirty="0"/>
              <a:t>. You can choose from a number of Ingress controllers</a:t>
            </a:r>
            <a:r>
              <a:rPr lang="en-US" dirty="0" smtClean="0"/>
              <a:t>.</a:t>
            </a:r>
          </a:p>
          <a:p>
            <a:r>
              <a:rPr lang="en-US" dirty="0"/>
              <a:t>Kubernetes as a project currently supports and maintains GCE and </a:t>
            </a:r>
            <a:r>
              <a:rPr lang="en-US" dirty="0" err="1"/>
              <a:t>nginx</a:t>
            </a:r>
            <a:r>
              <a:rPr lang="en-US" dirty="0"/>
              <a:t> controllers.</a:t>
            </a:r>
          </a:p>
        </p:txBody>
      </p:sp>
    </p:spTree>
    <p:extLst>
      <p:ext uri="{BB962C8B-B14F-4D97-AF65-F5344CB8AC3E}">
        <p14:creationId xmlns:p14="http://schemas.microsoft.com/office/powerpoint/2010/main" val="208837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Ingress Resource</a:t>
            </a:r>
            <a:endParaRPr lang="en-US" dirty="0"/>
          </a:p>
        </p:txBody>
      </p:sp>
      <p:sp>
        <p:nvSpPr>
          <p:cNvPr id="2" name="Content Placeholder 1"/>
          <p:cNvSpPr>
            <a:spLocks noGrp="1"/>
          </p:cNvSpPr>
          <p:nvPr>
            <p:ph sz="quarter" idx="1"/>
          </p:nvPr>
        </p:nvSpPr>
        <p:spPr/>
        <p:txBody>
          <a:bodyPr numCol="2">
            <a:normAutofit/>
          </a:bodyPr>
          <a:lstStyle/>
          <a:p>
            <a:pPr marL="0" indent="0">
              <a:buNone/>
            </a:pPr>
            <a:r>
              <a:rPr lang="en-US" dirty="0" err="1" smtClean="0"/>
              <a:t>apiVersion</a:t>
            </a:r>
            <a:r>
              <a:rPr lang="en-US" dirty="0"/>
              <a:t>: networking.k8s.io/v1beta1</a:t>
            </a:r>
          </a:p>
          <a:p>
            <a:pPr marL="0" indent="0">
              <a:buNone/>
            </a:pPr>
            <a:r>
              <a:rPr lang="en-US" dirty="0"/>
              <a:t>kind: Ingress</a:t>
            </a:r>
          </a:p>
          <a:p>
            <a:pPr marL="0" indent="0">
              <a:buNone/>
            </a:pPr>
            <a:r>
              <a:rPr lang="en-US" dirty="0"/>
              <a:t>metadata:</a:t>
            </a:r>
          </a:p>
          <a:p>
            <a:pPr marL="0" indent="0">
              <a:buNone/>
            </a:pPr>
            <a:r>
              <a:rPr lang="en-US" dirty="0"/>
              <a:t>  name: test-ingress</a:t>
            </a:r>
          </a:p>
          <a:p>
            <a:pPr marL="0" indent="0">
              <a:buNone/>
            </a:pPr>
            <a:r>
              <a:rPr lang="en-US" dirty="0"/>
              <a:t>  annotations:</a:t>
            </a:r>
          </a:p>
          <a:p>
            <a:pPr marL="0" indent="0">
              <a:buNone/>
            </a:pPr>
            <a:r>
              <a:rPr lang="en-US" dirty="0"/>
              <a:t>    </a:t>
            </a:r>
            <a:r>
              <a:rPr lang="en-US" dirty="0" smtClean="0"/>
              <a:t>nginx.ingress.kubernetes.io/rewrite-target</a:t>
            </a:r>
            <a:r>
              <a:rPr lang="en-US" dirty="0"/>
              <a:t>: /</a:t>
            </a:r>
          </a:p>
          <a:p>
            <a:pPr marL="0" indent="0">
              <a:buNone/>
            </a:pPr>
            <a:r>
              <a:rPr lang="en-US" dirty="0"/>
              <a:t>spec:</a:t>
            </a:r>
          </a:p>
          <a:p>
            <a:pPr marL="0" indent="0">
              <a:buNone/>
            </a:pPr>
            <a:r>
              <a:rPr lang="en-US" dirty="0"/>
              <a:t>  rules:</a:t>
            </a:r>
          </a:p>
          <a:p>
            <a:pPr marL="0" indent="0">
              <a:buNone/>
            </a:pPr>
            <a:r>
              <a:rPr lang="en-US" dirty="0"/>
              <a:t>  - http:</a:t>
            </a:r>
          </a:p>
          <a:p>
            <a:pPr marL="0" indent="0">
              <a:buNone/>
            </a:pPr>
            <a:r>
              <a:rPr lang="en-US" dirty="0"/>
              <a:t>      paths:</a:t>
            </a:r>
          </a:p>
          <a:p>
            <a:pPr marL="0" indent="0">
              <a:buNone/>
            </a:pPr>
            <a:r>
              <a:rPr lang="en-US" dirty="0"/>
              <a:t>      - path: /</a:t>
            </a:r>
            <a:r>
              <a:rPr lang="en-US" dirty="0" err="1"/>
              <a:t>testpath</a:t>
            </a:r>
            <a:endParaRPr lang="en-US" dirty="0"/>
          </a:p>
          <a:p>
            <a:pPr marL="0" indent="0">
              <a:buNone/>
            </a:pPr>
            <a:r>
              <a:rPr lang="en-US" dirty="0"/>
              <a:t>        </a:t>
            </a:r>
            <a:r>
              <a:rPr lang="en-US" dirty="0" err="1"/>
              <a:t>pathType</a:t>
            </a:r>
            <a:r>
              <a:rPr lang="en-US" dirty="0"/>
              <a:t>: Prefix</a:t>
            </a:r>
          </a:p>
          <a:p>
            <a:pPr marL="0" indent="0">
              <a:buNone/>
            </a:pPr>
            <a:r>
              <a:rPr lang="en-US" dirty="0"/>
              <a:t>        backend:</a:t>
            </a:r>
          </a:p>
          <a:p>
            <a:pPr marL="0" indent="0">
              <a:buNone/>
            </a:pPr>
            <a:r>
              <a:rPr lang="en-US" dirty="0"/>
              <a:t>          </a:t>
            </a:r>
            <a:r>
              <a:rPr lang="en-US" dirty="0" err="1"/>
              <a:t>serviceName</a:t>
            </a:r>
            <a:r>
              <a:rPr lang="en-US" dirty="0"/>
              <a:t>: test</a:t>
            </a:r>
          </a:p>
          <a:p>
            <a:pPr marL="0" indent="0">
              <a:buNone/>
            </a:pPr>
            <a:r>
              <a:rPr lang="en-US" dirty="0"/>
              <a:t>          </a:t>
            </a:r>
            <a:r>
              <a:rPr lang="en-US" dirty="0" err="1"/>
              <a:t>servicePort</a:t>
            </a:r>
            <a:r>
              <a:rPr lang="en-US" dirty="0"/>
              <a:t>: 80</a:t>
            </a:r>
          </a:p>
        </p:txBody>
      </p:sp>
    </p:spTree>
    <p:extLst>
      <p:ext uri="{BB962C8B-B14F-4D97-AF65-F5344CB8AC3E}">
        <p14:creationId xmlns:p14="http://schemas.microsoft.com/office/powerpoint/2010/main" val="409075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Ingress Class</a:t>
            </a:r>
            <a:endParaRPr lang="en-US" dirty="0"/>
          </a:p>
        </p:txBody>
      </p:sp>
      <p:sp>
        <p:nvSpPr>
          <p:cNvPr id="2" name="Content Placeholder 1"/>
          <p:cNvSpPr>
            <a:spLocks noGrp="1"/>
          </p:cNvSpPr>
          <p:nvPr>
            <p:ph sz="quarter" idx="1"/>
          </p:nvPr>
        </p:nvSpPr>
        <p:spPr/>
        <p:txBody>
          <a:bodyPr numCol="2">
            <a:normAutofit/>
          </a:bodyPr>
          <a:lstStyle/>
          <a:p>
            <a:pPr marL="0" indent="0">
              <a:buNone/>
            </a:pPr>
            <a:r>
              <a:rPr lang="en-US" dirty="0" err="1"/>
              <a:t>apiVersion</a:t>
            </a:r>
            <a:r>
              <a:rPr lang="en-US" dirty="0"/>
              <a:t>: networking.k8s.io/v1beta1</a:t>
            </a:r>
          </a:p>
          <a:p>
            <a:pPr marL="0" indent="0">
              <a:buNone/>
            </a:pPr>
            <a:r>
              <a:rPr lang="en-US" dirty="0"/>
              <a:t>kind: </a:t>
            </a:r>
            <a:r>
              <a:rPr lang="en-US" dirty="0" err="1"/>
              <a:t>IngressClass</a:t>
            </a:r>
            <a:endParaRPr lang="en-US" dirty="0"/>
          </a:p>
          <a:p>
            <a:pPr marL="0" indent="0">
              <a:buNone/>
            </a:pPr>
            <a:r>
              <a:rPr lang="en-US" dirty="0"/>
              <a:t>metadata:</a:t>
            </a:r>
          </a:p>
          <a:p>
            <a:pPr marL="0" indent="0">
              <a:buNone/>
            </a:pPr>
            <a:r>
              <a:rPr lang="en-US" dirty="0"/>
              <a:t>  name: external-</a:t>
            </a:r>
            <a:r>
              <a:rPr lang="en-US" dirty="0" err="1"/>
              <a:t>lb</a:t>
            </a:r>
            <a:endParaRPr lang="en-US" dirty="0"/>
          </a:p>
          <a:p>
            <a:pPr marL="0" indent="0">
              <a:buNone/>
            </a:pPr>
            <a:r>
              <a:rPr lang="en-US" dirty="0"/>
              <a:t>spec:</a:t>
            </a:r>
          </a:p>
          <a:p>
            <a:pPr marL="0" indent="0">
              <a:buNone/>
            </a:pPr>
            <a:r>
              <a:rPr lang="en-US" dirty="0"/>
              <a:t>  controller: example.com/ingress-controller</a:t>
            </a:r>
          </a:p>
          <a:p>
            <a:pPr marL="0" indent="0">
              <a:buNone/>
            </a:pPr>
            <a:r>
              <a:rPr lang="en-US" dirty="0"/>
              <a:t>  parameters:</a:t>
            </a:r>
          </a:p>
          <a:p>
            <a:pPr marL="0" indent="0">
              <a:buNone/>
            </a:pPr>
            <a:r>
              <a:rPr lang="en-US" dirty="0"/>
              <a:t>    </a:t>
            </a:r>
            <a:r>
              <a:rPr lang="en-US" dirty="0" err="1"/>
              <a:t>apiGroup</a:t>
            </a:r>
            <a:r>
              <a:rPr lang="en-US" dirty="0"/>
              <a:t>: k8s.example.com/v1alpha</a:t>
            </a:r>
          </a:p>
          <a:p>
            <a:pPr marL="0" indent="0">
              <a:buNone/>
            </a:pPr>
            <a:r>
              <a:rPr lang="en-US" dirty="0"/>
              <a:t>    kind: </a:t>
            </a:r>
            <a:r>
              <a:rPr lang="en-US" dirty="0" err="1"/>
              <a:t>IngressParameters</a:t>
            </a:r>
            <a:endParaRPr lang="en-US" dirty="0"/>
          </a:p>
          <a:p>
            <a:pPr marL="0" indent="0">
              <a:buNone/>
            </a:pPr>
            <a:r>
              <a:rPr lang="en-US" dirty="0"/>
              <a:t>    name: external-</a:t>
            </a:r>
            <a:r>
              <a:rPr lang="en-US" dirty="0" err="1"/>
              <a:t>lb</a:t>
            </a:r>
            <a:endParaRPr lang="en-US" dirty="0"/>
          </a:p>
        </p:txBody>
      </p:sp>
    </p:spTree>
    <p:extLst>
      <p:ext uri="{BB962C8B-B14F-4D97-AF65-F5344CB8AC3E}">
        <p14:creationId xmlns:p14="http://schemas.microsoft.com/office/powerpoint/2010/main" val="27837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Ingress Example</a:t>
            </a:r>
            <a:endParaRPr lang="en-US" dirty="0"/>
          </a:p>
        </p:txBody>
      </p:sp>
      <p:sp>
        <p:nvSpPr>
          <p:cNvPr id="2" name="Content Placeholder 1"/>
          <p:cNvSpPr>
            <a:spLocks noGrp="1"/>
          </p:cNvSpPr>
          <p:nvPr>
            <p:ph sz="quarter" idx="1"/>
          </p:nvPr>
        </p:nvSpPr>
        <p:spPr/>
        <p:txBody>
          <a:bodyPr numCol="2">
            <a:normAutofit fontScale="92500"/>
          </a:bodyPr>
          <a:lstStyle/>
          <a:p>
            <a:pPr marL="0" indent="0">
              <a:buNone/>
            </a:pPr>
            <a:r>
              <a:rPr lang="en-US" dirty="0" err="1"/>
              <a:t>apiVersion</a:t>
            </a:r>
            <a:r>
              <a:rPr lang="en-US" dirty="0"/>
              <a:t>: networking.k8s.io/v1beta1</a:t>
            </a:r>
          </a:p>
          <a:p>
            <a:pPr marL="0" indent="0">
              <a:buNone/>
            </a:pPr>
            <a:r>
              <a:rPr lang="en-US" dirty="0"/>
              <a:t>kind: Ingress</a:t>
            </a:r>
          </a:p>
          <a:p>
            <a:pPr marL="0" indent="0">
              <a:buNone/>
            </a:pPr>
            <a:r>
              <a:rPr lang="en-US" dirty="0"/>
              <a:t>metadata:</a:t>
            </a:r>
          </a:p>
          <a:p>
            <a:pPr marL="0" indent="0">
              <a:buNone/>
            </a:pPr>
            <a:r>
              <a:rPr lang="en-US" dirty="0"/>
              <a:t>  name: simple-</a:t>
            </a:r>
            <a:r>
              <a:rPr lang="en-US" dirty="0" err="1"/>
              <a:t>fanout</a:t>
            </a:r>
            <a:r>
              <a:rPr lang="en-US" dirty="0"/>
              <a:t>-example</a:t>
            </a:r>
          </a:p>
          <a:p>
            <a:pPr marL="0" indent="0">
              <a:buNone/>
            </a:pPr>
            <a:r>
              <a:rPr lang="en-US" dirty="0"/>
              <a:t>  annotations:</a:t>
            </a:r>
          </a:p>
          <a:p>
            <a:pPr marL="0" indent="0">
              <a:buNone/>
            </a:pPr>
            <a:r>
              <a:rPr lang="en-US" dirty="0"/>
              <a:t>    nginx.ingress.kubernetes.io/rewrite-target: /</a:t>
            </a:r>
          </a:p>
          <a:p>
            <a:pPr marL="0" indent="0">
              <a:buNone/>
            </a:pPr>
            <a:r>
              <a:rPr lang="en-US" dirty="0"/>
              <a:t>spec:</a:t>
            </a:r>
          </a:p>
          <a:p>
            <a:pPr marL="0" indent="0">
              <a:buNone/>
            </a:pPr>
            <a:r>
              <a:rPr lang="en-US" dirty="0"/>
              <a:t>  rules:</a:t>
            </a:r>
          </a:p>
          <a:p>
            <a:pPr marL="0" indent="0">
              <a:buNone/>
            </a:pPr>
            <a:r>
              <a:rPr lang="en-US" dirty="0"/>
              <a:t>  - host: foo.bar.com</a:t>
            </a:r>
          </a:p>
          <a:p>
            <a:pPr marL="0" indent="0">
              <a:buNone/>
            </a:pPr>
            <a:r>
              <a:rPr lang="en-US" dirty="0"/>
              <a:t>    http:</a:t>
            </a:r>
          </a:p>
          <a:p>
            <a:pPr marL="0" indent="0">
              <a:buNone/>
            </a:pPr>
            <a:r>
              <a:rPr lang="en-US" dirty="0"/>
              <a:t>      paths:</a:t>
            </a:r>
          </a:p>
          <a:p>
            <a:pPr marL="0" indent="0">
              <a:buNone/>
            </a:pPr>
            <a:r>
              <a:rPr lang="en-US" dirty="0"/>
              <a:t>      - path: /foo</a:t>
            </a:r>
          </a:p>
          <a:p>
            <a:pPr marL="0" indent="0">
              <a:buNone/>
            </a:pPr>
            <a:r>
              <a:rPr lang="en-US" dirty="0"/>
              <a:t>        backend:</a:t>
            </a:r>
          </a:p>
          <a:p>
            <a:pPr marL="0" indent="0">
              <a:buNone/>
            </a:pPr>
            <a:r>
              <a:rPr lang="en-US" dirty="0"/>
              <a:t>          </a:t>
            </a:r>
            <a:r>
              <a:rPr lang="en-US" dirty="0" err="1"/>
              <a:t>serviceName</a:t>
            </a:r>
            <a:r>
              <a:rPr lang="en-US" dirty="0"/>
              <a:t>: service1</a:t>
            </a:r>
          </a:p>
          <a:p>
            <a:pPr marL="0" indent="0">
              <a:buNone/>
            </a:pPr>
            <a:r>
              <a:rPr lang="en-US" dirty="0"/>
              <a:t>          </a:t>
            </a:r>
            <a:r>
              <a:rPr lang="en-US" dirty="0" err="1"/>
              <a:t>servicePort</a:t>
            </a:r>
            <a:r>
              <a:rPr lang="en-US" dirty="0"/>
              <a:t>: 4200</a:t>
            </a:r>
          </a:p>
          <a:p>
            <a:pPr marL="0" indent="0">
              <a:buNone/>
            </a:pPr>
            <a:r>
              <a:rPr lang="en-US" dirty="0"/>
              <a:t>      - path: /bar</a:t>
            </a:r>
          </a:p>
          <a:p>
            <a:pPr marL="0" indent="0">
              <a:buNone/>
            </a:pPr>
            <a:r>
              <a:rPr lang="en-US" dirty="0"/>
              <a:t>        backend:</a:t>
            </a:r>
          </a:p>
          <a:p>
            <a:pPr marL="0" indent="0">
              <a:buNone/>
            </a:pPr>
            <a:r>
              <a:rPr lang="en-US" dirty="0"/>
              <a:t>          </a:t>
            </a:r>
            <a:r>
              <a:rPr lang="en-US" dirty="0" err="1"/>
              <a:t>serviceName</a:t>
            </a:r>
            <a:r>
              <a:rPr lang="en-US" dirty="0"/>
              <a:t>: service2</a:t>
            </a:r>
          </a:p>
          <a:p>
            <a:pPr marL="0" indent="0">
              <a:buNone/>
            </a:pPr>
            <a:r>
              <a:rPr lang="en-US" dirty="0"/>
              <a:t>          </a:t>
            </a:r>
            <a:r>
              <a:rPr lang="en-US" dirty="0" err="1"/>
              <a:t>servicePort</a:t>
            </a:r>
            <a:r>
              <a:rPr lang="en-US" dirty="0"/>
              <a:t>: 8080</a:t>
            </a:r>
          </a:p>
        </p:txBody>
      </p:sp>
    </p:spTree>
    <p:extLst>
      <p:ext uri="{BB962C8B-B14F-4D97-AF65-F5344CB8AC3E}">
        <p14:creationId xmlns:p14="http://schemas.microsoft.com/office/powerpoint/2010/main" val="85493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Ingress Example</a:t>
            </a:r>
            <a:endParaRPr lang="en-US" dirty="0"/>
          </a:p>
        </p:txBody>
      </p:sp>
      <p:sp>
        <p:nvSpPr>
          <p:cNvPr id="2" name="Content Placeholder 1"/>
          <p:cNvSpPr>
            <a:spLocks noGrp="1"/>
          </p:cNvSpPr>
          <p:nvPr>
            <p:ph sz="quarter" idx="1"/>
          </p:nvPr>
        </p:nvSpPr>
        <p:spPr>
          <a:xfrm>
            <a:off x="1219200" y="1447800"/>
            <a:ext cx="10363200" cy="5309616"/>
          </a:xfrm>
        </p:spPr>
        <p:txBody>
          <a:bodyPr numCol="1">
            <a:normAutofit fontScale="62500" lnSpcReduction="20000"/>
          </a:bodyPr>
          <a:lstStyle/>
          <a:p>
            <a:pPr marL="0" indent="0">
              <a:buNone/>
            </a:pPr>
            <a:endParaRPr lang="en-US" dirty="0"/>
          </a:p>
          <a:p>
            <a:pPr marL="0" indent="0">
              <a:buNone/>
            </a:pPr>
            <a:r>
              <a:rPr lang="en-US" sz="2900" dirty="0"/>
              <a:t>Name:             simple-</a:t>
            </a:r>
            <a:r>
              <a:rPr lang="en-US" sz="2900" dirty="0" err="1"/>
              <a:t>fanout</a:t>
            </a:r>
            <a:r>
              <a:rPr lang="en-US" sz="2900" dirty="0"/>
              <a:t>-example</a:t>
            </a:r>
          </a:p>
          <a:p>
            <a:pPr marL="0" indent="0">
              <a:buNone/>
            </a:pPr>
            <a:r>
              <a:rPr lang="en-US" sz="2900" dirty="0"/>
              <a:t>Namespace:        default</a:t>
            </a:r>
          </a:p>
          <a:p>
            <a:pPr marL="0" indent="0">
              <a:buNone/>
            </a:pPr>
            <a:r>
              <a:rPr lang="en-US" sz="2900" dirty="0"/>
              <a:t>Address:          178.91.123.132</a:t>
            </a:r>
          </a:p>
          <a:p>
            <a:pPr marL="0" indent="0">
              <a:buNone/>
            </a:pPr>
            <a:r>
              <a:rPr lang="en-US" sz="2900" dirty="0"/>
              <a:t>Default backend:  default-http-backend:80 (10.8.2.3:8080)</a:t>
            </a:r>
          </a:p>
          <a:p>
            <a:pPr marL="0" indent="0">
              <a:buNone/>
            </a:pPr>
            <a:r>
              <a:rPr lang="en-US" sz="2900" dirty="0"/>
              <a:t>Rules:</a:t>
            </a:r>
          </a:p>
          <a:p>
            <a:pPr marL="0" indent="0">
              <a:buNone/>
            </a:pPr>
            <a:r>
              <a:rPr lang="en-US" sz="2900" dirty="0"/>
              <a:t>  Host         Path  </a:t>
            </a:r>
            <a:r>
              <a:rPr lang="en-US" sz="2900" dirty="0" err="1"/>
              <a:t>Backends</a:t>
            </a:r>
            <a:endParaRPr lang="en-US" sz="2900" dirty="0"/>
          </a:p>
          <a:p>
            <a:pPr marL="0" indent="0">
              <a:buNone/>
            </a:pPr>
            <a:r>
              <a:rPr lang="en-US" sz="2900" dirty="0"/>
              <a:t>  ----         ----  --------</a:t>
            </a:r>
          </a:p>
          <a:p>
            <a:pPr marL="0" indent="0">
              <a:buNone/>
            </a:pPr>
            <a:r>
              <a:rPr lang="en-US" sz="2900" dirty="0"/>
              <a:t>  foo.bar.com</a:t>
            </a:r>
          </a:p>
          <a:p>
            <a:pPr marL="0" indent="0">
              <a:buNone/>
            </a:pPr>
            <a:r>
              <a:rPr lang="en-US" sz="2900" dirty="0"/>
              <a:t>               /foo   service1:4200 (10.8.0.90:4200)</a:t>
            </a:r>
          </a:p>
          <a:p>
            <a:pPr marL="0" indent="0">
              <a:buNone/>
            </a:pPr>
            <a:r>
              <a:rPr lang="en-US" sz="2900" dirty="0"/>
              <a:t>               /bar   service2:8080 (10.8.0.91:8080)</a:t>
            </a:r>
          </a:p>
          <a:p>
            <a:pPr marL="0" indent="0">
              <a:buNone/>
            </a:pPr>
            <a:r>
              <a:rPr lang="en-US" sz="2900" dirty="0"/>
              <a:t>Annotations:</a:t>
            </a:r>
          </a:p>
          <a:p>
            <a:pPr marL="0" indent="0">
              <a:buNone/>
            </a:pPr>
            <a:r>
              <a:rPr lang="en-US" sz="2900" dirty="0"/>
              <a:t>  nginx.ingress.kubernetes.io/rewrite-target:  /</a:t>
            </a:r>
          </a:p>
          <a:p>
            <a:pPr marL="0" indent="0">
              <a:buNone/>
            </a:pPr>
            <a:r>
              <a:rPr lang="en-US" sz="2900" dirty="0"/>
              <a:t>Events:</a:t>
            </a:r>
          </a:p>
          <a:p>
            <a:pPr marL="0" indent="0">
              <a:buNone/>
            </a:pPr>
            <a:r>
              <a:rPr lang="en-US" sz="2900" dirty="0"/>
              <a:t>  Type     Reason  Age                From                     Message</a:t>
            </a:r>
          </a:p>
          <a:p>
            <a:pPr marL="0" indent="0">
              <a:buNone/>
            </a:pPr>
            <a:r>
              <a:rPr lang="en-US" sz="2900" dirty="0"/>
              <a:t>  ----     ------  ----               ----                     -------</a:t>
            </a:r>
          </a:p>
          <a:p>
            <a:pPr marL="0" indent="0">
              <a:buNone/>
            </a:pPr>
            <a:r>
              <a:rPr lang="en-US" sz="2900" dirty="0"/>
              <a:t>  Normal   ADD     22s                </a:t>
            </a:r>
            <a:r>
              <a:rPr lang="en-US" sz="2900" dirty="0" err="1"/>
              <a:t>loadbalancer</a:t>
            </a:r>
            <a:r>
              <a:rPr lang="en-US" sz="2900" dirty="0"/>
              <a:t>-controller  default/test</a:t>
            </a:r>
          </a:p>
        </p:txBody>
      </p:sp>
    </p:spTree>
    <p:extLst>
      <p:ext uri="{BB962C8B-B14F-4D97-AF65-F5344CB8AC3E}">
        <p14:creationId xmlns:p14="http://schemas.microsoft.com/office/powerpoint/2010/main" val="404487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Ingress TLS (1 od 2)</a:t>
            </a:r>
            <a:endParaRPr lang="en-US" dirty="0"/>
          </a:p>
        </p:txBody>
      </p:sp>
      <p:sp>
        <p:nvSpPr>
          <p:cNvPr id="2" name="Content Placeholder 1"/>
          <p:cNvSpPr>
            <a:spLocks noGrp="1"/>
          </p:cNvSpPr>
          <p:nvPr>
            <p:ph sz="quarter" idx="1"/>
          </p:nvPr>
        </p:nvSpPr>
        <p:spPr>
          <a:xfrm>
            <a:off x="1219200" y="1447800"/>
            <a:ext cx="10363200" cy="5309616"/>
          </a:xfrm>
        </p:spPr>
        <p:txBody>
          <a:bodyPr numCol="1">
            <a:normAutofit/>
          </a:bodyPr>
          <a:lstStyle/>
          <a:p>
            <a:pPr marL="0" indent="0">
              <a:buNone/>
            </a:pPr>
            <a:endParaRPr lang="en-US" dirty="0"/>
          </a:p>
          <a:p>
            <a:pPr marL="0" indent="0">
              <a:buNone/>
            </a:pPr>
            <a:r>
              <a:rPr lang="en-US" sz="2900" dirty="0" err="1"/>
              <a:t>apiVersion</a:t>
            </a:r>
            <a:r>
              <a:rPr lang="en-US" sz="2900" dirty="0"/>
              <a:t>: v1</a:t>
            </a:r>
          </a:p>
          <a:p>
            <a:pPr marL="0" indent="0">
              <a:buNone/>
            </a:pPr>
            <a:r>
              <a:rPr lang="en-US" sz="2900" dirty="0"/>
              <a:t>kind: Secret</a:t>
            </a:r>
          </a:p>
          <a:p>
            <a:pPr marL="0" indent="0">
              <a:buNone/>
            </a:pPr>
            <a:r>
              <a:rPr lang="en-US" sz="2900" dirty="0"/>
              <a:t>metadata:</a:t>
            </a:r>
          </a:p>
          <a:p>
            <a:pPr marL="0" indent="0">
              <a:buNone/>
            </a:pPr>
            <a:r>
              <a:rPr lang="en-US" sz="2900" dirty="0"/>
              <a:t>  name: </a:t>
            </a:r>
            <a:r>
              <a:rPr lang="en-US" sz="2900" dirty="0" err="1"/>
              <a:t>testsecret-tls</a:t>
            </a:r>
            <a:endParaRPr lang="en-US" sz="2900" dirty="0"/>
          </a:p>
          <a:p>
            <a:pPr marL="0" indent="0">
              <a:buNone/>
            </a:pPr>
            <a:r>
              <a:rPr lang="en-US" sz="2900" dirty="0"/>
              <a:t>  namespace: default</a:t>
            </a:r>
          </a:p>
          <a:p>
            <a:pPr marL="0" indent="0">
              <a:buNone/>
            </a:pPr>
            <a:r>
              <a:rPr lang="en-US" sz="2900" dirty="0"/>
              <a:t>data:</a:t>
            </a:r>
          </a:p>
          <a:p>
            <a:pPr marL="0" indent="0">
              <a:buNone/>
            </a:pPr>
            <a:r>
              <a:rPr lang="en-US" sz="2900" dirty="0"/>
              <a:t>  tls.crt: base64 encoded cert</a:t>
            </a:r>
          </a:p>
          <a:p>
            <a:pPr marL="0" indent="0">
              <a:buNone/>
            </a:pPr>
            <a:r>
              <a:rPr lang="en-US" sz="2900" dirty="0"/>
              <a:t>  </a:t>
            </a:r>
            <a:r>
              <a:rPr lang="en-US" sz="2900" dirty="0" err="1"/>
              <a:t>tls.key</a:t>
            </a:r>
            <a:r>
              <a:rPr lang="en-US" sz="2900" dirty="0"/>
              <a:t>: base64 encoded key</a:t>
            </a:r>
          </a:p>
          <a:p>
            <a:pPr marL="0" indent="0">
              <a:buNone/>
            </a:pPr>
            <a:r>
              <a:rPr lang="en-US" sz="2900" dirty="0"/>
              <a:t>type: kubernetes.io/</a:t>
            </a:r>
            <a:r>
              <a:rPr lang="en-US" sz="2900" dirty="0" err="1"/>
              <a:t>tls</a:t>
            </a:r>
            <a:endParaRPr lang="en-US" sz="2900" dirty="0"/>
          </a:p>
        </p:txBody>
      </p:sp>
    </p:spTree>
    <p:extLst>
      <p:ext uri="{BB962C8B-B14F-4D97-AF65-F5344CB8AC3E}">
        <p14:creationId xmlns:p14="http://schemas.microsoft.com/office/powerpoint/2010/main" val="193599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5736" y="292608"/>
            <a:ext cx="10363200" cy="740982"/>
          </a:xfrm>
        </p:spPr>
        <p:txBody>
          <a:bodyPr>
            <a:normAutofit fontScale="90000"/>
          </a:bodyPr>
          <a:lstStyle/>
          <a:p>
            <a:r>
              <a:rPr lang="en-US" dirty="0" smtClean="0"/>
              <a:t>Routing</a:t>
            </a:r>
            <a:endParaRPr lang="en-US"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81912" y="1368430"/>
            <a:ext cx="8798404" cy="4575170"/>
          </a:xfrm>
        </p:spPr>
      </p:pic>
    </p:spTree>
    <p:extLst>
      <p:ext uri="{BB962C8B-B14F-4D97-AF65-F5344CB8AC3E}">
        <p14:creationId xmlns:p14="http://schemas.microsoft.com/office/powerpoint/2010/main" val="152359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Ingress TLS (2 od 2)</a:t>
            </a:r>
            <a:endParaRPr lang="en-US" dirty="0"/>
          </a:p>
        </p:txBody>
      </p:sp>
      <p:sp>
        <p:nvSpPr>
          <p:cNvPr id="2" name="Content Placeholder 1"/>
          <p:cNvSpPr>
            <a:spLocks noGrp="1"/>
          </p:cNvSpPr>
          <p:nvPr>
            <p:ph sz="quarter" idx="1"/>
          </p:nvPr>
        </p:nvSpPr>
        <p:spPr>
          <a:xfrm>
            <a:off x="1219200" y="1447800"/>
            <a:ext cx="10363200" cy="5309616"/>
          </a:xfrm>
        </p:spPr>
        <p:txBody>
          <a:bodyPr numCol="2">
            <a:normAutofit/>
          </a:bodyPr>
          <a:lstStyle/>
          <a:p>
            <a:pPr marL="0" indent="0">
              <a:buNone/>
            </a:pPr>
            <a:r>
              <a:rPr lang="en-US" sz="2900" dirty="0" err="1" smtClean="0"/>
              <a:t>apiVersion</a:t>
            </a:r>
            <a:r>
              <a:rPr lang="en-US" sz="2900" dirty="0"/>
              <a:t>: networking.k8s.io/v1beta1</a:t>
            </a:r>
          </a:p>
          <a:p>
            <a:pPr marL="0" indent="0">
              <a:buNone/>
            </a:pPr>
            <a:r>
              <a:rPr lang="en-US" sz="2900" dirty="0"/>
              <a:t>kind: Ingress</a:t>
            </a:r>
          </a:p>
          <a:p>
            <a:pPr marL="0" indent="0">
              <a:buNone/>
            </a:pPr>
            <a:r>
              <a:rPr lang="en-US" sz="2900" dirty="0"/>
              <a:t>metadata:</a:t>
            </a:r>
          </a:p>
          <a:p>
            <a:pPr marL="0" indent="0">
              <a:buNone/>
            </a:pPr>
            <a:r>
              <a:rPr lang="en-US" sz="2900" dirty="0"/>
              <a:t>  name: </a:t>
            </a:r>
            <a:r>
              <a:rPr lang="en-US" sz="2900" dirty="0" err="1"/>
              <a:t>tls</a:t>
            </a:r>
            <a:r>
              <a:rPr lang="en-US" sz="2900" dirty="0"/>
              <a:t>-example-ingress</a:t>
            </a:r>
          </a:p>
          <a:p>
            <a:pPr marL="0" indent="0">
              <a:buNone/>
            </a:pPr>
            <a:r>
              <a:rPr lang="en-US" sz="2900" dirty="0"/>
              <a:t>spec:</a:t>
            </a:r>
          </a:p>
          <a:p>
            <a:pPr marL="0" indent="0">
              <a:buNone/>
            </a:pPr>
            <a:r>
              <a:rPr lang="en-US" sz="2900" dirty="0"/>
              <a:t>  </a:t>
            </a:r>
            <a:r>
              <a:rPr lang="en-US" sz="2900" dirty="0" err="1"/>
              <a:t>tls</a:t>
            </a:r>
            <a:r>
              <a:rPr lang="en-US" sz="2900" dirty="0"/>
              <a:t>:</a:t>
            </a:r>
          </a:p>
          <a:p>
            <a:pPr marL="0" indent="0">
              <a:buNone/>
            </a:pPr>
            <a:r>
              <a:rPr lang="en-US" sz="2900" dirty="0"/>
              <a:t>  - hosts:</a:t>
            </a:r>
          </a:p>
          <a:p>
            <a:pPr marL="0" indent="0">
              <a:buNone/>
            </a:pPr>
            <a:r>
              <a:rPr lang="en-US" sz="2900" dirty="0"/>
              <a:t>      - sslexample.foo.com</a:t>
            </a:r>
          </a:p>
          <a:p>
            <a:pPr marL="0" indent="0">
              <a:buNone/>
            </a:pPr>
            <a:r>
              <a:rPr lang="en-US" sz="2900" dirty="0"/>
              <a:t>    </a:t>
            </a:r>
            <a:r>
              <a:rPr lang="en-US" sz="2900" dirty="0" err="1"/>
              <a:t>secretName</a:t>
            </a:r>
            <a:r>
              <a:rPr lang="en-US" sz="2900" dirty="0"/>
              <a:t>: </a:t>
            </a:r>
            <a:r>
              <a:rPr lang="en-US" sz="2900" dirty="0" err="1"/>
              <a:t>testsecret-tls</a:t>
            </a:r>
            <a:endParaRPr lang="en-US" sz="2900" dirty="0"/>
          </a:p>
          <a:p>
            <a:pPr marL="0" indent="0">
              <a:buNone/>
            </a:pPr>
            <a:r>
              <a:rPr lang="en-US" sz="2900" dirty="0"/>
              <a:t>  rules:</a:t>
            </a:r>
          </a:p>
          <a:p>
            <a:pPr marL="0" indent="0">
              <a:buNone/>
            </a:pPr>
            <a:r>
              <a:rPr lang="en-US" sz="2900" dirty="0"/>
              <a:t>  - host: sslexample.foo.com</a:t>
            </a:r>
          </a:p>
          <a:p>
            <a:pPr marL="0" indent="0">
              <a:buNone/>
            </a:pPr>
            <a:r>
              <a:rPr lang="en-US" sz="2900" dirty="0"/>
              <a:t>    http:</a:t>
            </a:r>
          </a:p>
          <a:p>
            <a:pPr marL="0" indent="0">
              <a:buNone/>
            </a:pPr>
            <a:r>
              <a:rPr lang="en-US" sz="2900" dirty="0"/>
              <a:t>      paths:</a:t>
            </a:r>
          </a:p>
          <a:p>
            <a:pPr marL="0" indent="0">
              <a:buNone/>
            </a:pPr>
            <a:r>
              <a:rPr lang="en-US" sz="2900" dirty="0"/>
              <a:t>      - path: /</a:t>
            </a:r>
          </a:p>
          <a:p>
            <a:pPr marL="0" indent="0">
              <a:buNone/>
            </a:pPr>
            <a:r>
              <a:rPr lang="en-US" sz="2900" dirty="0"/>
              <a:t>        backend:</a:t>
            </a:r>
          </a:p>
          <a:p>
            <a:pPr marL="0" indent="0">
              <a:buNone/>
            </a:pPr>
            <a:r>
              <a:rPr lang="en-US" sz="2900" dirty="0"/>
              <a:t>          </a:t>
            </a:r>
            <a:r>
              <a:rPr lang="en-US" sz="2900" dirty="0" err="1"/>
              <a:t>serviceName</a:t>
            </a:r>
            <a:r>
              <a:rPr lang="en-US" sz="2900" dirty="0"/>
              <a:t>: service1</a:t>
            </a:r>
          </a:p>
          <a:p>
            <a:pPr marL="0" indent="0">
              <a:buNone/>
            </a:pPr>
            <a:r>
              <a:rPr lang="en-US" sz="2900" dirty="0"/>
              <a:t>          </a:t>
            </a:r>
            <a:r>
              <a:rPr lang="en-US" sz="2900" dirty="0" err="1"/>
              <a:t>servicePort</a:t>
            </a:r>
            <a:r>
              <a:rPr lang="en-US" sz="2900" dirty="0"/>
              <a:t>: 80</a:t>
            </a:r>
          </a:p>
        </p:txBody>
      </p:sp>
    </p:spTree>
    <p:extLst>
      <p:ext uri="{BB962C8B-B14F-4D97-AF65-F5344CB8AC3E}">
        <p14:creationId xmlns:p14="http://schemas.microsoft.com/office/powerpoint/2010/main" val="11858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Kubernetes Networking</a:t>
            </a:r>
            <a:endParaRPr lang="en-US" dirty="0"/>
          </a:p>
        </p:txBody>
      </p:sp>
      <p:sp>
        <p:nvSpPr>
          <p:cNvPr id="5" name="Text Placeholder 4"/>
          <p:cNvSpPr>
            <a:spLocks noGrp="1"/>
          </p:cNvSpPr>
          <p:nvPr>
            <p:ph type="body" idx="1"/>
          </p:nvPr>
        </p:nvSpPr>
        <p:spPr/>
        <p:txBody>
          <a:bodyPr/>
          <a:lstStyle/>
          <a:p>
            <a:r>
              <a:rPr lang="en-US" dirty="0" smtClean="0"/>
              <a:t>Network Policy</a:t>
            </a:r>
            <a:endParaRPr lang="en-US" dirty="0"/>
          </a:p>
        </p:txBody>
      </p:sp>
    </p:spTree>
    <p:extLst>
      <p:ext uri="{BB962C8B-B14F-4D97-AF65-F5344CB8AC3E}">
        <p14:creationId xmlns:p14="http://schemas.microsoft.com/office/powerpoint/2010/main" val="220484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 Policy </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a:t>A network policy is a specification of how groups of pods are allowed to communicate with each other and other network endpoints.</a:t>
            </a:r>
          </a:p>
          <a:p>
            <a:endParaRPr lang="en-US" dirty="0"/>
          </a:p>
          <a:p>
            <a:r>
              <a:rPr lang="en-US" dirty="0" err="1"/>
              <a:t>NetworkPolicy</a:t>
            </a:r>
            <a:r>
              <a:rPr lang="en-US" dirty="0"/>
              <a:t> resources use labels to select pods and define rules which specify </a:t>
            </a:r>
            <a:endParaRPr lang="en-US" dirty="0" smtClean="0"/>
          </a:p>
          <a:p>
            <a:endParaRPr lang="en-US" dirty="0"/>
          </a:p>
          <a:p>
            <a:r>
              <a:rPr lang="en-US" dirty="0"/>
              <a:t>By default, pods are non-isolated; they accept traffic from any </a:t>
            </a:r>
            <a:r>
              <a:rPr lang="en-US" dirty="0" err="1"/>
              <a:t>source.what</a:t>
            </a:r>
            <a:r>
              <a:rPr lang="en-US" dirty="0"/>
              <a:t> traffic is allowed to the selected pods.</a:t>
            </a:r>
          </a:p>
        </p:txBody>
      </p:sp>
    </p:spTree>
    <p:extLst>
      <p:ext uri="{BB962C8B-B14F-4D97-AF65-F5344CB8AC3E}">
        <p14:creationId xmlns:p14="http://schemas.microsoft.com/office/powerpoint/2010/main" val="72246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 Policy Terms</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err="1">
                <a:solidFill>
                  <a:srgbClr val="C00000"/>
                </a:solidFill>
              </a:rPr>
              <a:t>podSelector</a:t>
            </a:r>
            <a:r>
              <a:rPr lang="en-US" dirty="0"/>
              <a:t>: Each </a:t>
            </a:r>
            <a:r>
              <a:rPr lang="en-US" dirty="0" err="1"/>
              <a:t>NetworkPolicy</a:t>
            </a:r>
            <a:r>
              <a:rPr lang="en-US" dirty="0"/>
              <a:t> includes a </a:t>
            </a:r>
            <a:r>
              <a:rPr lang="en-US" dirty="0" err="1"/>
              <a:t>podSelector</a:t>
            </a:r>
            <a:r>
              <a:rPr lang="en-US" dirty="0"/>
              <a:t> which selects the grouping of pods to which the policy applies. The example policy selects pods with the label “role=</a:t>
            </a:r>
            <a:r>
              <a:rPr lang="en-US" dirty="0" err="1"/>
              <a:t>db</a:t>
            </a:r>
            <a:r>
              <a:rPr lang="en-US" dirty="0"/>
              <a:t>”. An empty </a:t>
            </a:r>
            <a:r>
              <a:rPr lang="en-US" dirty="0" err="1"/>
              <a:t>podSelector</a:t>
            </a:r>
            <a:r>
              <a:rPr lang="en-US" dirty="0"/>
              <a:t> selects all pods in the namespace</a:t>
            </a:r>
          </a:p>
        </p:txBody>
      </p:sp>
    </p:spTree>
    <p:extLst>
      <p:ext uri="{BB962C8B-B14F-4D97-AF65-F5344CB8AC3E}">
        <p14:creationId xmlns:p14="http://schemas.microsoft.com/office/powerpoint/2010/main" val="107385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 Policy Terms</a:t>
            </a:r>
            <a:endParaRPr lang="en-US" dirty="0"/>
          </a:p>
        </p:txBody>
      </p:sp>
      <p:sp>
        <p:nvSpPr>
          <p:cNvPr id="2" name="Content Placeholder 1"/>
          <p:cNvSpPr>
            <a:spLocks noGrp="1"/>
          </p:cNvSpPr>
          <p:nvPr>
            <p:ph sz="quarter" idx="1"/>
          </p:nvPr>
        </p:nvSpPr>
        <p:spPr/>
        <p:txBody>
          <a:bodyPr numCol="1">
            <a:normAutofit/>
          </a:bodyPr>
          <a:lstStyle/>
          <a:p>
            <a:pPr marL="0" indent="0">
              <a:buNone/>
            </a:pPr>
            <a:endParaRPr lang="en-US" dirty="0"/>
          </a:p>
          <a:p>
            <a:r>
              <a:rPr lang="en-US" dirty="0" err="1">
                <a:solidFill>
                  <a:srgbClr val="C00000"/>
                </a:solidFill>
              </a:rPr>
              <a:t>policyTypes</a:t>
            </a:r>
            <a:r>
              <a:rPr lang="en-US" dirty="0">
                <a:solidFill>
                  <a:srgbClr val="C00000"/>
                </a:solidFill>
              </a:rPr>
              <a:t>: </a:t>
            </a:r>
            <a:r>
              <a:rPr lang="en-US" dirty="0"/>
              <a:t>Each </a:t>
            </a:r>
            <a:r>
              <a:rPr lang="en-US" dirty="0" err="1"/>
              <a:t>NetworkPolicy</a:t>
            </a:r>
            <a:r>
              <a:rPr lang="en-US" dirty="0"/>
              <a:t> includes a </a:t>
            </a:r>
            <a:r>
              <a:rPr lang="en-US" dirty="0" err="1"/>
              <a:t>policyTypes</a:t>
            </a:r>
            <a:r>
              <a:rPr lang="en-US" dirty="0"/>
              <a:t> list which may include either Ingress, Egress, or both. The </a:t>
            </a:r>
            <a:r>
              <a:rPr lang="en-US" dirty="0" err="1"/>
              <a:t>policyTypes</a:t>
            </a:r>
            <a:r>
              <a:rPr lang="en-US" dirty="0"/>
              <a:t> field indicates whether or not the given policy applies to ingress traffic to selected pod, egress traffic from selected pods, or both. If no </a:t>
            </a:r>
            <a:r>
              <a:rPr lang="en-US" dirty="0" err="1"/>
              <a:t>policyTypes</a:t>
            </a:r>
            <a:r>
              <a:rPr lang="en-US" dirty="0"/>
              <a:t> are specified on a </a:t>
            </a:r>
            <a:r>
              <a:rPr lang="en-US" dirty="0" err="1"/>
              <a:t>NetworkPolicy</a:t>
            </a:r>
            <a:r>
              <a:rPr lang="en-US" dirty="0"/>
              <a:t> then by default Ingress will always be set and Egress will be set if the </a:t>
            </a:r>
            <a:r>
              <a:rPr lang="en-US" dirty="0" err="1"/>
              <a:t>NetworkPolicy</a:t>
            </a:r>
            <a:r>
              <a:rPr lang="en-US" dirty="0"/>
              <a:t> has any egress rules.</a:t>
            </a:r>
          </a:p>
        </p:txBody>
      </p:sp>
    </p:spTree>
    <p:extLst>
      <p:ext uri="{BB962C8B-B14F-4D97-AF65-F5344CB8AC3E}">
        <p14:creationId xmlns:p14="http://schemas.microsoft.com/office/powerpoint/2010/main" val="265879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 Policy Terms</a:t>
            </a:r>
            <a:endParaRPr lang="en-US" dirty="0"/>
          </a:p>
        </p:txBody>
      </p:sp>
      <p:sp>
        <p:nvSpPr>
          <p:cNvPr id="2" name="Content Placeholder 1"/>
          <p:cNvSpPr>
            <a:spLocks noGrp="1"/>
          </p:cNvSpPr>
          <p:nvPr>
            <p:ph sz="quarter" idx="1"/>
          </p:nvPr>
        </p:nvSpPr>
        <p:spPr/>
        <p:txBody>
          <a:bodyPr numCol="1">
            <a:normAutofit lnSpcReduction="10000"/>
          </a:bodyPr>
          <a:lstStyle/>
          <a:p>
            <a:pPr marL="0" indent="0">
              <a:buNone/>
            </a:pPr>
            <a:endParaRPr lang="en-US" dirty="0"/>
          </a:p>
          <a:p>
            <a:r>
              <a:rPr lang="en-US" dirty="0">
                <a:solidFill>
                  <a:srgbClr val="C00000"/>
                </a:solidFill>
              </a:rPr>
              <a:t>ingress</a:t>
            </a:r>
            <a:r>
              <a:rPr lang="en-US" dirty="0"/>
              <a:t>: Each </a:t>
            </a:r>
            <a:r>
              <a:rPr lang="en-US" dirty="0" err="1"/>
              <a:t>NetworkPolicy</a:t>
            </a:r>
            <a:r>
              <a:rPr lang="en-US" dirty="0"/>
              <a:t> may include a list of whitelist ingress rules. Each rule allows traffic which matches both the </a:t>
            </a:r>
            <a:r>
              <a:rPr lang="en-US" dirty="0">
                <a:solidFill>
                  <a:srgbClr val="C00000"/>
                </a:solidFill>
              </a:rPr>
              <a:t>from</a:t>
            </a:r>
            <a:r>
              <a:rPr lang="en-US" dirty="0"/>
              <a:t> and ports sections. The example policy contains a single rule, which matches traffic on a single port, from one of three sources, the first specified via an </a:t>
            </a:r>
            <a:r>
              <a:rPr lang="en-US" dirty="0" err="1"/>
              <a:t>ipBlock</a:t>
            </a:r>
            <a:r>
              <a:rPr lang="en-US" dirty="0"/>
              <a:t>, the second via a </a:t>
            </a:r>
            <a:r>
              <a:rPr lang="en-US" dirty="0" err="1"/>
              <a:t>namespaceSelector</a:t>
            </a:r>
            <a:r>
              <a:rPr lang="en-US" dirty="0"/>
              <a:t> and the third via a </a:t>
            </a:r>
            <a:r>
              <a:rPr lang="en-US" dirty="0" err="1"/>
              <a:t>podSelector</a:t>
            </a:r>
            <a:r>
              <a:rPr lang="en-US" dirty="0"/>
              <a:t>.</a:t>
            </a:r>
          </a:p>
          <a:p>
            <a:endParaRPr lang="en-US" dirty="0">
              <a:solidFill>
                <a:srgbClr val="C00000"/>
              </a:solidFill>
            </a:endParaRPr>
          </a:p>
          <a:p>
            <a:r>
              <a:rPr lang="en-US" dirty="0">
                <a:solidFill>
                  <a:srgbClr val="C00000"/>
                </a:solidFill>
              </a:rPr>
              <a:t>egress</a:t>
            </a:r>
            <a:r>
              <a:rPr lang="en-US" dirty="0"/>
              <a:t>: Each </a:t>
            </a:r>
            <a:r>
              <a:rPr lang="en-US" dirty="0" err="1"/>
              <a:t>NetworkPolicy</a:t>
            </a:r>
            <a:r>
              <a:rPr lang="en-US" dirty="0"/>
              <a:t> may include a list of whitelist egress rules. Each rule allows traffic which matches both the </a:t>
            </a:r>
            <a:r>
              <a:rPr lang="en-US" dirty="0">
                <a:solidFill>
                  <a:srgbClr val="C00000"/>
                </a:solidFill>
              </a:rPr>
              <a:t>to</a:t>
            </a:r>
            <a:r>
              <a:rPr lang="en-US" dirty="0"/>
              <a:t> and ports sections. The example policy contains a single rule, which matches traffic on a single port to any destination in 10.0.0.0/24</a:t>
            </a:r>
            <a:r>
              <a:rPr lang="en-US" dirty="0" smtClean="0"/>
              <a:t>.</a:t>
            </a:r>
            <a:endParaRPr lang="en-US" dirty="0"/>
          </a:p>
        </p:txBody>
      </p:sp>
    </p:spTree>
    <p:extLst>
      <p:ext uri="{BB962C8B-B14F-4D97-AF65-F5344CB8AC3E}">
        <p14:creationId xmlns:p14="http://schemas.microsoft.com/office/powerpoint/2010/main" val="252328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 Policy </a:t>
            </a:r>
            <a:endParaRPr lang="en-US" dirty="0"/>
          </a:p>
        </p:txBody>
      </p:sp>
      <p:sp>
        <p:nvSpPr>
          <p:cNvPr id="2" name="Content Placeholder 1"/>
          <p:cNvSpPr>
            <a:spLocks noGrp="1"/>
          </p:cNvSpPr>
          <p:nvPr>
            <p:ph sz="quarter" idx="1"/>
          </p:nvPr>
        </p:nvSpPr>
        <p:spPr/>
        <p:txBody>
          <a:bodyPr numCol="2">
            <a:normAutofit fontScale="55000" lnSpcReduction="20000"/>
          </a:bodyPr>
          <a:lstStyle/>
          <a:p>
            <a:pPr marL="0" indent="0">
              <a:buNone/>
            </a:pPr>
            <a:r>
              <a:rPr lang="en-US" dirty="0" err="1" smtClean="0"/>
              <a:t>apiVersion</a:t>
            </a:r>
            <a:r>
              <a:rPr lang="en-US" dirty="0"/>
              <a:t>: networking.k8s.io/v1</a:t>
            </a:r>
          </a:p>
          <a:p>
            <a:pPr marL="0" indent="0">
              <a:buNone/>
            </a:pPr>
            <a:r>
              <a:rPr lang="en-US" dirty="0"/>
              <a:t>kind: </a:t>
            </a:r>
            <a:r>
              <a:rPr lang="en-US" dirty="0" err="1"/>
              <a:t>NetworkPolicy</a:t>
            </a:r>
            <a:endParaRPr lang="en-US" dirty="0"/>
          </a:p>
          <a:p>
            <a:pPr marL="0" indent="0">
              <a:buNone/>
            </a:pPr>
            <a:r>
              <a:rPr lang="en-US" dirty="0"/>
              <a:t>metadata:</a:t>
            </a:r>
          </a:p>
          <a:p>
            <a:pPr marL="0" indent="0">
              <a:buNone/>
            </a:pPr>
            <a:r>
              <a:rPr lang="en-US" dirty="0"/>
              <a:t>  name: test-network-policy</a:t>
            </a:r>
          </a:p>
          <a:p>
            <a:pPr marL="0" indent="0">
              <a:buNone/>
            </a:pPr>
            <a:r>
              <a:rPr lang="en-US" dirty="0"/>
              <a:t>  namespace: default</a:t>
            </a:r>
          </a:p>
          <a:p>
            <a:pPr marL="0" indent="0">
              <a:buNone/>
            </a:pPr>
            <a:r>
              <a:rPr lang="en-US" dirty="0"/>
              <a:t>spec:</a:t>
            </a:r>
          </a:p>
          <a:p>
            <a:pPr marL="0" indent="0">
              <a:buNone/>
            </a:pPr>
            <a:r>
              <a:rPr lang="en-US" dirty="0"/>
              <a:t>  </a:t>
            </a:r>
            <a:r>
              <a:rPr lang="en-US" dirty="0" err="1"/>
              <a:t>podSelector</a:t>
            </a:r>
            <a:r>
              <a:rPr lang="en-US" dirty="0"/>
              <a:t>:</a:t>
            </a:r>
          </a:p>
          <a:p>
            <a:pPr marL="0" indent="0">
              <a:buNone/>
            </a:pPr>
            <a:r>
              <a:rPr lang="en-US" dirty="0"/>
              <a:t>    </a:t>
            </a:r>
            <a:r>
              <a:rPr lang="en-US" dirty="0" err="1"/>
              <a:t>matchLabels</a:t>
            </a:r>
            <a:r>
              <a:rPr lang="en-US" dirty="0"/>
              <a:t>:</a:t>
            </a:r>
          </a:p>
          <a:p>
            <a:pPr marL="0" indent="0">
              <a:buNone/>
            </a:pPr>
            <a:r>
              <a:rPr lang="en-US" dirty="0"/>
              <a:t>      role: </a:t>
            </a:r>
            <a:r>
              <a:rPr lang="en-US" dirty="0" err="1"/>
              <a:t>db</a:t>
            </a:r>
            <a:endParaRPr lang="en-US" dirty="0"/>
          </a:p>
          <a:p>
            <a:pPr marL="0" indent="0">
              <a:buNone/>
            </a:pPr>
            <a:r>
              <a:rPr lang="en-US" dirty="0"/>
              <a:t>  </a:t>
            </a:r>
            <a:r>
              <a:rPr lang="en-US" dirty="0" err="1"/>
              <a:t>policyTypes</a:t>
            </a:r>
            <a:r>
              <a:rPr lang="en-US" dirty="0"/>
              <a:t>:</a:t>
            </a:r>
          </a:p>
          <a:p>
            <a:pPr marL="0" indent="0">
              <a:buNone/>
            </a:pPr>
            <a:r>
              <a:rPr lang="en-US" dirty="0"/>
              <a:t>  - Ingress</a:t>
            </a:r>
          </a:p>
          <a:p>
            <a:pPr marL="0" indent="0">
              <a:buNone/>
            </a:pPr>
            <a:r>
              <a:rPr lang="en-US" dirty="0"/>
              <a:t>  - Egress</a:t>
            </a:r>
          </a:p>
          <a:p>
            <a:pPr marL="0" indent="0">
              <a:buNone/>
            </a:pPr>
            <a:r>
              <a:rPr lang="en-US" dirty="0"/>
              <a:t>  ingress:</a:t>
            </a:r>
          </a:p>
          <a:p>
            <a:pPr marL="0" indent="0">
              <a:buNone/>
            </a:pPr>
            <a:r>
              <a:rPr lang="en-US" dirty="0"/>
              <a:t>  - from:</a:t>
            </a:r>
          </a:p>
          <a:p>
            <a:pPr marL="0" indent="0">
              <a:buNone/>
            </a:pPr>
            <a:r>
              <a:rPr lang="en-US" dirty="0"/>
              <a:t>    - </a:t>
            </a:r>
            <a:r>
              <a:rPr lang="en-US" dirty="0" err="1"/>
              <a:t>ipBlock</a:t>
            </a:r>
            <a:r>
              <a:rPr lang="en-US" dirty="0"/>
              <a:t>:</a:t>
            </a:r>
          </a:p>
          <a:p>
            <a:pPr marL="0" indent="0">
              <a:buNone/>
            </a:pPr>
            <a:r>
              <a:rPr lang="en-US" dirty="0"/>
              <a:t>        </a:t>
            </a:r>
            <a:r>
              <a:rPr lang="en-US" dirty="0" err="1"/>
              <a:t>cidr</a:t>
            </a:r>
            <a:r>
              <a:rPr lang="en-US" dirty="0"/>
              <a:t>: 172.17.0.0/16</a:t>
            </a:r>
          </a:p>
          <a:p>
            <a:pPr marL="0" indent="0">
              <a:buNone/>
            </a:pPr>
            <a:r>
              <a:rPr lang="en-US" dirty="0"/>
              <a:t>        except:</a:t>
            </a:r>
          </a:p>
          <a:p>
            <a:pPr marL="0" indent="0">
              <a:buNone/>
            </a:pPr>
            <a:r>
              <a:rPr lang="en-US" dirty="0"/>
              <a:t>        - 172.17.1.0/24</a:t>
            </a:r>
          </a:p>
          <a:p>
            <a:pPr marL="0" indent="0">
              <a:buNone/>
            </a:pPr>
            <a:r>
              <a:rPr lang="en-US" dirty="0"/>
              <a:t>    - </a:t>
            </a:r>
            <a:r>
              <a:rPr lang="en-US" dirty="0" err="1"/>
              <a:t>namespaceSelector</a:t>
            </a:r>
            <a:r>
              <a:rPr lang="en-US" dirty="0"/>
              <a:t>:</a:t>
            </a:r>
          </a:p>
          <a:p>
            <a:pPr marL="0" indent="0">
              <a:buNone/>
            </a:pPr>
            <a:r>
              <a:rPr lang="en-US" dirty="0"/>
              <a:t>        </a:t>
            </a:r>
            <a:r>
              <a:rPr lang="en-US" dirty="0" err="1"/>
              <a:t>matchLabels</a:t>
            </a:r>
            <a:r>
              <a:rPr lang="en-US" dirty="0"/>
              <a:t>:</a:t>
            </a:r>
          </a:p>
          <a:p>
            <a:pPr marL="0" indent="0">
              <a:buNone/>
            </a:pPr>
            <a:r>
              <a:rPr lang="en-US" dirty="0"/>
              <a:t>          project: </a:t>
            </a:r>
            <a:r>
              <a:rPr lang="en-US" dirty="0" err="1"/>
              <a:t>myproject</a:t>
            </a:r>
            <a:endParaRPr lang="en-US" dirty="0"/>
          </a:p>
          <a:p>
            <a:pPr marL="0" indent="0">
              <a:buNone/>
            </a:pPr>
            <a:r>
              <a:rPr lang="en-US" dirty="0"/>
              <a:t>    - </a:t>
            </a:r>
            <a:r>
              <a:rPr lang="en-US" dirty="0" err="1"/>
              <a:t>podSelector</a:t>
            </a:r>
            <a:r>
              <a:rPr lang="en-US" dirty="0"/>
              <a:t>:</a:t>
            </a:r>
          </a:p>
          <a:p>
            <a:pPr marL="0" indent="0">
              <a:buNone/>
            </a:pPr>
            <a:r>
              <a:rPr lang="en-US" dirty="0"/>
              <a:t>        </a:t>
            </a:r>
            <a:r>
              <a:rPr lang="en-US" dirty="0" err="1"/>
              <a:t>matchLabels</a:t>
            </a:r>
            <a:r>
              <a:rPr lang="en-US" dirty="0"/>
              <a:t>:</a:t>
            </a:r>
          </a:p>
          <a:p>
            <a:pPr marL="0" indent="0">
              <a:buNone/>
            </a:pPr>
            <a:r>
              <a:rPr lang="en-US" dirty="0"/>
              <a:t>          role: frontend</a:t>
            </a:r>
          </a:p>
          <a:p>
            <a:pPr marL="0" indent="0">
              <a:buNone/>
            </a:pPr>
            <a:r>
              <a:rPr lang="en-US" dirty="0"/>
              <a:t>    ports:</a:t>
            </a:r>
          </a:p>
          <a:p>
            <a:pPr marL="0" indent="0">
              <a:buNone/>
            </a:pPr>
            <a:r>
              <a:rPr lang="en-US" dirty="0"/>
              <a:t>    - protocol: TCP</a:t>
            </a:r>
          </a:p>
          <a:p>
            <a:pPr marL="0" indent="0">
              <a:buNone/>
            </a:pPr>
            <a:r>
              <a:rPr lang="en-US" dirty="0"/>
              <a:t>      port: 6379</a:t>
            </a:r>
          </a:p>
          <a:p>
            <a:pPr marL="0" indent="0">
              <a:buNone/>
            </a:pPr>
            <a:r>
              <a:rPr lang="en-US" dirty="0"/>
              <a:t>  egress:</a:t>
            </a:r>
          </a:p>
          <a:p>
            <a:pPr marL="0" indent="0">
              <a:buNone/>
            </a:pPr>
            <a:r>
              <a:rPr lang="en-US" dirty="0"/>
              <a:t>  - to:</a:t>
            </a:r>
          </a:p>
          <a:p>
            <a:pPr marL="0" indent="0">
              <a:buNone/>
            </a:pPr>
            <a:r>
              <a:rPr lang="en-US" dirty="0"/>
              <a:t>    - </a:t>
            </a:r>
            <a:r>
              <a:rPr lang="en-US" dirty="0" err="1"/>
              <a:t>ipBlock</a:t>
            </a:r>
            <a:r>
              <a:rPr lang="en-US" dirty="0"/>
              <a:t>:</a:t>
            </a:r>
          </a:p>
          <a:p>
            <a:pPr marL="0" indent="0">
              <a:buNone/>
            </a:pPr>
            <a:r>
              <a:rPr lang="en-US" dirty="0"/>
              <a:t>        </a:t>
            </a:r>
            <a:r>
              <a:rPr lang="en-US" dirty="0" err="1"/>
              <a:t>cidr</a:t>
            </a:r>
            <a:r>
              <a:rPr lang="en-US" dirty="0"/>
              <a:t>: 10.0.0.0/24</a:t>
            </a:r>
          </a:p>
          <a:p>
            <a:pPr marL="0" indent="0">
              <a:buNone/>
            </a:pPr>
            <a:r>
              <a:rPr lang="en-US" dirty="0"/>
              <a:t>    ports:</a:t>
            </a:r>
          </a:p>
          <a:p>
            <a:pPr marL="0" indent="0">
              <a:buNone/>
            </a:pPr>
            <a:r>
              <a:rPr lang="en-US" dirty="0"/>
              <a:t>    - protocol: TCP</a:t>
            </a:r>
          </a:p>
          <a:p>
            <a:pPr marL="0" indent="0">
              <a:buNone/>
            </a:pPr>
            <a:r>
              <a:rPr lang="en-US" dirty="0"/>
              <a:t>      port: 5978</a:t>
            </a:r>
          </a:p>
        </p:txBody>
      </p:sp>
    </p:spTree>
    <p:extLst>
      <p:ext uri="{BB962C8B-B14F-4D97-AF65-F5344CB8AC3E}">
        <p14:creationId xmlns:p14="http://schemas.microsoft.com/office/powerpoint/2010/main" val="276546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r>
              <a:rPr lang="uk-UA" dirty="0" smtClean="0"/>
              <a:t>? </a:t>
            </a:r>
            <a:endParaRPr lang="en-US" dirty="0"/>
          </a:p>
        </p:txBody>
      </p:sp>
      <p:sp>
        <p:nvSpPr>
          <p:cNvPr id="5" name="Text Placeholder 4"/>
          <p:cNvSpPr>
            <a:spLocks noGrp="1"/>
          </p:cNvSpPr>
          <p:nvPr>
            <p:ph type="body" idx="1"/>
          </p:nvPr>
        </p:nvSpPr>
        <p:spPr/>
        <p:txBody>
          <a:bodyPr/>
          <a:lstStyle/>
          <a:p>
            <a:r>
              <a:rPr lang="en-US" dirty="0" smtClean="0"/>
              <a:t>andry.cheredarchuk@gmail.com</a:t>
            </a:r>
            <a:endParaRPr lang="en-US" dirty="0"/>
          </a:p>
        </p:txBody>
      </p:sp>
    </p:spTree>
    <p:extLst>
      <p:ext uri="{BB962C8B-B14F-4D97-AF65-F5344CB8AC3E}">
        <p14:creationId xmlns:p14="http://schemas.microsoft.com/office/powerpoint/2010/main" val="403821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5736" y="292608"/>
            <a:ext cx="10363200" cy="740982"/>
          </a:xfrm>
        </p:spPr>
        <p:txBody>
          <a:bodyPr>
            <a:normAutofit fontScale="90000"/>
          </a:bodyPr>
          <a:lstStyle/>
          <a:p>
            <a:r>
              <a:rPr lang="en-US" dirty="0" smtClean="0"/>
              <a:t>Network Address Translation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912" y="1141713"/>
            <a:ext cx="7790688" cy="5477827"/>
          </a:xfrm>
          <a:prstGeom prst="rect">
            <a:avLst/>
          </a:prstGeom>
        </p:spPr>
      </p:pic>
    </p:spTree>
    <p:extLst>
      <p:ext uri="{BB962C8B-B14F-4D97-AF65-F5344CB8AC3E}">
        <p14:creationId xmlns:p14="http://schemas.microsoft.com/office/powerpoint/2010/main" val="327451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5736" y="292608"/>
            <a:ext cx="10363200" cy="740982"/>
          </a:xfrm>
        </p:spPr>
        <p:txBody>
          <a:bodyPr>
            <a:normAutofit fontScale="90000"/>
          </a:bodyPr>
          <a:lstStyle/>
          <a:p>
            <a:r>
              <a:rPr lang="en-US" dirty="0" smtClean="0"/>
              <a:t>IP Filtering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87" y="2075688"/>
            <a:ext cx="11286311" cy="3118104"/>
          </a:xfrm>
          <a:prstGeom prst="rect">
            <a:avLst/>
          </a:prstGeom>
        </p:spPr>
      </p:pic>
    </p:spTree>
    <p:extLst>
      <p:ext uri="{BB962C8B-B14F-4D97-AF65-F5344CB8AC3E}">
        <p14:creationId xmlns:p14="http://schemas.microsoft.com/office/powerpoint/2010/main" val="64477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 plan presentatio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plan presentation.potx" id="{B0CF94B3-F59B-427A-A620-6B86E9154593}" vid="{92489599-94E0-42FA-BFD7-90FE9B56DF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plan presentation</Template>
  <TotalTime>882</TotalTime>
  <Words>3100</Words>
  <Application>Microsoft Office PowerPoint</Application>
  <PresentationFormat>Widescreen</PresentationFormat>
  <Paragraphs>430</Paragraphs>
  <Slides>77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Cambria</vt:lpstr>
      <vt:lpstr>Wingdings 2</vt:lpstr>
      <vt:lpstr>Business plan presentation</vt:lpstr>
      <vt:lpstr>Docker</vt:lpstr>
      <vt:lpstr>Docker Networking</vt:lpstr>
      <vt:lpstr>Networking layered models</vt:lpstr>
      <vt:lpstr>Addressing</vt:lpstr>
      <vt:lpstr>Encapsulation</vt:lpstr>
      <vt:lpstr>Bridging</vt:lpstr>
      <vt:lpstr>Routing</vt:lpstr>
      <vt:lpstr>Network Address Translation </vt:lpstr>
      <vt:lpstr>IP Filtering </vt:lpstr>
      <vt:lpstr>VXLan / Geneva</vt:lpstr>
      <vt:lpstr>VXLan / Geneva</vt:lpstr>
      <vt:lpstr>VXLan / Geneva</vt:lpstr>
      <vt:lpstr>Docker Networking</vt:lpstr>
      <vt:lpstr>Network driver summary</vt:lpstr>
      <vt:lpstr>The Container Networking Model</vt:lpstr>
      <vt:lpstr>CNM Constructs</vt:lpstr>
      <vt:lpstr>Network driver summary</vt:lpstr>
      <vt:lpstr>Network driver summary</vt:lpstr>
      <vt:lpstr>Docker EE networking features</vt:lpstr>
      <vt:lpstr>Docker Network Control Plane</vt:lpstr>
      <vt:lpstr>Use the default bridge network</vt:lpstr>
      <vt:lpstr>Use the default bridge network</vt:lpstr>
      <vt:lpstr>Virtual Ethernet Devices</vt:lpstr>
      <vt:lpstr>Docker Networking</vt:lpstr>
      <vt:lpstr>Bridge network</vt:lpstr>
      <vt:lpstr>Bridge network</vt:lpstr>
      <vt:lpstr>Bridge interface</vt:lpstr>
      <vt:lpstr>Bridge network</vt:lpstr>
      <vt:lpstr>Bridge network</vt:lpstr>
      <vt:lpstr>Bridge network</vt:lpstr>
      <vt:lpstr>Bridge network</vt:lpstr>
      <vt:lpstr>Configure the default bridge network</vt:lpstr>
      <vt:lpstr>Configure custom bridge network</vt:lpstr>
      <vt:lpstr>External Access for Standalone Containers</vt:lpstr>
      <vt:lpstr>External Access for Standalone Containers</vt:lpstr>
      <vt:lpstr>Docker Networking</vt:lpstr>
      <vt:lpstr>Docker Host Network Driver</vt:lpstr>
      <vt:lpstr>Host network</vt:lpstr>
      <vt:lpstr>Docker Host Network Driver</vt:lpstr>
      <vt:lpstr>Docker Networking</vt:lpstr>
      <vt:lpstr>Overlay  network</vt:lpstr>
      <vt:lpstr>Overlay network</vt:lpstr>
      <vt:lpstr>Overlay network</vt:lpstr>
      <vt:lpstr>Overlay network</vt:lpstr>
      <vt:lpstr>Overlay network</vt:lpstr>
      <vt:lpstr>Docker Networking</vt:lpstr>
      <vt:lpstr>Macvlan network</vt:lpstr>
      <vt:lpstr>Macvlan  network</vt:lpstr>
      <vt:lpstr>Macvlan network</vt:lpstr>
      <vt:lpstr>Macvlan network</vt:lpstr>
      <vt:lpstr>Macvlan network</vt:lpstr>
      <vt:lpstr>Macvlan  network with vlans</vt:lpstr>
      <vt:lpstr>Macvlan network with vlans</vt:lpstr>
      <vt:lpstr>Kubernetes Networking</vt:lpstr>
      <vt:lpstr>Networking problems</vt:lpstr>
      <vt:lpstr>Kubernetes network core plugins</vt:lpstr>
      <vt:lpstr>Kubernetes network model</vt:lpstr>
      <vt:lpstr>Kubernetes pod: networking</vt:lpstr>
      <vt:lpstr>Pod networking</vt:lpstr>
      <vt:lpstr>Pod networking</vt:lpstr>
      <vt:lpstr>Network Model Implememtations</vt:lpstr>
      <vt:lpstr>Kubernetes Networking</vt:lpstr>
      <vt:lpstr>Ingress</vt:lpstr>
      <vt:lpstr>Ingress Controller</vt:lpstr>
      <vt:lpstr>Ingress Resource</vt:lpstr>
      <vt:lpstr>Ingress Class</vt:lpstr>
      <vt:lpstr>Ingress Example</vt:lpstr>
      <vt:lpstr>Ingress Example</vt:lpstr>
      <vt:lpstr>Ingress TLS (1 od 2)</vt:lpstr>
      <vt:lpstr>Ingress TLS (2 od 2)</vt:lpstr>
      <vt:lpstr>Kubernetes Networking</vt:lpstr>
      <vt:lpstr>Network Policy </vt:lpstr>
      <vt:lpstr>Network Policy Terms</vt:lpstr>
      <vt:lpstr>Network Policy Terms</vt:lpstr>
      <vt:lpstr>Network Policy Terms</vt:lpstr>
      <vt:lpstr>Network Policy </vt:lpstr>
      <vt:lpstr>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Azure</dc:title>
  <dc:creator>anri</dc:creator>
  <cp:lastModifiedBy>anri</cp:lastModifiedBy>
  <cp:revision>45</cp:revision>
  <dcterms:created xsi:type="dcterms:W3CDTF">2019-03-21T15:26:51Z</dcterms:created>
  <dcterms:modified xsi:type="dcterms:W3CDTF">2022-06-25T11:58:35Z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