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0"/>
  </p:notesMasterIdLst>
  <p:handoutMasterIdLst>
    <p:handoutMasterId r:id="rId91"/>
  </p:handoutMasterIdLst>
  <p:sldIdLst>
    <p:sldId id="280" r:id="rId2"/>
    <p:sldId id="537" r:id="rId3"/>
    <p:sldId id="538" r:id="rId4"/>
    <p:sldId id="539" r:id="rId5"/>
    <p:sldId id="540" r:id="rId6"/>
    <p:sldId id="541" r:id="rId7"/>
    <p:sldId id="542" r:id="rId8"/>
    <p:sldId id="543" r:id="rId9"/>
    <p:sldId id="544" r:id="rId10"/>
    <p:sldId id="545" r:id="rId11"/>
    <p:sldId id="546" r:id="rId12"/>
    <p:sldId id="557" r:id="rId13"/>
    <p:sldId id="558" r:id="rId14"/>
    <p:sldId id="559" r:id="rId15"/>
    <p:sldId id="560" r:id="rId16"/>
    <p:sldId id="561" r:id="rId17"/>
    <p:sldId id="562" r:id="rId18"/>
    <p:sldId id="563" r:id="rId19"/>
    <p:sldId id="547" r:id="rId20"/>
    <p:sldId id="548" r:id="rId21"/>
    <p:sldId id="549" r:id="rId22"/>
    <p:sldId id="492" r:id="rId23"/>
    <p:sldId id="550" r:id="rId24"/>
    <p:sldId id="551" r:id="rId25"/>
    <p:sldId id="552" r:id="rId26"/>
    <p:sldId id="553" r:id="rId27"/>
    <p:sldId id="554" r:id="rId28"/>
    <p:sldId id="555" r:id="rId29"/>
    <p:sldId id="499" r:id="rId30"/>
    <p:sldId id="500" r:id="rId31"/>
    <p:sldId id="556" r:id="rId32"/>
    <p:sldId id="502" r:id="rId33"/>
    <p:sldId id="503" r:id="rId34"/>
    <p:sldId id="504" r:id="rId35"/>
    <p:sldId id="505" r:id="rId36"/>
    <p:sldId id="506" r:id="rId37"/>
    <p:sldId id="507" r:id="rId38"/>
    <p:sldId id="508" r:id="rId39"/>
    <p:sldId id="509" r:id="rId40"/>
    <p:sldId id="510" r:id="rId41"/>
    <p:sldId id="511" r:id="rId42"/>
    <p:sldId id="512" r:id="rId43"/>
    <p:sldId id="513" r:id="rId44"/>
    <p:sldId id="514" r:id="rId45"/>
    <p:sldId id="515" r:id="rId46"/>
    <p:sldId id="518" r:id="rId47"/>
    <p:sldId id="525" r:id="rId48"/>
    <p:sldId id="524" r:id="rId49"/>
    <p:sldId id="526" r:id="rId50"/>
    <p:sldId id="519" r:id="rId51"/>
    <p:sldId id="528" r:id="rId52"/>
    <p:sldId id="529" r:id="rId53"/>
    <p:sldId id="530" r:id="rId54"/>
    <p:sldId id="531" r:id="rId55"/>
    <p:sldId id="535" r:id="rId56"/>
    <p:sldId id="532" r:id="rId57"/>
    <p:sldId id="533" r:id="rId58"/>
    <p:sldId id="534" r:id="rId59"/>
    <p:sldId id="536" r:id="rId60"/>
    <p:sldId id="527" r:id="rId61"/>
    <p:sldId id="520" r:id="rId62"/>
    <p:sldId id="521" r:id="rId63"/>
    <p:sldId id="522" r:id="rId64"/>
    <p:sldId id="523" r:id="rId65"/>
    <p:sldId id="448" r:id="rId66"/>
    <p:sldId id="449" r:id="rId67"/>
    <p:sldId id="453" r:id="rId68"/>
    <p:sldId id="455" r:id="rId69"/>
    <p:sldId id="456" r:id="rId70"/>
    <p:sldId id="454" r:id="rId71"/>
    <p:sldId id="417" r:id="rId72"/>
    <p:sldId id="418" r:id="rId73"/>
    <p:sldId id="477" r:id="rId74"/>
    <p:sldId id="478" r:id="rId75"/>
    <p:sldId id="479" r:id="rId76"/>
    <p:sldId id="480" r:id="rId77"/>
    <p:sldId id="481" r:id="rId78"/>
    <p:sldId id="482" r:id="rId79"/>
    <p:sldId id="483" r:id="rId80"/>
    <p:sldId id="484" r:id="rId81"/>
    <p:sldId id="487" r:id="rId82"/>
    <p:sldId id="485" r:id="rId83"/>
    <p:sldId id="486" r:id="rId84"/>
    <p:sldId id="488" r:id="rId85"/>
    <p:sldId id="489" r:id="rId86"/>
    <p:sldId id="490" r:id="rId87"/>
    <p:sldId id="564" r:id="rId88"/>
    <p:sldId id="333" r:id="rId8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1E4AEA4-8DFA-4A89-87EB-49C32662AFE0}">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651" autoAdjust="0"/>
    <p:restoredTop sz="94660"/>
  </p:normalViewPr>
  <p:slideViewPr>
    <p:cSldViewPr snapToGrid="0">
      <p:cViewPr varScale="1">
        <p:scale>
          <a:sx n="86" d="100"/>
          <a:sy n="86" d="100"/>
        </p:scale>
        <p:origin x="715" y="58"/>
      </p:cViewPr>
      <p:guideLst>
        <p:guide orient="horz" pos="2160"/>
        <p:guide pos="3840"/>
      </p:guideLst>
    </p:cSldViewPr>
  </p:slideViewPr>
  <p:notesTextViewPr>
    <p:cViewPr>
      <p:scale>
        <a:sx n="1" d="1"/>
        <a:sy n="1" d="1"/>
      </p:scale>
      <p:origin x="0" y="0"/>
    </p:cViewPr>
  </p:notesTextViewPr>
  <p:notesViewPr>
    <p:cSldViewPr snapToGrid="0" showGuides="1">
      <p:cViewPr varScale="1">
        <p:scale>
          <a:sx n="80" d="100"/>
          <a:sy n="80" d="100"/>
        </p:scale>
        <p:origin x="2448" y="9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5CB2E47-6F41-409B-AD22-834AE1EFF186}" type="datetimeFigureOut">
              <a:rPr lang="en-US" smtClean="0"/>
              <a:t>6/11/2023</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0BE5A-9D85-4716-9443-9D9E66ACB5E5}" type="slidenum">
              <a:rPr lang="en-US" smtClean="0"/>
              <a:t>‹#›</a:t>
            </a:fld>
            <a:endParaRPr lang="en-US" dirty="0"/>
          </a:p>
        </p:txBody>
      </p:sp>
    </p:spTree>
    <p:extLst>
      <p:ext uri="{BB962C8B-B14F-4D97-AF65-F5344CB8AC3E}">
        <p14:creationId xmlns:p14="http://schemas.microsoft.com/office/powerpoint/2010/main" val="37887826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AD6744A-403D-42A1-BFE7-61DA46EE7C6C}" type="datetimeFigureOut">
              <a:rPr lang="en-US" smtClean="0"/>
              <a:t>6/11/2023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05635-4EFD-4447-A451-86C57984FA89}" type="slidenum">
              <a:rPr lang="en-US" smtClean="0"/>
              <a:t>‹#›</a:t>
            </a:fld>
            <a:endParaRPr lang="en-US" dirty="0"/>
          </a:p>
        </p:txBody>
      </p:sp>
    </p:spTree>
    <p:extLst>
      <p:ext uri="{BB962C8B-B14F-4D97-AF65-F5344CB8AC3E}">
        <p14:creationId xmlns:p14="http://schemas.microsoft.com/office/powerpoint/2010/main" val="12066023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3" name="Rounded Rectangle 12"/>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bwMode="grayWhite">
          <a:xfrm>
            <a:off x="83909" y="1449304"/>
            <a:ext cx="12028716" cy="1527349"/>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Rectangle 9"/>
          <p:cNvSpPr/>
          <p:nvPr/>
        </p:nvSpPr>
        <p:spPr>
          <a:xfrm>
            <a:off x="83909" y="1396720"/>
            <a:ext cx="12028716"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1" name="Rectangle 10"/>
          <p:cNvSpPr/>
          <p:nvPr/>
        </p:nvSpPr>
        <p:spPr>
          <a:xfrm>
            <a:off x="83909" y="2976649"/>
            <a:ext cx="12028716"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Title 7"/>
          <p:cNvSpPr>
            <a:spLocks noGrp="1"/>
          </p:cNvSpPr>
          <p:nvPr>
            <p:ph type="ctrTitle"/>
          </p:nvPr>
        </p:nvSpPr>
        <p:spPr>
          <a:xfrm>
            <a:off x="609600" y="1505931"/>
            <a:ext cx="10972800" cy="1470025"/>
          </a:xfrm>
        </p:spPr>
        <p:txBody>
          <a:bodyPr anchor="ctr"/>
          <a:lstStyle>
            <a:lvl1pPr algn="ctr">
              <a:defRPr lang="en-US" dirty="0">
                <a:solidFill>
                  <a:schemeClr val="bg1"/>
                </a:solidFill>
              </a:defRPr>
            </a:lvl1pPr>
          </a:lstStyle>
          <a:p>
            <a:r>
              <a:rPr kumimoji="0" lang="en-US"/>
              <a:t>Click to edit Master title style</a:t>
            </a:r>
            <a:endParaRPr kumimoji="0" lang="en-US" dirty="0"/>
          </a:p>
        </p:txBody>
      </p:sp>
      <p:sp>
        <p:nvSpPr>
          <p:cNvPr id="9" name="Subtitle 8"/>
          <p:cNvSpPr>
            <a:spLocks noGrp="1"/>
          </p:cNvSpPr>
          <p:nvPr>
            <p:ph type="subTitle" idx="1"/>
          </p:nvPr>
        </p:nvSpPr>
        <p:spPr>
          <a:xfrm>
            <a:off x="1727200" y="3200400"/>
            <a:ext cx="85344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endParaRPr kumimoji="0" lang="en-US" dirty="0"/>
          </a:p>
        </p:txBody>
      </p:sp>
      <p:sp>
        <p:nvSpPr>
          <p:cNvPr id="29" name="Slide Number Placeholder 28"/>
          <p:cNvSpPr>
            <a:spLocks noGrp="1"/>
          </p:cNvSpPr>
          <p:nvPr>
            <p:ph type="sldNum" sz="quarter" idx="12"/>
          </p:nvPr>
        </p:nvSpPr>
        <p:spPr>
          <a:solidFill>
            <a:schemeClr val="accent1">
              <a:lumMod val="75000"/>
            </a:schemeClr>
          </a:solidFill>
        </p:spPr>
        <p:txBody>
          <a:bodyPr lIns="0" tIns="0" rIns="0" bIns="0">
            <a:noAutofit/>
          </a:bodyPr>
          <a:lstStyle>
            <a:lvl1pPr>
              <a:defRPr sz="1400">
                <a:solidFill>
                  <a:srgbClr val="FFFFFF"/>
                </a:solidFill>
              </a:defRPr>
            </a:lvl1pPr>
          </a:lstStyle>
          <a:p>
            <a:fld id="{401CF334-2D5C-4859-84A6-CA7E6E43FAEB}" type="slidenum">
              <a:rPr lang="en-US" smtClean="0"/>
              <a:t>‹#›</a:t>
            </a:fld>
            <a:endParaRPr lang="en-US" dirty="0"/>
          </a:p>
        </p:txBody>
      </p:sp>
      <p:sp>
        <p:nvSpPr>
          <p:cNvPr id="17" name="Footer Placeholder 16"/>
          <p:cNvSpPr>
            <a:spLocks noGrp="1"/>
          </p:cNvSpPr>
          <p:nvPr>
            <p:ph type="ftr" sz="quarter" idx="11"/>
          </p:nvPr>
        </p:nvSpPr>
        <p:spPr/>
        <p:txBody>
          <a:bodyPr/>
          <a:lstStyle/>
          <a:p>
            <a:r>
              <a:rPr lang="en-US" dirty="0"/>
              <a:t>Add a footer</a:t>
            </a:r>
          </a:p>
        </p:txBody>
      </p:sp>
      <p:sp>
        <p:nvSpPr>
          <p:cNvPr id="28" name="Date Placeholder 27"/>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2400697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2077364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2"/>
            <a:ext cx="268224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219200" y="274641"/>
            <a:ext cx="7416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923587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1219200" y="1447800"/>
            <a:ext cx="1036320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13164394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10" name="Rounded Rectangle 9"/>
          <p:cNvSpPr/>
          <p:nvPr/>
        </p:nvSpPr>
        <p:spPr>
          <a:xfrm>
            <a:off x="87084" y="69756"/>
            <a:ext cx="12017829"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7" name="Rectangle 6"/>
          <p:cNvSpPr/>
          <p:nvPr/>
        </p:nvSpPr>
        <p:spPr>
          <a:xfrm flipV="1">
            <a:off x="92550" y="2376830"/>
            <a:ext cx="12018020" cy="91440"/>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8" name="Rectangle 7"/>
          <p:cNvSpPr/>
          <p:nvPr/>
        </p:nvSpPr>
        <p:spPr>
          <a:xfrm>
            <a:off x="92195" y="2341476"/>
            <a:ext cx="12018375"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9" name="Rectangle 8"/>
          <p:cNvSpPr/>
          <p:nvPr/>
        </p:nvSpPr>
        <p:spPr>
          <a:xfrm>
            <a:off x="91075" y="2468880"/>
            <a:ext cx="12019495"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963084" y="952501"/>
            <a:ext cx="10363200" cy="1362075"/>
          </a:xfrm>
        </p:spPr>
        <p:txBody>
          <a:bodyPr anchor="b" anchorCtr="0"/>
          <a:lstStyle>
            <a:lvl1pPr algn="l">
              <a:buNone/>
              <a:defRPr sz="4000" b="0" cap="none"/>
            </a:lvl1pPr>
          </a:lstStyle>
          <a:p>
            <a:r>
              <a:rPr kumimoji="0" lang="en-US"/>
              <a:t>Click to edit Master title style</a:t>
            </a:r>
            <a:endParaRPr kumimoji="0" lang="en-US" dirty="0"/>
          </a:p>
        </p:txBody>
      </p:sp>
      <p:sp>
        <p:nvSpPr>
          <p:cNvPr id="3" name="Text Placeholder 2"/>
          <p:cNvSpPr>
            <a:spLocks noGrp="1"/>
          </p:cNvSpPr>
          <p:nvPr>
            <p:ph type="body" idx="1"/>
          </p:nvPr>
        </p:nvSpPr>
        <p:spPr>
          <a:xfrm>
            <a:off x="963084" y="2547938"/>
            <a:ext cx="10363200" cy="1338262"/>
          </a:xfrm>
        </p:spPr>
        <p:txBody>
          <a:bodyPr anchor="t" anchorCtr="0"/>
          <a:lstStyle>
            <a:lvl1pPr marL="0" indent="0">
              <a:buNone/>
              <a:defRPr sz="24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6" name="Slide Number Placeholder 5"/>
          <p:cNvSpPr>
            <a:spLocks noGrp="1"/>
          </p:cNvSpPr>
          <p:nvPr>
            <p:ph type="sldNum" sz="quarter" idx="12"/>
          </p:nvPr>
        </p:nvSpPr>
        <p:spPr>
          <a:xfrm>
            <a:off x="195072" y="6208776"/>
            <a:ext cx="609600" cy="457200"/>
          </a:xfrm>
        </p:spPr>
        <p:txBody>
          <a:bodyPr/>
          <a:lstStyle/>
          <a:p>
            <a:fld id="{401CF334-2D5C-4859-84A6-CA7E6E43FAEB}" type="slidenum">
              <a:rPr lang="en-US" smtClean="0"/>
              <a:t>‹#›</a:t>
            </a:fld>
            <a:endParaRPr lang="en-US" dirty="0"/>
          </a:p>
        </p:txBody>
      </p:sp>
      <p:sp>
        <p:nvSpPr>
          <p:cNvPr id="5" name="Footer Placeholder 4"/>
          <p:cNvSpPr>
            <a:spLocks noGrp="1"/>
          </p:cNvSpPr>
          <p:nvPr>
            <p:ph type="ftr" sz="quarter" idx="11"/>
          </p:nvPr>
        </p:nvSpPr>
        <p:spPr>
          <a:xfrm>
            <a:off x="1066800" y="6172200"/>
            <a:ext cx="5334000" cy="457200"/>
          </a:xfrm>
        </p:spPr>
        <p:txBody>
          <a:bodyPr/>
          <a:lstStyle/>
          <a:p>
            <a:r>
              <a:rPr lang="en-US" dirty="0"/>
              <a:t>Add a footer</a:t>
            </a:r>
          </a:p>
        </p:txBody>
      </p:sp>
      <p:sp>
        <p:nvSpPr>
          <p:cNvPr id="4" name="Date Placeholder 3"/>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29082267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12192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11" name="Content Placeholder 10"/>
          <p:cNvSpPr>
            <a:spLocks noGrp="1"/>
          </p:cNvSpPr>
          <p:nvPr>
            <p:ph sz="quarter" idx="2"/>
          </p:nvPr>
        </p:nvSpPr>
        <p:spPr>
          <a:xfrm>
            <a:off x="6578600" y="1447800"/>
            <a:ext cx="4998720" cy="45720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658493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219200" y="273050"/>
            <a:ext cx="10363200" cy="1143000"/>
          </a:xfrm>
        </p:spPr>
        <p:txBody>
          <a:bodyPr anchor="b" anchorCtr="0"/>
          <a:lstStyle>
            <a:lvl1pPr>
              <a:defRPr/>
            </a:lvl1pPr>
          </a:lstStyle>
          <a:p>
            <a:r>
              <a:rPr kumimoji="0" lang="en-US"/>
              <a:t>Click to edit Master title style</a:t>
            </a:r>
          </a:p>
        </p:txBody>
      </p:sp>
      <p:sp>
        <p:nvSpPr>
          <p:cNvPr id="3" name="Text Placeholder 2"/>
          <p:cNvSpPr>
            <a:spLocks noGrp="1"/>
          </p:cNvSpPr>
          <p:nvPr>
            <p:ph type="body" idx="1"/>
          </p:nvPr>
        </p:nvSpPr>
        <p:spPr>
          <a:xfrm>
            <a:off x="1219200" y="1447800"/>
            <a:ext cx="4978400" cy="762000"/>
          </a:xfrm>
          <a:noFill/>
          <a:ln w="12700" cap="sq" cmpd="sng" algn="ctr">
            <a:noFill/>
            <a:prstDash val="solid"/>
          </a:ln>
        </p:spPr>
        <p:txBody>
          <a:bodyPr lIns="91440" anchor="b" anchorCtr="0">
            <a:noAutofit/>
          </a:bodyPr>
          <a:lstStyle>
            <a:lvl1pPr marL="0" indent="0">
              <a:buNone/>
              <a:defRPr sz="2400" b="1">
                <a:solidFill>
                  <a:schemeClr val="accent1">
                    <a:lumMod val="75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1" name="Content Placeholder 10"/>
          <p:cNvSpPr>
            <a:spLocks noGrp="1"/>
          </p:cNvSpPr>
          <p:nvPr>
            <p:ph sz="half" idx="2"/>
          </p:nvPr>
        </p:nvSpPr>
        <p:spPr>
          <a:xfrm>
            <a:off x="12192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604000" y="1447800"/>
            <a:ext cx="4978400" cy="762000"/>
          </a:xfrm>
          <a:noFill/>
          <a:ln w="12700" cap="sq" cmpd="sng" algn="ctr">
            <a:noFill/>
            <a:prstDash val="solid"/>
          </a:ln>
        </p:spPr>
        <p:txBody>
          <a:bodyPr lIns="91440" anchor="b" anchorCtr="0">
            <a:noAutofit/>
          </a:bodyPr>
          <a:lstStyle>
            <a:lvl1pPr marL="0" indent="0">
              <a:buNone/>
              <a:defRPr sz="2400" b="1">
                <a:solidFill>
                  <a:schemeClr val="accent1">
                    <a:lumMod val="75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13" name="Content Placeholder 12"/>
          <p:cNvSpPr>
            <a:spLocks noGrp="1"/>
          </p:cNvSpPr>
          <p:nvPr>
            <p:ph sz="half" idx="4"/>
          </p:nvPr>
        </p:nvSpPr>
        <p:spPr>
          <a:xfrm>
            <a:off x="6604000" y="2247900"/>
            <a:ext cx="4978400" cy="38862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7" name="Date Placeholder 6"/>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911274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3" name="Date Placeholder 2"/>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1613074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2" name="Date Placeholder 1"/>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711557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useBgFill="1">
        <p:nvSpPr>
          <p:cNvPr id="9" name="Rounded Rectangle 8"/>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273050"/>
            <a:ext cx="10363200" cy="1143000"/>
          </a:xfrm>
        </p:spPr>
        <p:txBody>
          <a:bodyPr anchor="b" anchorCtr="0"/>
          <a:lstStyle>
            <a:lvl1pPr algn="l">
              <a:buNone/>
              <a:defRPr sz="4000" b="0"/>
            </a:lvl1pPr>
          </a:lstStyle>
          <a:p>
            <a:r>
              <a:rPr kumimoji="0" lang="en-US"/>
              <a:t>Click to edit Master title style</a:t>
            </a:r>
            <a:endParaRPr kumimoji="0" lang="en-US" dirty="0"/>
          </a:p>
        </p:txBody>
      </p:sp>
      <p:sp>
        <p:nvSpPr>
          <p:cNvPr id="11" name="Content Placeholder 10"/>
          <p:cNvSpPr>
            <a:spLocks noGrp="1"/>
          </p:cNvSpPr>
          <p:nvPr>
            <p:ph sz="quarter" idx="1"/>
          </p:nvPr>
        </p:nvSpPr>
        <p:spPr>
          <a:xfrm>
            <a:off x="3962400" y="1600200"/>
            <a:ext cx="7620000" cy="4495800"/>
          </a:xfrm>
        </p:spPr>
        <p:txBody>
          <a:bodyPr vert="horz"/>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1219200" y="1600200"/>
            <a:ext cx="2540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566269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Rectangle 10"/>
          <p:cNvSpPr/>
          <p:nvPr/>
        </p:nvSpPr>
        <p:spPr>
          <a:xfrm flipV="1">
            <a:off x="91076" y="4683555"/>
            <a:ext cx="12009120" cy="91440"/>
          </a:xfrm>
          <a:prstGeom prst="rect">
            <a:avLst/>
          </a:prstGeom>
          <a:solidFill>
            <a:schemeClr val="accent1">
              <a:lumMod val="75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2" name="Rectangle 11"/>
          <p:cNvSpPr/>
          <p:nvPr/>
        </p:nvSpPr>
        <p:spPr>
          <a:xfrm>
            <a:off x="91345" y="4650475"/>
            <a:ext cx="12008852"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3" name="Rectangle 12"/>
          <p:cNvSpPr/>
          <p:nvPr/>
        </p:nvSpPr>
        <p:spPr>
          <a:xfrm>
            <a:off x="91348" y="4773225"/>
            <a:ext cx="12008849"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219200" y="4900550"/>
            <a:ext cx="9753600" cy="522288"/>
          </a:xfrm>
        </p:spPr>
        <p:txBody>
          <a:bodyPr anchor="ctr">
            <a:noAutofit/>
          </a:bodyPr>
          <a:lstStyle>
            <a:lvl1pPr algn="l">
              <a:buNone/>
              <a:defRPr sz="2800" b="0"/>
            </a:lvl1pPr>
          </a:lstStyle>
          <a:p>
            <a:r>
              <a:rPr kumimoji="0" lang="en-US"/>
              <a:t>Click to edit Master title style</a:t>
            </a:r>
            <a:endParaRPr kumimoji="0" lang="en-US" dirty="0"/>
          </a:p>
        </p:txBody>
      </p:sp>
      <p:sp>
        <p:nvSpPr>
          <p:cNvPr id="3" name="Picture Placeholder 2" descr="An empty placeholder to add an image. Click on the placeholder and select the image that you wish to add"/>
          <p:cNvSpPr>
            <a:spLocks noGrp="1"/>
          </p:cNvSpPr>
          <p:nvPr>
            <p:ph type="pic" idx="1"/>
          </p:nvPr>
        </p:nvSpPr>
        <p:spPr>
          <a:xfrm>
            <a:off x="91078" y="66676"/>
            <a:ext cx="12002497"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a:t>Click icon to add picture</a:t>
            </a:r>
            <a:endParaRPr kumimoji="0" lang="en-US" dirty="0"/>
          </a:p>
        </p:txBody>
      </p:sp>
      <p:sp>
        <p:nvSpPr>
          <p:cNvPr id="4" name="Text Placeholder 3"/>
          <p:cNvSpPr>
            <a:spLocks noGrp="1"/>
          </p:cNvSpPr>
          <p:nvPr>
            <p:ph type="body" sz="half" idx="2"/>
          </p:nvPr>
        </p:nvSpPr>
        <p:spPr>
          <a:xfrm>
            <a:off x="1219200" y="5445825"/>
            <a:ext cx="97536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7" name="Slide Number Placeholder 6"/>
          <p:cNvSpPr>
            <a:spLocks noGrp="1"/>
          </p:cNvSpPr>
          <p:nvPr>
            <p:ph type="sldNum" sz="quarter" idx="12"/>
          </p:nvPr>
        </p:nvSpPr>
        <p:spPr>
          <a:xfrm>
            <a:off x="195072" y="6208776"/>
            <a:ext cx="609600" cy="457200"/>
          </a:xfrm>
        </p:spPr>
        <p:txBody>
          <a:bodyPr/>
          <a:lstStyle/>
          <a:p>
            <a:fld id="{401CF334-2D5C-4859-84A6-CA7E6E43FAEB}" type="slidenum">
              <a:rPr lang="en-US" smtClean="0"/>
              <a:t>‹#›</a:t>
            </a:fld>
            <a:endParaRPr lang="en-US" dirty="0"/>
          </a:p>
        </p:txBody>
      </p:sp>
      <p:sp>
        <p:nvSpPr>
          <p:cNvPr id="6" name="Footer Placeholder 5"/>
          <p:cNvSpPr>
            <a:spLocks noGrp="1"/>
          </p:cNvSpPr>
          <p:nvPr>
            <p:ph type="ftr" sz="quarter" idx="11"/>
          </p:nvPr>
        </p:nvSpPr>
        <p:spPr>
          <a:xfrm>
            <a:off x="1219200" y="6172200"/>
            <a:ext cx="5181600" cy="457200"/>
          </a:xfrm>
        </p:spPr>
        <p:txBody>
          <a:bodyPr/>
          <a:lstStyle/>
          <a:p>
            <a:r>
              <a:rPr lang="en-US" dirty="0"/>
              <a:t>Add a footer</a:t>
            </a:r>
          </a:p>
        </p:txBody>
      </p:sp>
      <p:sp>
        <p:nvSpPr>
          <p:cNvPr id="5" name="Date Placeholder 4"/>
          <p:cNvSpPr>
            <a:spLocks noGrp="1"/>
          </p:cNvSpPr>
          <p:nvPr>
            <p:ph type="dt" sz="half" idx="10"/>
          </p:nvPr>
        </p:nvSpPr>
        <p:spPr/>
        <p:txBody>
          <a:body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7265774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gray">
      <p:bgRef idx="1003">
        <a:schemeClr val="bg1"/>
      </p:bgRef>
    </p:bg>
    <p:spTree>
      <p:nvGrpSpPr>
        <p:cNvPr id="1" name=""/>
        <p:cNvGrpSpPr/>
        <p:nvPr/>
      </p:nvGrpSpPr>
      <p:grpSpPr>
        <a:xfrm>
          <a:off x="0" y="0"/>
          <a:ext cx="0" cy="0"/>
          <a:chOff x="0" y="0"/>
          <a:chExt cx="0" cy="0"/>
        </a:xfrm>
      </p:grpSpPr>
      <p:sp>
        <p:nvSpPr>
          <p:cNvPr id="9" name="Rectangle 8"/>
          <p:cNvSpPr/>
          <p:nvPr/>
        </p:nvSpPr>
        <p:spPr>
          <a:xfrm>
            <a:off x="0" y="0"/>
            <a:ext cx="12192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sz="1800" dirty="0"/>
          </a:p>
        </p:txBody>
      </p:sp>
      <p:sp useBgFill="1">
        <p:nvSpPr>
          <p:cNvPr id="8" name="Rounded Rectangle 7"/>
          <p:cNvSpPr/>
          <p:nvPr/>
        </p:nvSpPr>
        <p:spPr>
          <a:xfrm>
            <a:off x="85344" y="69755"/>
            <a:ext cx="12017829"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Title Placeholder 21"/>
          <p:cNvSpPr>
            <a:spLocks noGrp="1"/>
          </p:cNvSpPr>
          <p:nvPr>
            <p:ph type="title"/>
          </p:nvPr>
        </p:nvSpPr>
        <p:spPr>
          <a:xfrm>
            <a:off x="1219200" y="274638"/>
            <a:ext cx="10363200" cy="1143000"/>
          </a:xfrm>
          <a:prstGeom prst="rect">
            <a:avLst/>
          </a:prstGeom>
        </p:spPr>
        <p:txBody>
          <a:bodyPr bIns="91440" anchor="b" anchorCtr="0">
            <a:normAutofit/>
          </a:bodyPr>
          <a:lstStyle/>
          <a:p>
            <a:r>
              <a:rPr kumimoji="0" lang="en-US"/>
              <a:t>Click to edit Master title style</a:t>
            </a:r>
            <a:endParaRPr kumimoji="0" lang="en-US" dirty="0"/>
          </a:p>
        </p:txBody>
      </p:sp>
      <p:sp>
        <p:nvSpPr>
          <p:cNvPr id="13" name="Text Placeholder 12"/>
          <p:cNvSpPr>
            <a:spLocks noGrp="1"/>
          </p:cNvSpPr>
          <p:nvPr>
            <p:ph type="body" idx="1"/>
          </p:nvPr>
        </p:nvSpPr>
        <p:spPr>
          <a:xfrm>
            <a:off x="1219200" y="1447800"/>
            <a:ext cx="10363200" cy="45720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3" name="Slide Number Placeholder 22"/>
          <p:cNvSpPr>
            <a:spLocks noGrp="1"/>
          </p:cNvSpPr>
          <p:nvPr>
            <p:ph type="sldNum" sz="quarter" idx="4"/>
          </p:nvPr>
        </p:nvSpPr>
        <p:spPr>
          <a:xfrm>
            <a:off x="195072" y="6210300"/>
            <a:ext cx="609600" cy="457200"/>
          </a:xfrm>
          <a:prstGeom prst="ellipse">
            <a:avLst/>
          </a:prstGeom>
          <a:solidFill>
            <a:schemeClr val="accent1">
              <a:lumMod val="75000"/>
            </a:schemeClr>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401CF334-2D5C-4859-84A6-CA7E6E43FAEB}" type="slidenum">
              <a:rPr lang="en-US" smtClean="0"/>
              <a:t>‹#›</a:t>
            </a:fld>
            <a:endParaRPr lang="en-US" dirty="0"/>
          </a:p>
        </p:txBody>
      </p:sp>
      <p:sp>
        <p:nvSpPr>
          <p:cNvPr id="3" name="Footer Placeholder 2"/>
          <p:cNvSpPr>
            <a:spLocks noGrp="1"/>
          </p:cNvSpPr>
          <p:nvPr>
            <p:ph type="ftr" sz="quarter" idx="3"/>
          </p:nvPr>
        </p:nvSpPr>
        <p:spPr>
          <a:xfrm>
            <a:off x="1219200" y="6172200"/>
            <a:ext cx="5283200" cy="457200"/>
          </a:xfrm>
          <a:prstGeom prst="rect">
            <a:avLst/>
          </a:prstGeom>
        </p:spPr>
        <p:txBody>
          <a:bodyPr anchor="ctr" anchorCtr="0"/>
          <a:lstStyle>
            <a:lvl1pPr eaLnBrk="1" latinLnBrk="0" hangingPunct="1">
              <a:defRPr kumimoji="0" sz="1400">
                <a:solidFill>
                  <a:schemeClr val="tx2"/>
                </a:solidFill>
              </a:defRPr>
            </a:lvl1pPr>
          </a:lstStyle>
          <a:p>
            <a:r>
              <a:rPr lang="en-US" dirty="0"/>
              <a:t>Add a footer</a:t>
            </a:r>
          </a:p>
        </p:txBody>
      </p:sp>
      <p:sp>
        <p:nvSpPr>
          <p:cNvPr id="14" name="Date Placeholder 13"/>
          <p:cNvSpPr>
            <a:spLocks noGrp="1"/>
          </p:cNvSpPr>
          <p:nvPr>
            <p:ph type="dt" sz="half" idx="2"/>
          </p:nvPr>
        </p:nvSpPr>
        <p:spPr>
          <a:xfrm>
            <a:off x="8229600" y="6191250"/>
            <a:ext cx="3302000" cy="476250"/>
          </a:xfrm>
          <a:prstGeom prst="rect">
            <a:avLst/>
          </a:prstGeom>
        </p:spPr>
        <p:txBody>
          <a:bodyPr anchor="ctr" anchorCtr="0"/>
          <a:lstStyle>
            <a:lvl1pPr algn="r" eaLnBrk="1" latinLnBrk="0" hangingPunct="1">
              <a:defRPr kumimoji="0" sz="1400">
                <a:solidFill>
                  <a:schemeClr val="tx2"/>
                </a:solidFill>
              </a:defRPr>
            </a:lvl1pPr>
          </a:lstStyle>
          <a:p>
            <a:fld id="{349BF3EA-1A78-4F07-BDC0-C8A1BD461199}" type="datetimeFigureOut">
              <a:rPr lang="en-US" smtClean="0"/>
              <a:t>6/11/2023</a:t>
            </a:fld>
            <a:endParaRPr lang="en-US" dirty="0"/>
          </a:p>
        </p:txBody>
      </p:sp>
    </p:spTree>
    <p:extLst>
      <p:ext uri="{BB962C8B-B14F-4D97-AF65-F5344CB8AC3E}">
        <p14:creationId xmlns:p14="http://schemas.microsoft.com/office/powerpoint/2010/main" val="393097078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lumMod val="75000"/>
          </a:schemeClr>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lumMod val="75000"/>
          </a:schemeClr>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lumMod val="60000"/>
            <a:lumOff val="4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lumMod val="75000"/>
          </a:schemeClr>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lumMod val="75000"/>
          </a:schemeClr>
        </a:buClr>
        <a:buChar char="•"/>
        <a:defRPr kumimoji="0" sz="1800" kern="1200">
          <a:solidFill>
            <a:schemeClr val="tx1"/>
          </a:solidFill>
          <a:latin typeface="+mn-lt"/>
          <a:ea typeface="+mn-ea"/>
          <a:cs typeface="+mn-cs"/>
        </a:defRPr>
      </a:lvl8pPr>
      <a:lvl9pPr marL="2526030" indent="-285750" algn="l" rtl="0" eaLnBrk="1" latinLnBrk="0" hangingPunct="1">
        <a:spcBef>
          <a:spcPts val="370"/>
        </a:spcBef>
        <a:buClr>
          <a:schemeClr val="accent3">
            <a:lumMod val="50000"/>
          </a:schemeClr>
        </a:buClr>
        <a:buFont typeface="Arial" panose="020B0604020202020204" pitchFamily="34" charset="0"/>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p:txBody>
          <a:bodyPr/>
          <a:lstStyle/>
          <a:p>
            <a:r>
              <a:rPr lang="en-US" dirty="0"/>
              <a:t>Linux Administration: Kubernetes</a:t>
            </a:r>
          </a:p>
        </p:txBody>
      </p:sp>
      <p:sp>
        <p:nvSpPr>
          <p:cNvPr id="4" name="Subtitle 3"/>
          <p:cNvSpPr>
            <a:spLocks noGrp="1"/>
          </p:cNvSpPr>
          <p:nvPr>
            <p:ph type="subTitle" idx="1"/>
          </p:nvPr>
        </p:nvSpPr>
        <p:spPr/>
        <p:txBody>
          <a:bodyPr/>
          <a:lstStyle/>
          <a:p>
            <a:r>
              <a:rPr lang="en-US" dirty="0"/>
              <a:t>Services and Security</a:t>
            </a:r>
          </a:p>
        </p:txBody>
      </p:sp>
      <p:pic>
        <p:nvPicPr>
          <p:cNvPr id="5" name="Picture 4"/>
          <p:cNvPicPr>
            <a:picLocks noChangeAspect="1"/>
          </p:cNvPicPr>
          <p:nvPr/>
        </p:nvPicPr>
        <p:blipFill>
          <a:blip r:embed="rId2"/>
          <a:stretch>
            <a:fillRect/>
          </a:stretch>
        </p:blipFill>
        <p:spPr>
          <a:xfrm>
            <a:off x="9943686" y="5142287"/>
            <a:ext cx="1498241" cy="1276279"/>
          </a:xfrm>
          <a:prstGeom prst="rect">
            <a:avLst/>
          </a:prstGeom>
        </p:spPr>
      </p:pic>
    </p:spTree>
    <p:extLst>
      <p:ext uri="{BB962C8B-B14F-4D97-AF65-F5344CB8AC3E}">
        <p14:creationId xmlns:p14="http://schemas.microsoft.com/office/powerpoint/2010/main" val="1566073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--device-read-bps flag limits the read rate (bytes per second) from a device. For example, this command creates a container and limits the read rate to 1mb per second from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--device-read-bps /dev/sda:1mb </a:t>
            </a:r>
            <a:r>
              <a:rPr lang="en-US" dirty="0" err="1">
                <a:solidFill>
                  <a:srgbClr val="C00000"/>
                </a:solidFill>
              </a:rPr>
              <a:t>ubuntu</a:t>
            </a:r>
            <a:endParaRPr lang="en-US" dirty="0">
              <a:solidFill>
                <a:srgbClr val="C00000"/>
              </a:solidFill>
            </a:endParaRPr>
          </a:p>
          <a:p>
            <a:endParaRPr lang="en-US" dirty="0"/>
          </a:p>
          <a:p>
            <a:r>
              <a:rPr lang="en-US" dirty="0"/>
              <a:t>The --device-write-bps flag limits the write rate (bytes per second) to a device. For example, this command creates a container and limits the write rate to 1mb per second for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--device-write-bps /dev/sda:1mb </a:t>
            </a:r>
            <a:r>
              <a:rPr lang="en-US" dirty="0" err="1">
                <a:solidFill>
                  <a:srgbClr val="C00000"/>
                </a:solidFill>
              </a:rPr>
              <a:t>ubuntu</a:t>
            </a:r>
            <a:endParaRPr lang="en-US" dirty="0">
              <a:solidFill>
                <a:srgbClr val="C00000"/>
              </a:solidFill>
            </a:endParaRPr>
          </a:p>
        </p:txBody>
      </p:sp>
    </p:spTree>
    <p:extLst>
      <p:ext uri="{BB962C8B-B14F-4D97-AF65-F5344CB8AC3E}">
        <p14:creationId xmlns:p14="http://schemas.microsoft.com/office/powerpoint/2010/main" val="758993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--device-read-</a:t>
            </a:r>
            <a:r>
              <a:rPr lang="en-US" dirty="0" err="1"/>
              <a:t>iops</a:t>
            </a:r>
            <a:r>
              <a:rPr lang="en-US" dirty="0"/>
              <a:t> flag limits read rate (IO per second) from a device. For example, this command creates a container and limits the read rate to 1000 IO per second from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a:t>
            </a:r>
            <a:r>
              <a:rPr lang="en-US" dirty="0" err="1">
                <a:solidFill>
                  <a:srgbClr val="C00000"/>
                </a:solidFill>
              </a:rPr>
              <a:t>ti</a:t>
            </a:r>
            <a:r>
              <a:rPr lang="en-US" dirty="0">
                <a:solidFill>
                  <a:srgbClr val="C00000"/>
                </a:solidFill>
              </a:rPr>
              <a:t> --device-read-</a:t>
            </a:r>
            <a:r>
              <a:rPr lang="en-US" dirty="0" err="1">
                <a:solidFill>
                  <a:srgbClr val="C00000"/>
                </a:solidFill>
              </a:rPr>
              <a:t>iops</a:t>
            </a:r>
            <a:r>
              <a:rPr lang="en-US" dirty="0">
                <a:solidFill>
                  <a:srgbClr val="C00000"/>
                </a:solidFill>
              </a:rPr>
              <a:t> /dev/sda:1000 </a:t>
            </a:r>
            <a:r>
              <a:rPr lang="en-US" dirty="0" err="1">
                <a:solidFill>
                  <a:srgbClr val="C00000"/>
                </a:solidFill>
              </a:rPr>
              <a:t>ubuntu</a:t>
            </a:r>
            <a:endParaRPr lang="en-US" dirty="0">
              <a:solidFill>
                <a:srgbClr val="C00000"/>
              </a:solidFill>
            </a:endParaRPr>
          </a:p>
          <a:p>
            <a:endParaRPr lang="en-US" dirty="0"/>
          </a:p>
          <a:p>
            <a:r>
              <a:rPr lang="en-US" dirty="0"/>
              <a:t>The --device-write-</a:t>
            </a:r>
            <a:r>
              <a:rPr lang="en-US" dirty="0" err="1"/>
              <a:t>iops</a:t>
            </a:r>
            <a:r>
              <a:rPr lang="en-US" dirty="0"/>
              <a:t> flag limits write rate (IO per second) to a device. For example, this command creates a container and limits the write rate to 1000 IO per second to /dev/</a:t>
            </a:r>
            <a:r>
              <a:rPr lang="en-US" dirty="0" err="1"/>
              <a:t>sda</a:t>
            </a:r>
            <a:r>
              <a:rPr lang="en-US" dirty="0"/>
              <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a:t>
            </a:r>
            <a:r>
              <a:rPr lang="en-US" dirty="0" err="1">
                <a:solidFill>
                  <a:srgbClr val="C00000"/>
                </a:solidFill>
              </a:rPr>
              <a:t>ti</a:t>
            </a:r>
            <a:r>
              <a:rPr lang="en-US" dirty="0">
                <a:solidFill>
                  <a:srgbClr val="C00000"/>
                </a:solidFill>
              </a:rPr>
              <a:t> --device-write-</a:t>
            </a:r>
            <a:r>
              <a:rPr lang="en-US" dirty="0" err="1">
                <a:solidFill>
                  <a:srgbClr val="C00000"/>
                </a:solidFill>
              </a:rPr>
              <a:t>iops</a:t>
            </a:r>
            <a:r>
              <a:rPr lang="en-US" dirty="0">
                <a:solidFill>
                  <a:srgbClr val="C00000"/>
                </a:solidFill>
              </a:rPr>
              <a:t> /dev/sda:1000 </a:t>
            </a:r>
            <a:r>
              <a:rPr lang="en-US" dirty="0" err="1">
                <a:solidFill>
                  <a:srgbClr val="C00000"/>
                </a:solidFill>
              </a:rPr>
              <a:t>ubuntu</a:t>
            </a:r>
            <a:endParaRPr lang="en-US" dirty="0">
              <a:solidFill>
                <a:srgbClr val="C00000"/>
              </a:solidFill>
            </a:endParaRPr>
          </a:p>
        </p:txBody>
      </p:sp>
    </p:spTree>
    <p:extLst>
      <p:ext uri="{BB962C8B-B14F-4D97-AF65-F5344CB8AC3E}">
        <p14:creationId xmlns:p14="http://schemas.microsoft.com/office/powerpoint/2010/main" val="18114532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Kubernetes</a:t>
            </a:r>
          </a:p>
        </p:txBody>
      </p:sp>
      <p:sp>
        <p:nvSpPr>
          <p:cNvPr id="5" name="Text Placeholder 4"/>
          <p:cNvSpPr>
            <a:spLocks noGrp="1"/>
          </p:cNvSpPr>
          <p:nvPr>
            <p:ph type="body" idx="1"/>
          </p:nvPr>
        </p:nvSpPr>
        <p:spPr/>
        <p:txBody>
          <a:bodyPr/>
          <a:lstStyle/>
          <a:p>
            <a:r>
              <a:rPr lang="en-US" dirty="0"/>
              <a:t>Resource Quotas</a:t>
            </a:r>
          </a:p>
        </p:txBody>
      </p:sp>
    </p:spTree>
    <p:extLst>
      <p:ext uri="{BB962C8B-B14F-4D97-AF65-F5344CB8AC3E}">
        <p14:creationId xmlns:p14="http://schemas.microsoft.com/office/powerpoint/2010/main" val="3777960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Resource Quotas</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A resource quota, defined by a </a:t>
            </a:r>
            <a:r>
              <a:rPr lang="en-US" dirty="0" err="1"/>
              <a:t>ResourceQuota</a:t>
            </a:r>
            <a:r>
              <a:rPr lang="en-US" dirty="0"/>
              <a:t> object, provides constraints that limit aggregate resource consumption per namespace. It can limit the quantity of objects that can be created in a namespace by type, as well as the total amount of compute resources that may be consumed by resources in that project.</a:t>
            </a:r>
          </a:p>
          <a:p>
            <a:r>
              <a:rPr lang="en-US" dirty="0">
                <a:solidFill>
                  <a:srgbClr val="C00000"/>
                </a:solidFill>
              </a:rPr>
              <a:t>Compute Resource Quota</a:t>
            </a:r>
          </a:p>
          <a:p>
            <a:r>
              <a:rPr lang="en-US" dirty="0">
                <a:solidFill>
                  <a:srgbClr val="C00000"/>
                </a:solidFill>
              </a:rPr>
              <a:t>Storage Resource Quota</a:t>
            </a:r>
          </a:p>
          <a:p>
            <a:r>
              <a:rPr lang="en-US" dirty="0">
                <a:solidFill>
                  <a:srgbClr val="C00000"/>
                </a:solidFill>
              </a:rPr>
              <a:t>Object Count Quota</a:t>
            </a:r>
          </a:p>
        </p:txBody>
      </p:sp>
    </p:spTree>
    <p:extLst>
      <p:ext uri="{BB962C8B-B14F-4D97-AF65-F5344CB8AC3E}">
        <p14:creationId xmlns:p14="http://schemas.microsoft.com/office/powerpoint/2010/main" val="1277401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Compute Resource Quotas</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err="1">
                <a:solidFill>
                  <a:srgbClr val="C00000"/>
                </a:solidFill>
              </a:rPr>
              <a:t>limits.cpu</a:t>
            </a:r>
            <a:r>
              <a:rPr lang="en-US" dirty="0"/>
              <a:t>	Across all pods in a non-terminal state, the sum of CPU limits cannot exceed this value.</a:t>
            </a:r>
          </a:p>
          <a:p>
            <a:r>
              <a:rPr lang="en-US" dirty="0" err="1">
                <a:solidFill>
                  <a:srgbClr val="C00000"/>
                </a:solidFill>
              </a:rPr>
              <a:t>limits.memory</a:t>
            </a:r>
            <a:r>
              <a:rPr lang="en-US" dirty="0"/>
              <a:t>	Across all pods in a non-terminal state, the sum of memory limits cannot exceed this value.</a:t>
            </a:r>
          </a:p>
          <a:p>
            <a:r>
              <a:rPr lang="en-US" dirty="0" err="1">
                <a:solidFill>
                  <a:srgbClr val="C00000"/>
                </a:solidFill>
              </a:rPr>
              <a:t>requests.cpu</a:t>
            </a:r>
            <a:r>
              <a:rPr lang="en-US" dirty="0"/>
              <a:t>	Across all pods in a non-terminal state, the sum of CPU requests cannot exceed this value.</a:t>
            </a:r>
          </a:p>
          <a:p>
            <a:r>
              <a:rPr lang="en-US" dirty="0" err="1">
                <a:solidFill>
                  <a:srgbClr val="C00000"/>
                </a:solidFill>
              </a:rPr>
              <a:t>requests.memory</a:t>
            </a:r>
            <a:r>
              <a:rPr lang="en-US" dirty="0"/>
              <a:t>	Across all pods in a non-terminal state, the sum of memory requests cannot exceed this value.</a:t>
            </a:r>
          </a:p>
        </p:txBody>
      </p:sp>
    </p:spTree>
    <p:extLst>
      <p:ext uri="{BB962C8B-B14F-4D97-AF65-F5344CB8AC3E}">
        <p14:creationId xmlns:p14="http://schemas.microsoft.com/office/powerpoint/2010/main" val="26219586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Storage Resource Quotas</a:t>
            </a:r>
          </a:p>
        </p:txBody>
      </p:sp>
      <p:sp>
        <p:nvSpPr>
          <p:cNvPr id="2" name="Content Placeholder 1"/>
          <p:cNvSpPr>
            <a:spLocks noGrp="1"/>
          </p:cNvSpPr>
          <p:nvPr>
            <p:ph sz="quarter" idx="1"/>
          </p:nvPr>
        </p:nvSpPr>
        <p:spPr>
          <a:xfrm>
            <a:off x="1210056" y="1693628"/>
            <a:ext cx="10363200" cy="4326172"/>
          </a:xfrm>
        </p:spPr>
        <p:txBody>
          <a:bodyPr>
            <a:normAutofit lnSpcReduction="10000"/>
          </a:bodyPr>
          <a:lstStyle/>
          <a:p>
            <a:r>
              <a:rPr lang="en-US" dirty="0" err="1">
                <a:solidFill>
                  <a:srgbClr val="C00000"/>
                </a:solidFill>
              </a:rPr>
              <a:t>requests.storage</a:t>
            </a:r>
            <a:r>
              <a:rPr lang="en-US" dirty="0"/>
              <a:t>	Across all persistent volume claims, the sum of storage requests cannot exceed this value.</a:t>
            </a:r>
          </a:p>
          <a:p>
            <a:r>
              <a:rPr lang="en-US" dirty="0" err="1">
                <a:solidFill>
                  <a:srgbClr val="C00000"/>
                </a:solidFill>
              </a:rPr>
              <a:t>persistentvolumeclaims</a:t>
            </a:r>
            <a:r>
              <a:rPr lang="en-US" dirty="0"/>
              <a:t>	The total number of persistent volume claims that can exist in the namespace.</a:t>
            </a:r>
          </a:p>
          <a:p>
            <a:r>
              <a:rPr lang="en-US" dirty="0">
                <a:solidFill>
                  <a:srgbClr val="C00000"/>
                </a:solidFill>
              </a:rPr>
              <a:t>&lt;storage-class-name&gt;.storageclass.storage.k8s.io/</a:t>
            </a:r>
            <a:r>
              <a:rPr lang="en-US" dirty="0" err="1">
                <a:solidFill>
                  <a:srgbClr val="C00000"/>
                </a:solidFill>
              </a:rPr>
              <a:t>requests.storage</a:t>
            </a:r>
            <a:r>
              <a:rPr lang="en-US" dirty="0"/>
              <a:t>	Across all persistent volume claims associated with the storage-class-name, the sum of storage requests cannot exceed this value.</a:t>
            </a:r>
          </a:p>
          <a:p>
            <a:r>
              <a:rPr lang="en-US" dirty="0">
                <a:solidFill>
                  <a:srgbClr val="C00000"/>
                </a:solidFill>
              </a:rPr>
              <a:t>&lt;storage-class-name&gt;.storageclass.storage.k8s.io/</a:t>
            </a:r>
            <a:r>
              <a:rPr lang="en-US" dirty="0" err="1">
                <a:solidFill>
                  <a:srgbClr val="C00000"/>
                </a:solidFill>
              </a:rPr>
              <a:t>persistentvolumeclaims</a:t>
            </a:r>
            <a:r>
              <a:rPr lang="en-US" dirty="0"/>
              <a:t>	Across all persistent volume claims associated with the storage-class-name, the total number of persistent volume claims that can exist in the namespace.</a:t>
            </a:r>
            <a:endParaRPr lang="en-US" dirty="0">
              <a:solidFill>
                <a:srgbClr val="C00000"/>
              </a:solidFill>
            </a:endParaRPr>
          </a:p>
        </p:txBody>
      </p:sp>
    </p:spTree>
    <p:extLst>
      <p:ext uri="{BB962C8B-B14F-4D97-AF65-F5344CB8AC3E}">
        <p14:creationId xmlns:p14="http://schemas.microsoft.com/office/powerpoint/2010/main" val="4205030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Object Count Quotas</a:t>
            </a:r>
          </a:p>
        </p:txBody>
      </p:sp>
      <p:sp>
        <p:nvSpPr>
          <p:cNvPr id="2" name="Content Placeholder 1"/>
          <p:cNvSpPr>
            <a:spLocks noGrp="1"/>
          </p:cNvSpPr>
          <p:nvPr>
            <p:ph sz="quarter" idx="1"/>
          </p:nvPr>
        </p:nvSpPr>
        <p:spPr>
          <a:xfrm>
            <a:off x="1210056" y="1693628"/>
            <a:ext cx="10363200" cy="4698028"/>
          </a:xfrm>
        </p:spPr>
        <p:txBody>
          <a:bodyPr>
            <a:normAutofit fontScale="85000" lnSpcReduction="20000"/>
          </a:bodyPr>
          <a:lstStyle/>
          <a:p>
            <a:r>
              <a:rPr lang="en-US" dirty="0"/>
              <a:t>Here is an example set of resources users may want to put under object count quota:</a:t>
            </a:r>
          </a:p>
          <a:p>
            <a:endParaRPr lang="en-US" dirty="0">
              <a:solidFill>
                <a:srgbClr val="C00000"/>
              </a:solidFill>
            </a:endParaRPr>
          </a:p>
          <a:p>
            <a:r>
              <a:rPr lang="en-US" dirty="0">
                <a:solidFill>
                  <a:srgbClr val="C00000"/>
                </a:solidFill>
              </a:rPr>
              <a:t>    count/</a:t>
            </a:r>
            <a:r>
              <a:rPr lang="en-US" dirty="0" err="1">
                <a:solidFill>
                  <a:srgbClr val="C00000"/>
                </a:solidFill>
              </a:rPr>
              <a:t>persistentvolumeclaims</a:t>
            </a:r>
            <a:endParaRPr lang="en-US" dirty="0">
              <a:solidFill>
                <a:srgbClr val="C00000"/>
              </a:solidFill>
            </a:endParaRPr>
          </a:p>
          <a:p>
            <a:r>
              <a:rPr lang="en-US" dirty="0">
                <a:solidFill>
                  <a:srgbClr val="C00000"/>
                </a:solidFill>
              </a:rPr>
              <a:t>    count/services</a:t>
            </a:r>
          </a:p>
          <a:p>
            <a:r>
              <a:rPr lang="en-US" dirty="0">
                <a:solidFill>
                  <a:srgbClr val="C00000"/>
                </a:solidFill>
              </a:rPr>
              <a:t>    count/secrets</a:t>
            </a:r>
          </a:p>
          <a:p>
            <a:r>
              <a:rPr lang="en-US" dirty="0">
                <a:solidFill>
                  <a:srgbClr val="C00000"/>
                </a:solidFill>
              </a:rPr>
              <a:t>    count/</a:t>
            </a:r>
            <a:r>
              <a:rPr lang="en-US" dirty="0" err="1">
                <a:solidFill>
                  <a:srgbClr val="C00000"/>
                </a:solidFill>
              </a:rPr>
              <a:t>configmaps</a:t>
            </a:r>
            <a:endParaRPr lang="en-US" dirty="0">
              <a:solidFill>
                <a:srgbClr val="C00000"/>
              </a:solidFill>
            </a:endParaRPr>
          </a:p>
          <a:p>
            <a:r>
              <a:rPr lang="en-US" dirty="0">
                <a:solidFill>
                  <a:srgbClr val="C00000"/>
                </a:solidFill>
              </a:rPr>
              <a:t>    count/</a:t>
            </a:r>
            <a:r>
              <a:rPr lang="en-US" dirty="0" err="1">
                <a:solidFill>
                  <a:srgbClr val="C00000"/>
                </a:solidFill>
              </a:rPr>
              <a:t>replicationcontrollers</a:t>
            </a:r>
            <a:endParaRPr lang="en-US" dirty="0">
              <a:solidFill>
                <a:srgbClr val="C00000"/>
              </a:solidFill>
            </a:endParaRPr>
          </a:p>
          <a:p>
            <a:r>
              <a:rPr lang="en-US" dirty="0">
                <a:solidFill>
                  <a:srgbClr val="C00000"/>
                </a:solidFill>
              </a:rPr>
              <a:t>    count/</a:t>
            </a:r>
            <a:r>
              <a:rPr lang="en-US" dirty="0" err="1">
                <a:solidFill>
                  <a:srgbClr val="C00000"/>
                </a:solidFill>
              </a:rPr>
              <a:t>deployments.apps</a:t>
            </a:r>
            <a:endParaRPr lang="en-US" dirty="0">
              <a:solidFill>
                <a:srgbClr val="C00000"/>
              </a:solidFill>
            </a:endParaRPr>
          </a:p>
          <a:p>
            <a:r>
              <a:rPr lang="en-US" dirty="0">
                <a:solidFill>
                  <a:srgbClr val="C00000"/>
                </a:solidFill>
              </a:rPr>
              <a:t>    count/</a:t>
            </a:r>
            <a:r>
              <a:rPr lang="en-US" dirty="0" err="1">
                <a:solidFill>
                  <a:srgbClr val="C00000"/>
                </a:solidFill>
              </a:rPr>
              <a:t>replicasets.apps</a:t>
            </a:r>
            <a:endParaRPr lang="en-US" dirty="0">
              <a:solidFill>
                <a:srgbClr val="C00000"/>
              </a:solidFill>
            </a:endParaRPr>
          </a:p>
          <a:p>
            <a:r>
              <a:rPr lang="en-US" dirty="0">
                <a:solidFill>
                  <a:srgbClr val="C00000"/>
                </a:solidFill>
              </a:rPr>
              <a:t>    count/</a:t>
            </a:r>
            <a:r>
              <a:rPr lang="en-US" dirty="0" err="1">
                <a:solidFill>
                  <a:srgbClr val="C00000"/>
                </a:solidFill>
              </a:rPr>
              <a:t>statefulsets.apps</a:t>
            </a:r>
            <a:endParaRPr lang="en-US" dirty="0">
              <a:solidFill>
                <a:srgbClr val="C00000"/>
              </a:solidFill>
            </a:endParaRPr>
          </a:p>
          <a:p>
            <a:r>
              <a:rPr lang="en-US" dirty="0">
                <a:solidFill>
                  <a:srgbClr val="C00000"/>
                </a:solidFill>
              </a:rPr>
              <a:t>    count/</a:t>
            </a:r>
            <a:r>
              <a:rPr lang="en-US" dirty="0" err="1">
                <a:solidFill>
                  <a:srgbClr val="C00000"/>
                </a:solidFill>
              </a:rPr>
              <a:t>jobs.batch</a:t>
            </a:r>
            <a:endParaRPr lang="en-US" dirty="0">
              <a:solidFill>
                <a:srgbClr val="C00000"/>
              </a:solidFill>
            </a:endParaRPr>
          </a:p>
          <a:p>
            <a:r>
              <a:rPr lang="en-US" dirty="0">
                <a:solidFill>
                  <a:srgbClr val="C00000"/>
                </a:solidFill>
              </a:rPr>
              <a:t>    count/</a:t>
            </a:r>
            <a:r>
              <a:rPr lang="en-US" dirty="0" err="1">
                <a:solidFill>
                  <a:srgbClr val="C00000"/>
                </a:solidFill>
              </a:rPr>
              <a:t>cronjobs.batch</a:t>
            </a:r>
            <a:endParaRPr lang="en-US" dirty="0">
              <a:solidFill>
                <a:srgbClr val="C00000"/>
              </a:solidFill>
            </a:endParaRPr>
          </a:p>
          <a:p>
            <a:r>
              <a:rPr lang="en-US" dirty="0">
                <a:solidFill>
                  <a:srgbClr val="C00000"/>
                </a:solidFill>
              </a:rPr>
              <a:t>    count/</a:t>
            </a:r>
            <a:r>
              <a:rPr lang="en-US" dirty="0" err="1">
                <a:solidFill>
                  <a:srgbClr val="C00000"/>
                </a:solidFill>
              </a:rPr>
              <a:t>deployments.extensions</a:t>
            </a:r>
            <a:endParaRPr lang="en-US" dirty="0">
              <a:solidFill>
                <a:srgbClr val="C00000"/>
              </a:solidFill>
            </a:endParaRPr>
          </a:p>
        </p:txBody>
      </p:sp>
    </p:spTree>
    <p:extLst>
      <p:ext uri="{BB962C8B-B14F-4D97-AF65-F5344CB8AC3E}">
        <p14:creationId xmlns:p14="http://schemas.microsoft.com/office/powerpoint/2010/main" val="16072136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Object Count Quotas</a:t>
            </a:r>
          </a:p>
        </p:txBody>
      </p:sp>
      <p:sp>
        <p:nvSpPr>
          <p:cNvPr id="2" name="Content Placeholder 1"/>
          <p:cNvSpPr>
            <a:spLocks noGrp="1"/>
          </p:cNvSpPr>
          <p:nvPr>
            <p:ph sz="quarter" idx="1"/>
          </p:nvPr>
        </p:nvSpPr>
        <p:spPr>
          <a:xfrm>
            <a:off x="1219200" y="1721060"/>
            <a:ext cx="10363200" cy="4698028"/>
          </a:xfrm>
        </p:spPr>
        <p:txBody>
          <a:bodyPr numCol="2">
            <a:normAutofit fontScale="92500" lnSpcReduction="10000"/>
          </a:bodyPr>
          <a:lstStyle/>
          <a:p>
            <a:pPr marL="0" indent="0">
              <a:buNone/>
            </a:pPr>
            <a:r>
              <a:rPr lang="en-US" dirty="0" err="1"/>
              <a:t>apiVersion</a:t>
            </a:r>
            <a:r>
              <a:rPr lang="en-US" dirty="0"/>
              <a:t>: v1</a:t>
            </a:r>
          </a:p>
          <a:p>
            <a:pPr marL="0" indent="0">
              <a:buNone/>
            </a:pPr>
            <a:r>
              <a:rPr lang="en-US" dirty="0"/>
              <a:t>kind: List</a:t>
            </a:r>
          </a:p>
          <a:p>
            <a:pPr marL="0" indent="0">
              <a:buNone/>
            </a:pPr>
            <a:r>
              <a:rPr lang="en-US" dirty="0"/>
              <a:t>items:</a:t>
            </a:r>
          </a:p>
          <a:p>
            <a:pPr marL="0" indent="0">
              <a:buNone/>
            </a:pPr>
            <a:r>
              <a:rPr lang="en-US" dirty="0"/>
              <a:t>- </a:t>
            </a:r>
            <a:r>
              <a:rPr lang="en-US" dirty="0" err="1"/>
              <a:t>apiVersion</a:t>
            </a:r>
            <a:r>
              <a:rPr lang="en-US" dirty="0"/>
              <a:t>: v1</a:t>
            </a:r>
          </a:p>
          <a:p>
            <a:pPr marL="0" indent="0">
              <a:buNone/>
            </a:pPr>
            <a:r>
              <a:rPr lang="en-US" dirty="0"/>
              <a:t>  kind: </a:t>
            </a:r>
            <a:r>
              <a:rPr lang="en-US" dirty="0" err="1"/>
              <a:t>ResourceQuota</a:t>
            </a:r>
            <a:endParaRPr lang="en-US" dirty="0"/>
          </a:p>
          <a:p>
            <a:pPr marL="0" indent="0">
              <a:buNone/>
            </a:pPr>
            <a:r>
              <a:rPr lang="en-US" dirty="0"/>
              <a:t>  metadata:</a:t>
            </a:r>
          </a:p>
          <a:p>
            <a:pPr marL="0" indent="0">
              <a:buNone/>
            </a:pPr>
            <a:r>
              <a:rPr lang="en-US" dirty="0"/>
              <a:t>    name: pods-high</a:t>
            </a:r>
          </a:p>
          <a:p>
            <a:pPr marL="0" indent="0">
              <a:buNone/>
            </a:pPr>
            <a:r>
              <a:rPr lang="en-US" dirty="0"/>
              <a:t>  spec:</a:t>
            </a:r>
          </a:p>
          <a:p>
            <a:pPr marL="0" indent="0">
              <a:buNone/>
            </a:pPr>
            <a:r>
              <a:rPr lang="en-US" dirty="0"/>
              <a:t>    hard:</a:t>
            </a:r>
          </a:p>
          <a:p>
            <a:pPr marL="0" indent="0">
              <a:buNone/>
            </a:pPr>
            <a:r>
              <a:rPr lang="en-US" dirty="0"/>
              <a:t>      </a:t>
            </a:r>
            <a:r>
              <a:rPr lang="en-US" dirty="0" err="1"/>
              <a:t>cpu</a:t>
            </a:r>
            <a:r>
              <a:rPr lang="en-US" dirty="0"/>
              <a:t>: "1000"</a:t>
            </a:r>
          </a:p>
          <a:p>
            <a:pPr marL="0" indent="0">
              <a:buNone/>
            </a:pPr>
            <a:r>
              <a:rPr lang="en-US" dirty="0"/>
              <a:t>      memory: 200Gi</a:t>
            </a:r>
          </a:p>
          <a:p>
            <a:pPr marL="0" indent="0">
              <a:buNone/>
            </a:pPr>
            <a:r>
              <a:rPr lang="en-US" dirty="0"/>
              <a:t>      pods: "10"</a:t>
            </a:r>
          </a:p>
          <a:p>
            <a:pPr marL="0" indent="0">
              <a:buNone/>
            </a:pPr>
            <a:r>
              <a:rPr lang="en-US" dirty="0"/>
              <a:t>    </a:t>
            </a:r>
            <a:r>
              <a:rPr lang="en-US" dirty="0" err="1"/>
              <a:t>scopeSelector</a:t>
            </a:r>
            <a:r>
              <a:rPr lang="en-US" dirty="0"/>
              <a:t>:</a:t>
            </a:r>
          </a:p>
          <a:p>
            <a:pPr marL="0" indent="0">
              <a:buNone/>
            </a:pPr>
            <a:r>
              <a:rPr lang="en-US" dirty="0"/>
              <a:t>      </a:t>
            </a:r>
            <a:r>
              <a:rPr lang="en-US" dirty="0" err="1"/>
              <a:t>matchExpressions</a:t>
            </a:r>
            <a:r>
              <a:rPr lang="en-US" dirty="0"/>
              <a:t>:</a:t>
            </a:r>
          </a:p>
          <a:p>
            <a:pPr marL="0" indent="0">
              <a:buNone/>
            </a:pPr>
            <a:r>
              <a:rPr lang="en-US" dirty="0"/>
              <a:t>      - operator : In</a:t>
            </a:r>
          </a:p>
          <a:p>
            <a:pPr marL="0" indent="0">
              <a:buNone/>
            </a:pPr>
            <a:r>
              <a:rPr lang="en-US" dirty="0"/>
              <a:t>        </a:t>
            </a:r>
            <a:r>
              <a:rPr lang="en-US" dirty="0" err="1"/>
              <a:t>scopeName</a:t>
            </a:r>
            <a:r>
              <a:rPr lang="en-US" dirty="0"/>
              <a:t>: </a:t>
            </a:r>
            <a:r>
              <a:rPr lang="en-US" dirty="0" err="1"/>
              <a:t>PriorityClass</a:t>
            </a:r>
            <a:endParaRPr lang="en-US" dirty="0"/>
          </a:p>
          <a:p>
            <a:pPr marL="0" indent="0">
              <a:buNone/>
            </a:pPr>
            <a:r>
              <a:rPr lang="en-US" dirty="0"/>
              <a:t>        values: ["high"]</a:t>
            </a:r>
          </a:p>
          <a:p>
            <a:pPr marL="0" indent="0">
              <a:buNone/>
            </a:pPr>
            <a:r>
              <a:rPr lang="en-US" dirty="0"/>
              <a:t>- </a:t>
            </a:r>
            <a:r>
              <a:rPr lang="en-US" dirty="0" err="1"/>
              <a:t>apiVersion</a:t>
            </a:r>
            <a:r>
              <a:rPr lang="en-US" dirty="0"/>
              <a:t>: v1</a:t>
            </a:r>
          </a:p>
          <a:p>
            <a:pPr marL="0" indent="0">
              <a:buNone/>
            </a:pPr>
            <a:r>
              <a:rPr lang="en-US" dirty="0"/>
              <a:t>  kind: </a:t>
            </a:r>
            <a:r>
              <a:rPr lang="en-US" dirty="0" err="1"/>
              <a:t>ResourceQuota</a:t>
            </a:r>
            <a:endParaRPr lang="en-US" dirty="0"/>
          </a:p>
          <a:p>
            <a:pPr marL="0" indent="0">
              <a:buNone/>
            </a:pPr>
            <a:r>
              <a:rPr lang="en-US" dirty="0"/>
              <a:t>  metadata:</a:t>
            </a:r>
          </a:p>
          <a:p>
            <a:pPr marL="0" indent="0">
              <a:buNone/>
            </a:pPr>
            <a:r>
              <a:rPr lang="en-US" dirty="0"/>
              <a:t>    name: pods-medium</a:t>
            </a:r>
          </a:p>
          <a:p>
            <a:pPr marL="0" indent="0">
              <a:buNone/>
            </a:pPr>
            <a:r>
              <a:rPr lang="en-US" dirty="0"/>
              <a:t>  </a:t>
            </a:r>
            <a:endParaRPr lang="en-US" dirty="0">
              <a:solidFill>
                <a:srgbClr val="C00000"/>
              </a:solidFill>
            </a:endParaRPr>
          </a:p>
        </p:txBody>
      </p:sp>
    </p:spTree>
    <p:extLst>
      <p:ext uri="{BB962C8B-B14F-4D97-AF65-F5344CB8AC3E}">
        <p14:creationId xmlns:p14="http://schemas.microsoft.com/office/powerpoint/2010/main" val="1252553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Object Count Quotas</a:t>
            </a:r>
          </a:p>
        </p:txBody>
      </p:sp>
      <p:sp>
        <p:nvSpPr>
          <p:cNvPr id="2" name="Content Placeholder 1"/>
          <p:cNvSpPr>
            <a:spLocks noGrp="1"/>
          </p:cNvSpPr>
          <p:nvPr>
            <p:ph sz="quarter" idx="1"/>
          </p:nvPr>
        </p:nvSpPr>
        <p:spPr>
          <a:xfrm>
            <a:off x="1210056" y="1693628"/>
            <a:ext cx="10363200" cy="4698028"/>
          </a:xfrm>
        </p:spPr>
        <p:txBody>
          <a:bodyPr numCol="2">
            <a:normAutofit fontScale="92500" lnSpcReduction="20000"/>
          </a:bodyPr>
          <a:lstStyle/>
          <a:p>
            <a:pPr marL="0" indent="0">
              <a:buNone/>
            </a:pPr>
            <a:r>
              <a:rPr lang="en-US" dirty="0"/>
              <a:t>spec:</a:t>
            </a:r>
          </a:p>
          <a:p>
            <a:pPr marL="0" indent="0">
              <a:buNone/>
            </a:pPr>
            <a:r>
              <a:rPr lang="en-US" dirty="0"/>
              <a:t>    hard:</a:t>
            </a:r>
          </a:p>
          <a:p>
            <a:pPr marL="0" indent="0">
              <a:buNone/>
            </a:pPr>
            <a:r>
              <a:rPr lang="en-US" dirty="0"/>
              <a:t>      </a:t>
            </a:r>
            <a:r>
              <a:rPr lang="en-US" dirty="0" err="1"/>
              <a:t>cpu</a:t>
            </a:r>
            <a:r>
              <a:rPr lang="en-US" dirty="0"/>
              <a:t>: "10"</a:t>
            </a:r>
          </a:p>
          <a:p>
            <a:pPr marL="0" indent="0">
              <a:buNone/>
            </a:pPr>
            <a:r>
              <a:rPr lang="en-US" dirty="0"/>
              <a:t>      memory: 20Gi</a:t>
            </a:r>
          </a:p>
          <a:p>
            <a:pPr marL="0" indent="0">
              <a:buNone/>
            </a:pPr>
            <a:r>
              <a:rPr lang="en-US" dirty="0"/>
              <a:t>      pods: "10"</a:t>
            </a:r>
          </a:p>
          <a:p>
            <a:pPr marL="0" indent="0">
              <a:buNone/>
            </a:pPr>
            <a:r>
              <a:rPr lang="en-US" dirty="0"/>
              <a:t>    </a:t>
            </a:r>
            <a:r>
              <a:rPr lang="en-US" dirty="0" err="1"/>
              <a:t>scopeSelector</a:t>
            </a:r>
            <a:r>
              <a:rPr lang="en-US" dirty="0"/>
              <a:t>:</a:t>
            </a:r>
          </a:p>
          <a:p>
            <a:pPr marL="0" indent="0">
              <a:buNone/>
            </a:pPr>
            <a:r>
              <a:rPr lang="en-US" dirty="0"/>
              <a:t>      </a:t>
            </a:r>
            <a:r>
              <a:rPr lang="en-US" dirty="0" err="1"/>
              <a:t>matchExpressions</a:t>
            </a:r>
            <a:r>
              <a:rPr lang="en-US" dirty="0"/>
              <a:t>:</a:t>
            </a:r>
          </a:p>
          <a:p>
            <a:pPr marL="0" indent="0">
              <a:buNone/>
            </a:pPr>
            <a:r>
              <a:rPr lang="en-US" dirty="0"/>
              <a:t>      - operator : In</a:t>
            </a:r>
          </a:p>
          <a:p>
            <a:pPr marL="0" indent="0">
              <a:buNone/>
            </a:pPr>
            <a:r>
              <a:rPr lang="en-US" dirty="0"/>
              <a:t>        </a:t>
            </a:r>
            <a:r>
              <a:rPr lang="en-US" dirty="0" err="1"/>
              <a:t>scopeName</a:t>
            </a:r>
            <a:r>
              <a:rPr lang="en-US" dirty="0"/>
              <a:t>: </a:t>
            </a:r>
            <a:r>
              <a:rPr lang="en-US" dirty="0" err="1"/>
              <a:t>PriorityClass</a:t>
            </a:r>
            <a:endParaRPr lang="en-US" dirty="0"/>
          </a:p>
          <a:p>
            <a:pPr marL="0" indent="0">
              <a:buNone/>
            </a:pPr>
            <a:r>
              <a:rPr lang="en-US" dirty="0"/>
              <a:t>        values: ["medium"]</a:t>
            </a:r>
          </a:p>
          <a:p>
            <a:pPr marL="0" indent="0">
              <a:buNone/>
            </a:pPr>
            <a:r>
              <a:rPr lang="en-US" dirty="0"/>
              <a:t>- </a:t>
            </a:r>
            <a:r>
              <a:rPr lang="en-US" dirty="0" err="1"/>
              <a:t>apiVersion</a:t>
            </a:r>
            <a:r>
              <a:rPr lang="en-US" dirty="0"/>
              <a:t>: v1</a:t>
            </a:r>
          </a:p>
          <a:p>
            <a:pPr marL="0" indent="0">
              <a:buNone/>
            </a:pPr>
            <a:r>
              <a:rPr lang="en-US" dirty="0"/>
              <a:t>  kind: </a:t>
            </a:r>
            <a:r>
              <a:rPr lang="en-US" dirty="0" err="1"/>
              <a:t>ResourceQuota</a:t>
            </a:r>
            <a:endParaRPr lang="en-US" dirty="0"/>
          </a:p>
          <a:p>
            <a:pPr marL="0" indent="0">
              <a:buNone/>
            </a:pPr>
            <a:r>
              <a:rPr lang="en-US" dirty="0"/>
              <a:t>  metadata:</a:t>
            </a:r>
          </a:p>
          <a:p>
            <a:pPr marL="0" indent="0">
              <a:buNone/>
            </a:pPr>
            <a:r>
              <a:rPr lang="en-US" dirty="0"/>
              <a:t>    name: pods-low</a:t>
            </a:r>
          </a:p>
          <a:p>
            <a:pPr marL="0" indent="0">
              <a:buNone/>
            </a:pPr>
            <a:r>
              <a:rPr lang="en-US" dirty="0"/>
              <a:t>  spec:</a:t>
            </a:r>
          </a:p>
          <a:p>
            <a:pPr marL="0" indent="0">
              <a:buNone/>
            </a:pPr>
            <a:r>
              <a:rPr lang="en-US" dirty="0"/>
              <a:t>    hard:</a:t>
            </a:r>
          </a:p>
          <a:p>
            <a:pPr marL="0" indent="0">
              <a:buNone/>
            </a:pPr>
            <a:r>
              <a:rPr lang="en-US" dirty="0"/>
              <a:t>      </a:t>
            </a:r>
            <a:r>
              <a:rPr lang="en-US" dirty="0" err="1"/>
              <a:t>cpu</a:t>
            </a:r>
            <a:r>
              <a:rPr lang="en-US" dirty="0"/>
              <a:t>: "5"</a:t>
            </a:r>
          </a:p>
          <a:p>
            <a:pPr marL="0" indent="0">
              <a:buNone/>
            </a:pPr>
            <a:r>
              <a:rPr lang="en-US" dirty="0"/>
              <a:t>      memory: 10Gi</a:t>
            </a:r>
          </a:p>
          <a:p>
            <a:pPr marL="0" indent="0">
              <a:buNone/>
            </a:pPr>
            <a:r>
              <a:rPr lang="en-US" dirty="0"/>
              <a:t>      pods: "10"</a:t>
            </a:r>
          </a:p>
          <a:p>
            <a:pPr marL="0" indent="0">
              <a:buNone/>
            </a:pPr>
            <a:r>
              <a:rPr lang="en-US" dirty="0"/>
              <a:t>    </a:t>
            </a:r>
            <a:r>
              <a:rPr lang="en-US" dirty="0" err="1"/>
              <a:t>scopeSelector</a:t>
            </a:r>
            <a:r>
              <a:rPr lang="en-US" dirty="0"/>
              <a:t>:</a:t>
            </a:r>
          </a:p>
          <a:p>
            <a:pPr marL="0" indent="0">
              <a:buNone/>
            </a:pPr>
            <a:r>
              <a:rPr lang="en-US" dirty="0"/>
              <a:t>      </a:t>
            </a:r>
            <a:r>
              <a:rPr lang="en-US" dirty="0" err="1"/>
              <a:t>matchExpressions</a:t>
            </a:r>
            <a:r>
              <a:rPr lang="en-US" dirty="0"/>
              <a:t>:</a:t>
            </a:r>
          </a:p>
          <a:p>
            <a:pPr marL="0" indent="0">
              <a:buNone/>
            </a:pPr>
            <a:r>
              <a:rPr lang="en-US" dirty="0"/>
              <a:t>      - operator : In</a:t>
            </a:r>
          </a:p>
          <a:p>
            <a:pPr marL="0" indent="0">
              <a:buNone/>
            </a:pPr>
            <a:r>
              <a:rPr lang="en-US" dirty="0"/>
              <a:t>        </a:t>
            </a:r>
            <a:r>
              <a:rPr lang="en-US" dirty="0" err="1"/>
              <a:t>scopeName</a:t>
            </a:r>
            <a:r>
              <a:rPr lang="en-US" dirty="0"/>
              <a:t>: </a:t>
            </a:r>
            <a:r>
              <a:rPr lang="en-US" dirty="0" err="1"/>
              <a:t>PriorityClass</a:t>
            </a:r>
            <a:endParaRPr lang="en-US" dirty="0"/>
          </a:p>
          <a:p>
            <a:pPr marL="0" indent="0">
              <a:buNone/>
            </a:pPr>
            <a:r>
              <a:rPr lang="en-US" dirty="0"/>
              <a:t>        values: ["low"]</a:t>
            </a:r>
            <a:endParaRPr lang="en-US" dirty="0">
              <a:solidFill>
                <a:srgbClr val="C00000"/>
              </a:solidFill>
            </a:endParaRPr>
          </a:p>
        </p:txBody>
      </p:sp>
    </p:spTree>
    <p:extLst>
      <p:ext uri="{BB962C8B-B14F-4D97-AF65-F5344CB8AC3E}">
        <p14:creationId xmlns:p14="http://schemas.microsoft.com/office/powerpoint/2010/main" val="3714664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Swarm</a:t>
            </a:r>
          </a:p>
        </p:txBody>
      </p:sp>
    </p:spTree>
    <p:extLst>
      <p:ext uri="{BB962C8B-B14F-4D97-AF65-F5344CB8AC3E}">
        <p14:creationId xmlns:p14="http://schemas.microsoft.com/office/powerpoint/2010/main" val="2221478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Resource Management</a:t>
            </a:r>
          </a:p>
        </p:txBody>
      </p:sp>
    </p:spTree>
    <p:extLst>
      <p:ext uri="{BB962C8B-B14F-4D97-AF65-F5344CB8AC3E}">
        <p14:creationId xmlns:p14="http://schemas.microsoft.com/office/powerpoint/2010/main" val="356184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Swarm Feature highlights</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Cluster management integrated with Docker Engine</a:t>
            </a:r>
          </a:p>
          <a:p>
            <a:r>
              <a:rPr lang="en-US" sz="2400" dirty="0"/>
              <a:t>Decentralized design</a:t>
            </a:r>
          </a:p>
          <a:p>
            <a:r>
              <a:rPr lang="en-US" sz="2400" dirty="0"/>
              <a:t>Declarative service model</a:t>
            </a:r>
          </a:p>
          <a:p>
            <a:r>
              <a:rPr lang="en-US" sz="2400" dirty="0"/>
              <a:t>Scaling</a:t>
            </a:r>
          </a:p>
          <a:p>
            <a:r>
              <a:rPr lang="en-US" sz="2400" dirty="0"/>
              <a:t>Desired state reconciliation</a:t>
            </a:r>
          </a:p>
          <a:p>
            <a:r>
              <a:rPr lang="en-US" sz="2400" dirty="0"/>
              <a:t>Multi-host networking</a:t>
            </a:r>
          </a:p>
          <a:p>
            <a:r>
              <a:rPr lang="en-US" sz="2400" dirty="0"/>
              <a:t>Service discovery</a:t>
            </a:r>
          </a:p>
          <a:p>
            <a:r>
              <a:rPr lang="en-US" sz="2400" dirty="0"/>
              <a:t>Load balancing</a:t>
            </a:r>
          </a:p>
          <a:p>
            <a:r>
              <a:rPr lang="en-US" sz="2400" dirty="0"/>
              <a:t>Secure by default</a:t>
            </a:r>
          </a:p>
          <a:p>
            <a:r>
              <a:rPr lang="en-US" sz="2400" dirty="0"/>
              <a:t>Rolling updates</a:t>
            </a:r>
          </a:p>
        </p:txBody>
      </p:sp>
    </p:spTree>
    <p:extLst>
      <p:ext uri="{BB962C8B-B14F-4D97-AF65-F5344CB8AC3E}">
        <p14:creationId xmlns:p14="http://schemas.microsoft.com/office/powerpoint/2010/main" val="40815269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Swarm mode key concepts</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A swarm consists of multiple Docker hosts which run in swarm mode and act as managers (to manage membership and delegation) and workers (which run swarm services). </a:t>
            </a:r>
          </a:p>
          <a:p>
            <a:r>
              <a:rPr lang="en-US" sz="2400" dirty="0"/>
              <a:t>A node is an instance of the Docker engine participating in the swarm. You can also think of this as a Docker node. </a:t>
            </a:r>
          </a:p>
          <a:p>
            <a:r>
              <a:rPr lang="en-US" sz="2400" dirty="0"/>
              <a:t>A service is the definition of the tasks to execute on the manager or worker nodes. It is the central structure of the swarm system and the primary root of user interaction with the swarm.</a:t>
            </a:r>
          </a:p>
          <a:p>
            <a:r>
              <a:rPr lang="en-US" sz="2400" dirty="0"/>
              <a:t>The swarm manager uses ingress load balancing to expose the services you want to make available externally to the swarm. </a:t>
            </a:r>
          </a:p>
        </p:txBody>
      </p:sp>
    </p:spTree>
    <p:extLst>
      <p:ext uri="{BB962C8B-B14F-4D97-AF65-F5344CB8AC3E}">
        <p14:creationId xmlns:p14="http://schemas.microsoft.com/office/powerpoint/2010/main" val="26019013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Open a terminal and </a:t>
            </a:r>
            <a:r>
              <a:rPr lang="en-US" sz="2400" dirty="0" err="1"/>
              <a:t>ssh</a:t>
            </a:r>
            <a:r>
              <a:rPr lang="en-US" sz="2400" dirty="0"/>
              <a:t> into the machine where you want to run your manager node. </a:t>
            </a:r>
          </a:p>
          <a:p>
            <a:r>
              <a:rPr lang="en-US" sz="2400" dirty="0"/>
              <a:t>This tutorial uses a machine named manager1. </a:t>
            </a:r>
          </a:p>
          <a:p>
            <a:endParaRPr lang="en-US" sz="2400" dirty="0"/>
          </a:p>
          <a:p>
            <a:r>
              <a:rPr lang="en-US" sz="2400" dirty="0"/>
              <a:t>Run the following command to create a new swarm:</a:t>
            </a:r>
          </a:p>
          <a:p>
            <a:pPr marL="0" indent="0">
              <a:buNone/>
            </a:pPr>
            <a:r>
              <a:rPr lang="en-US" sz="2400" dirty="0">
                <a:solidFill>
                  <a:srgbClr val="C00000"/>
                </a:solidFill>
              </a:rPr>
              <a:t>	</a:t>
            </a:r>
            <a:r>
              <a:rPr lang="en-US" sz="2400" dirty="0" err="1">
                <a:solidFill>
                  <a:srgbClr val="C00000"/>
                </a:solidFill>
              </a:rPr>
              <a:t>docker</a:t>
            </a:r>
            <a:r>
              <a:rPr lang="en-US" sz="2400" dirty="0">
                <a:solidFill>
                  <a:srgbClr val="C00000"/>
                </a:solidFill>
              </a:rPr>
              <a:t> swarm </a:t>
            </a:r>
            <a:r>
              <a:rPr lang="en-US" sz="2400" dirty="0" err="1">
                <a:solidFill>
                  <a:srgbClr val="C00000"/>
                </a:solidFill>
              </a:rPr>
              <a:t>init</a:t>
            </a:r>
            <a:r>
              <a:rPr lang="en-US" sz="2400" dirty="0">
                <a:solidFill>
                  <a:srgbClr val="C00000"/>
                </a:solidFill>
              </a:rPr>
              <a:t> --advertise-</a:t>
            </a:r>
            <a:r>
              <a:rPr lang="en-US" sz="2400" dirty="0" err="1">
                <a:solidFill>
                  <a:srgbClr val="C00000"/>
                </a:solidFill>
              </a:rPr>
              <a:t>addr</a:t>
            </a:r>
            <a:r>
              <a:rPr lang="en-US" sz="2400" dirty="0">
                <a:solidFill>
                  <a:srgbClr val="C00000"/>
                </a:solidFill>
              </a:rPr>
              <a:t> &lt;MANAGER-IP&gt;</a:t>
            </a:r>
          </a:p>
          <a:p>
            <a:endParaRPr lang="en-US" sz="2400" dirty="0"/>
          </a:p>
        </p:txBody>
      </p:sp>
    </p:spTree>
    <p:extLst>
      <p:ext uri="{BB962C8B-B14F-4D97-AF65-F5344CB8AC3E}">
        <p14:creationId xmlns:p14="http://schemas.microsoft.com/office/powerpoint/2010/main" val="39780346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Run the following command to create a new swarm (10.0.0.1 – </a:t>
            </a:r>
            <a:r>
              <a:rPr lang="en-US" sz="2400" dirty="0" err="1"/>
              <a:t>ip</a:t>
            </a:r>
            <a:r>
              <a:rPr lang="en-US" sz="2400" dirty="0"/>
              <a:t> address of the manager): </a:t>
            </a:r>
          </a:p>
          <a:p>
            <a:pPr marL="0" indent="0">
              <a:buNone/>
            </a:pPr>
            <a:r>
              <a:rPr lang="en-US" sz="2400" dirty="0">
                <a:solidFill>
                  <a:srgbClr val="C00000"/>
                </a:solidFill>
              </a:rPr>
              <a:t>	</a:t>
            </a:r>
            <a:r>
              <a:rPr lang="en-US" sz="2400" dirty="0" err="1">
                <a:solidFill>
                  <a:srgbClr val="C00000"/>
                </a:solidFill>
              </a:rPr>
              <a:t>docker</a:t>
            </a:r>
            <a:r>
              <a:rPr lang="en-US" sz="2400" dirty="0">
                <a:solidFill>
                  <a:srgbClr val="C00000"/>
                </a:solidFill>
              </a:rPr>
              <a:t> swarm </a:t>
            </a:r>
            <a:r>
              <a:rPr lang="en-US" sz="2400" dirty="0" err="1">
                <a:solidFill>
                  <a:srgbClr val="C00000"/>
                </a:solidFill>
              </a:rPr>
              <a:t>init</a:t>
            </a:r>
            <a:r>
              <a:rPr lang="en-US" sz="2400" dirty="0">
                <a:solidFill>
                  <a:srgbClr val="C00000"/>
                </a:solidFill>
              </a:rPr>
              <a:t> --advertise-</a:t>
            </a:r>
            <a:r>
              <a:rPr lang="en-US" sz="2400" dirty="0" err="1">
                <a:solidFill>
                  <a:srgbClr val="C00000"/>
                </a:solidFill>
              </a:rPr>
              <a:t>addr</a:t>
            </a:r>
            <a:r>
              <a:rPr lang="en-US" sz="2400" dirty="0">
                <a:solidFill>
                  <a:srgbClr val="C00000"/>
                </a:solidFill>
              </a:rPr>
              <a:t> 10.0.0.1</a:t>
            </a:r>
          </a:p>
          <a:p>
            <a:endParaRPr lang="en-US" sz="2400" dirty="0"/>
          </a:p>
          <a:p>
            <a:r>
              <a:rPr lang="en-US" sz="2400" dirty="0"/>
              <a:t>To add a worker to this swarm, run the following command on the another node:</a:t>
            </a:r>
          </a:p>
          <a:p>
            <a:pPr marL="0" indent="0">
              <a:buNone/>
            </a:pPr>
            <a:r>
              <a:rPr lang="en-US" sz="2400" dirty="0"/>
              <a:t>	</a:t>
            </a:r>
            <a:r>
              <a:rPr lang="en-US" sz="2400" dirty="0" err="1">
                <a:solidFill>
                  <a:srgbClr val="C00000"/>
                </a:solidFill>
              </a:rPr>
              <a:t>docker</a:t>
            </a:r>
            <a:r>
              <a:rPr lang="en-US" sz="2400" dirty="0">
                <a:solidFill>
                  <a:srgbClr val="C00000"/>
                </a:solidFill>
              </a:rPr>
              <a:t> swarm join </a:t>
            </a:r>
          </a:p>
          <a:p>
            <a:pPr marL="0" indent="0">
              <a:buNone/>
            </a:pPr>
            <a:r>
              <a:rPr lang="en-US" sz="2400" dirty="0">
                <a:solidFill>
                  <a:srgbClr val="C00000"/>
                </a:solidFill>
              </a:rPr>
              <a:t>	--token SWMTKN-1-</a:t>
            </a:r>
            <a:r>
              <a:rPr lang="en-US" sz="2000" dirty="0">
                <a:solidFill>
                  <a:srgbClr val="C00000"/>
                </a:solidFill>
              </a:rPr>
              <a:t>49nj1cmql0jkz5s954yi3oex3nedyz0fb0xx14ie39trti4wxv-8vxv8rssmk743ojnwacrr2e7c</a:t>
            </a:r>
            <a:r>
              <a:rPr lang="en-US" sz="2400" dirty="0">
                <a:solidFill>
                  <a:srgbClr val="C00000"/>
                </a:solidFill>
              </a:rPr>
              <a:t>  10.0.0.1:2377</a:t>
            </a:r>
          </a:p>
        </p:txBody>
      </p:sp>
    </p:spTree>
    <p:extLst>
      <p:ext uri="{BB962C8B-B14F-4D97-AF65-F5344CB8AC3E}">
        <p14:creationId xmlns:p14="http://schemas.microsoft.com/office/powerpoint/2010/main" val="4221399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swarm</a:t>
            </a:r>
          </a:p>
        </p:txBody>
      </p:sp>
      <p:sp>
        <p:nvSpPr>
          <p:cNvPr id="2" name="Content Placeholder 1"/>
          <p:cNvSpPr>
            <a:spLocks noGrp="1"/>
          </p:cNvSpPr>
          <p:nvPr>
            <p:ph sz="quarter" idx="1"/>
          </p:nvPr>
        </p:nvSpPr>
        <p:spPr>
          <a:xfrm>
            <a:off x="1219200" y="1693628"/>
            <a:ext cx="10363200" cy="4326172"/>
          </a:xfrm>
        </p:spPr>
        <p:txBody>
          <a:bodyPr>
            <a:noAutofit/>
          </a:bodyPr>
          <a:lstStyle/>
          <a:p>
            <a:r>
              <a:rPr lang="en-US" sz="2400" dirty="0"/>
              <a:t>Open a terminal and </a:t>
            </a:r>
            <a:r>
              <a:rPr lang="en-US" sz="2400" dirty="0" err="1"/>
              <a:t>ssh</a:t>
            </a:r>
            <a:r>
              <a:rPr lang="en-US" sz="2400" dirty="0"/>
              <a:t> into the machine where the manager node runs and run the </a:t>
            </a:r>
            <a:r>
              <a:rPr lang="en-US" sz="2400" dirty="0" err="1"/>
              <a:t>docker</a:t>
            </a:r>
            <a:r>
              <a:rPr lang="en-US" sz="2400" dirty="0"/>
              <a:t> node ls command to see the worker nodes:</a:t>
            </a:r>
          </a:p>
          <a:p>
            <a:pPr marL="0" indent="0">
              <a:buNone/>
            </a:pPr>
            <a:r>
              <a:rPr lang="en-US" sz="2400" dirty="0" err="1">
                <a:solidFill>
                  <a:srgbClr val="C00000"/>
                </a:solidFill>
              </a:rPr>
              <a:t>docker</a:t>
            </a:r>
            <a:r>
              <a:rPr lang="en-US" sz="2400" dirty="0">
                <a:solidFill>
                  <a:srgbClr val="C00000"/>
                </a:solidFill>
              </a:rPr>
              <a:t> node ls</a:t>
            </a:r>
          </a:p>
          <a:p>
            <a:pPr marL="0" indent="0">
              <a:buNone/>
            </a:pPr>
            <a:r>
              <a:rPr lang="en-US" sz="2400" dirty="0">
                <a:solidFill>
                  <a:srgbClr val="C00000"/>
                </a:solidFill>
              </a:rPr>
              <a:t>ID                           HOSTNAME     	STATUS  AVAILABILITY  MANAGER STATUS</a:t>
            </a:r>
          </a:p>
          <a:p>
            <a:pPr marL="0" indent="0">
              <a:buNone/>
            </a:pPr>
            <a:r>
              <a:rPr lang="en-US" sz="2400" dirty="0">
                <a:solidFill>
                  <a:srgbClr val="C00000"/>
                </a:solidFill>
              </a:rPr>
              <a:t>03g1y59jwfg7cf99w4lt0f662    worker2   Ready   		Active</a:t>
            </a:r>
          </a:p>
          <a:p>
            <a:pPr marL="0" indent="0">
              <a:buNone/>
            </a:pPr>
            <a:r>
              <a:rPr lang="en-US" sz="2400" dirty="0">
                <a:solidFill>
                  <a:srgbClr val="C00000"/>
                </a:solidFill>
              </a:rPr>
              <a:t>9j68exjopxe7wfl6yuxml7a7j    worker1   Ready   		Active</a:t>
            </a:r>
          </a:p>
          <a:p>
            <a:pPr marL="0" indent="0">
              <a:buNone/>
            </a:pPr>
            <a:r>
              <a:rPr lang="en-US" sz="2400" dirty="0">
                <a:solidFill>
                  <a:srgbClr val="C00000"/>
                </a:solidFill>
              </a:rPr>
              <a:t>dxn1zf6l61qsb1josjja83ngz *  manager1  Ready   		Active        Leader</a:t>
            </a:r>
          </a:p>
          <a:p>
            <a:endParaRPr lang="en-US" sz="2400" dirty="0"/>
          </a:p>
        </p:txBody>
      </p:sp>
    </p:spTree>
    <p:extLst>
      <p:ext uri="{BB962C8B-B14F-4D97-AF65-F5344CB8AC3E}">
        <p14:creationId xmlns:p14="http://schemas.microsoft.com/office/powerpoint/2010/main" val="39706440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a fault tolerant swarm</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41248" y="1511808"/>
            <a:ext cx="10251587" cy="4807290"/>
          </a:xfrm>
        </p:spPr>
      </p:pic>
    </p:spTree>
    <p:extLst>
      <p:ext uri="{BB962C8B-B14F-4D97-AF65-F5344CB8AC3E}">
        <p14:creationId xmlns:p14="http://schemas.microsoft.com/office/powerpoint/2010/main" val="1703593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swarm: </a:t>
            </a:r>
            <a:r>
              <a:rPr lang="en-US" dirty="0"/>
              <a:t>Change roles</a:t>
            </a:r>
            <a:endParaRPr lang="en-US" b="1" dirty="0"/>
          </a:p>
        </p:txBody>
      </p:sp>
      <p:sp>
        <p:nvSpPr>
          <p:cNvPr id="2" name="Content Placeholder 1"/>
          <p:cNvSpPr>
            <a:spLocks noGrp="1"/>
          </p:cNvSpPr>
          <p:nvPr>
            <p:ph sz="quarter" idx="1"/>
          </p:nvPr>
        </p:nvSpPr>
        <p:spPr>
          <a:xfrm>
            <a:off x="1219200" y="1693628"/>
            <a:ext cx="10363200" cy="4326172"/>
          </a:xfrm>
        </p:spPr>
        <p:txBody>
          <a:bodyPr>
            <a:noAutofit/>
          </a:bodyPr>
          <a:lstStyle/>
          <a:p>
            <a:endParaRPr lang="en-US" sz="2400" dirty="0"/>
          </a:p>
          <a:p>
            <a:r>
              <a:rPr lang="en-US" sz="2400" dirty="0"/>
              <a:t>You can promote a worker node to be a manager by running </a:t>
            </a:r>
            <a:r>
              <a:rPr lang="en-US" sz="2400" dirty="0" err="1"/>
              <a:t>docker</a:t>
            </a:r>
            <a:r>
              <a:rPr lang="en-US" sz="2400" dirty="0"/>
              <a:t> node promote. For example, you may want to promote a worker node when you take a manager node offline for maintenance.</a:t>
            </a:r>
          </a:p>
          <a:p>
            <a:pPr marL="0" indent="0">
              <a:buNone/>
            </a:pPr>
            <a:r>
              <a:rPr lang="nl-NL" sz="2400" dirty="0">
                <a:solidFill>
                  <a:srgbClr val="C00000"/>
                </a:solidFill>
              </a:rPr>
              <a:t>	docker node promote &lt;node name&gt;</a:t>
            </a:r>
            <a:endParaRPr lang="en-US" sz="2400" dirty="0">
              <a:solidFill>
                <a:srgbClr val="C00000"/>
              </a:solidFill>
            </a:endParaRPr>
          </a:p>
          <a:p>
            <a:endParaRPr lang="en-US" sz="2400" dirty="0"/>
          </a:p>
          <a:p>
            <a:r>
              <a:rPr lang="en-US" sz="2400" dirty="0"/>
              <a:t>You can also demote a manager node to a worker node.</a:t>
            </a:r>
          </a:p>
          <a:p>
            <a:pPr marL="0" indent="0">
              <a:buNone/>
            </a:pPr>
            <a:r>
              <a:rPr lang="en-US" sz="2400" dirty="0"/>
              <a:t>	</a:t>
            </a:r>
            <a:r>
              <a:rPr lang="nl-NL" sz="2400" dirty="0">
                <a:solidFill>
                  <a:srgbClr val="C00000"/>
                </a:solidFill>
              </a:rPr>
              <a:t>docker node demote &lt;node name&gt;</a:t>
            </a:r>
            <a:endParaRPr lang="en-US" sz="2400" dirty="0">
              <a:solidFill>
                <a:srgbClr val="C00000"/>
              </a:solidFill>
            </a:endParaRPr>
          </a:p>
          <a:p>
            <a:pPr marL="0" indent="0">
              <a:buNone/>
            </a:pPr>
            <a:endParaRPr lang="en-US" sz="2400" dirty="0"/>
          </a:p>
        </p:txBody>
      </p:sp>
    </p:spTree>
    <p:extLst>
      <p:ext uri="{BB962C8B-B14F-4D97-AF65-F5344CB8AC3E}">
        <p14:creationId xmlns:p14="http://schemas.microsoft.com/office/powerpoint/2010/main" val="29001398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Services</a:t>
            </a:r>
          </a:p>
        </p:txBody>
      </p:sp>
    </p:spTree>
    <p:extLst>
      <p:ext uri="{BB962C8B-B14F-4D97-AF65-F5344CB8AC3E}">
        <p14:creationId xmlns:p14="http://schemas.microsoft.com/office/powerpoint/2010/main" val="32183826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About services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In a distributed application, different pieces of the app are called “services”. </a:t>
            </a:r>
          </a:p>
          <a:p>
            <a:r>
              <a:rPr lang="en-US" dirty="0"/>
              <a:t>Services are really just “containers in production.”</a:t>
            </a:r>
          </a:p>
          <a:p>
            <a:r>
              <a:rPr lang="en-US" dirty="0"/>
              <a:t>A service only runs one image, but it codifies the way that image runs—what ports it should use, how many replicas of the container should run so the service has the capacity it needs, and so on.</a:t>
            </a:r>
          </a:p>
          <a:p>
            <a:r>
              <a:rPr lang="en-US" dirty="0"/>
              <a:t>Scaling a service changes the number of container instances running that piece of software, assigning more computing resources to the service in the process.</a:t>
            </a:r>
          </a:p>
        </p:txBody>
      </p:sp>
    </p:spTree>
    <p:extLst>
      <p:ext uri="{BB962C8B-B14F-4D97-AF65-F5344CB8AC3E}">
        <p14:creationId xmlns:p14="http://schemas.microsoft.com/office/powerpoint/2010/main" val="83706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About services</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340864" y="1447800"/>
            <a:ext cx="7372979" cy="5087356"/>
          </a:xfrm>
        </p:spPr>
      </p:pic>
    </p:spTree>
    <p:extLst>
      <p:ext uri="{BB962C8B-B14F-4D97-AF65-F5344CB8AC3E}">
        <p14:creationId xmlns:p14="http://schemas.microsoft.com/office/powerpoint/2010/main" val="2269988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lnSpcReduction="10000"/>
          </a:bodyPr>
          <a:lstStyle/>
          <a:p>
            <a:r>
              <a:rPr lang="en-US" dirty="0"/>
              <a:t>User memory constraints.</a:t>
            </a:r>
          </a:p>
          <a:p>
            <a:r>
              <a:rPr lang="en-US" dirty="0"/>
              <a:t>There is no memory limit for the container. The container can use as much memory as needed</a:t>
            </a:r>
          </a:p>
          <a:p>
            <a:r>
              <a:rPr lang="en-US" dirty="0">
                <a:solidFill>
                  <a:srgbClr val="C00000"/>
                </a:solidFill>
              </a:rPr>
              <a:t>-m, --memory</a:t>
            </a:r>
            <a:r>
              <a:rPr lang="en-US" dirty="0"/>
              <a:t>="" 	Memory limit (format: &lt;number&gt;[&lt;unit&gt;]). Number is a positive integer. Unit can be one of b, k, m, or g. Minimum is 4M.</a:t>
            </a:r>
          </a:p>
          <a:p>
            <a:r>
              <a:rPr lang="en-US" dirty="0">
                <a:solidFill>
                  <a:srgbClr val="C00000"/>
                </a:solidFill>
              </a:rPr>
              <a:t>--memory-swap</a:t>
            </a:r>
            <a:r>
              <a:rPr lang="en-US" dirty="0"/>
              <a:t>="" 	Total memory limit (memory + swap, format: &lt;number&gt;[&lt;unit&gt;]). Number is a positive integer. Unit can be one of b, k, m, or g.</a:t>
            </a:r>
          </a:p>
          <a:p>
            <a:r>
              <a:rPr lang="en-US" dirty="0">
                <a:solidFill>
                  <a:srgbClr val="C00000"/>
                </a:solidFill>
              </a:rPr>
              <a:t>--memory-reservation</a:t>
            </a:r>
            <a:r>
              <a:rPr lang="en-US" dirty="0"/>
              <a:t>="" 	Memory soft limit (format: &lt;number&gt;[&lt;unit&gt;]). Number is a positive integer. Unit can be one of b, k, m, or g.</a:t>
            </a:r>
          </a:p>
        </p:txBody>
      </p:sp>
    </p:spTree>
    <p:extLst>
      <p:ext uri="{BB962C8B-B14F-4D97-AF65-F5344CB8AC3E}">
        <p14:creationId xmlns:p14="http://schemas.microsoft.com/office/powerpoint/2010/main" val="556721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4568" y="164910"/>
            <a:ext cx="10363200" cy="1143000"/>
          </a:xfrm>
        </p:spPr>
        <p:txBody>
          <a:bodyPr/>
          <a:lstStyle/>
          <a:p>
            <a:r>
              <a:rPr lang="en-US" b="1" dirty="0"/>
              <a:t>Start service</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4448888" y="422778"/>
            <a:ext cx="6871383" cy="6081654"/>
          </a:xfrm>
        </p:spPr>
      </p:pic>
    </p:spTree>
    <p:extLst>
      <p:ext uri="{BB962C8B-B14F-4D97-AF65-F5344CB8AC3E}">
        <p14:creationId xmlns:p14="http://schemas.microsoft.com/office/powerpoint/2010/main" val="2714328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4568" y="164910"/>
            <a:ext cx="10363200" cy="1143000"/>
          </a:xfrm>
        </p:spPr>
        <p:txBody>
          <a:bodyPr/>
          <a:lstStyle/>
          <a:p>
            <a:r>
              <a:rPr lang="en-US" b="1" dirty="0"/>
              <a:t>Replicated and global services</a:t>
            </a:r>
          </a:p>
        </p:txBody>
      </p:sp>
      <p:pic>
        <p:nvPicPr>
          <p:cNvPr id="3" name="Content Placeholder 2"/>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2212848" y="1447800"/>
            <a:ext cx="7388352" cy="5277394"/>
          </a:xfrm>
        </p:spPr>
      </p:pic>
    </p:spTree>
    <p:extLst>
      <p:ext uri="{BB962C8B-B14F-4D97-AF65-F5344CB8AC3E}">
        <p14:creationId xmlns:p14="http://schemas.microsoft.com/office/powerpoint/2010/main" val="35286384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the following command:</a:t>
            </a:r>
          </a:p>
          <a:p>
            <a:endParaRPr lang="en-US" dirty="0"/>
          </a:p>
          <a:p>
            <a:pPr marL="0" indent="0">
              <a:buNone/>
            </a:pPr>
            <a:r>
              <a:rPr lang="en-US" dirty="0"/>
              <a:t>	</a:t>
            </a:r>
            <a:r>
              <a:rPr lang="en-US" dirty="0" err="1">
                <a:solidFill>
                  <a:srgbClr val="C00000"/>
                </a:solidFill>
              </a:rPr>
              <a:t>docker</a:t>
            </a:r>
            <a:r>
              <a:rPr lang="en-US" dirty="0">
                <a:solidFill>
                  <a:srgbClr val="C00000"/>
                </a:solidFill>
              </a:rPr>
              <a:t> service create --replicas 1 \</a:t>
            </a:r>
          </a:p>
          <a:p>
            <a:pPr marL="0" indent="0">
              <a:buNone/>
            </a:pPr>
            <a:r>
              <a:rPr lang="en-US" dirty="0">
                <a:solidFill>
                  <a:srgbClr val="C00000"/>
                </a:solidFill>
              </a:rPr>
              <a:t>		 --name </a:t>
            </a:r>
            <a:r>
              <a:rPr lang="en-US" dirty="0" err="1">
                <a:solidFill>
                  <a:srgbClr val="C00000"/>
                </a:solidFill>
              </a:rPr>
              <a:t>helloworld</a:t>
            </a:r>
            <a:r>
              <a:rPr lang="en-US" dirty="0">
                <a:solidFill>
                  <a:srgbClr val="C00000"/>
                </a:solidFill>
              </a:rPr>
              <a:t> alpine ping docker.com</a:t>
            </a:r>
          </a:p>
          <a:p>
            <a:pPr marL="0" indent="0">
              <a:buNone/>
            </a:pPr>
            <a:endParaRPr lang="en-US" dirty="0"/>
          </a:p>
          <a:p>
            <a:r>
              <a:rPr lang="en-US" dirty="0"/>
              <a:t>The </a:t>
            </a:r>
            <a:r>
              <a:rPr lang="en-US" dirty="0">
                <a:solidFill>
                  <a:srgbClr val="C00000"/>
                </a:solidFill>
              </a:rPr>
              <a:t>--name </a:t>
            </a:r>
            <a:r>
              <a:rPr lang="en-US" dirty="0"/>
              <a:t>flag names the service </a:t>
            </a:r>
            <a:r>
              <a:rPr lang="en-US" dirty="0" err="1"/>
              <a:t>helloworld</a:t>
            </a:r>
            <a:r>
              <a:rPr lang="en-US" dirty="0"/>
              <a:t>.</a:t>
            </a:r>
          </a:p>
          <a:p>
            <a:r>
              <a:rPr lang="en-US" dirty="0"/>
              <a:t>The </a:t>
            </a:r>
            <a:r>
              <a:rPr lang="en-US" dirty="0">
                <a:solidFill>
                  <a:srgbClr val="C00000"/>
                </a:solidFill>
              </a:rPr>
              <a:t>--replicas </a:t>
            </a:r>
            <a:r>
              <a:rPr lang="en-US" dirty="0"/>
              <a:t>flag specifies the desired state of 1 running instance.</a:t>
            </a:r>
          </a:p>
          <a:p>
            <a:r>
              <a:rPr lang="en-US" dirty="0"/>
              <a:t>The arguments </a:t>
            </a:r>
            <a:r>
              <a:rPr lang="en-US" dirty="0">
                <a:solidFill>
                  <a:srgbClr val="C00000"/>
                </a:solidFill>
              </a:rPr>
              <a:t>alpine ping docker.com </a:t>
            </a:r>
            <a:r>
              <a:rPr lang="en-US" dirty="0"/>
              <a:t>define the service as an Alpine Linux container that executes the command ping docker.com.</a:t>
            </a:r>
          </a:p>
        </p:txBody>
      </p:sp>
    </p:spTree>
    <p:extLst>
      <p:ext uri="{BB962C8B-B14F-4D97-AF65-F5344CB8AC3E}">
        <p14:creationId xmlns:p14="http://schemas.microsoft.com/office/powerpoint/2010/main" val="29320696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Create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a:t>
            </a:r>
            <a:r>
              <a:rPr lang="en-US" dirty="0" err="1"/>
              <a:t>docker</a:t>
            </a:r>
            <a:r>
              <a:rPr lang="en-US" dirty="0"/>
              <a:t> service ls to see the list of running services:</a:t>
            </a:r>
          </a:p>
          <a:p>
            <a:endParaRPr lang="en-US" dirty="0"/>
          </a:p>
          <a:p>
            <a:pPr marL="0" indent="0">
              <a:buNone/>
            </a:pPr>
            <a:r>
              <a:rPr lang="en-US" dirty="0"/>
              <a:t>	</a:t>
            </a:r>
            <a:r>
              <a:rPr lang="en-US" dirty="0" err="1">
                <a:solidFill>
                  <a:srgbClr val="C00000"/>
                </a:solidFill>
              </a:rPr>
              <a:t>docker</a:t>
            </a:r>
            <a:r>
              <a:rPr lang="en-US" dirty="0">
                <a:solidFill>
                  <a:srgbClr val="C00000"/>
                </a:solidFill>
              </a:rPr>
              <a:t> service ls</a:t>
            </a:r>
          </a:p>
          <a:p>
            <a:endParaRPr lang="en-US" dirty="0">
              <a:solidFill>
                <a:srgbClr val="C00000"/>
              </a:solidFill>
            </a:endParaRPr>
          </a:p>
          <a:p>
            <a:pPr marL="0" indent="0">
              <a:buNone/>
            </a:pPr>
            <a:r>
              <a:rPr lang="en-US" dirty="0">
                <a:solidFill>
                  <a:srgbClr val="C00000"/>
                </a:solidFill>
              </a:rPr>
              <a:t>	ID            	NAME        SCALE  IMAGE   COMMAND</a:t>
            </a:r>
          </a:p>
          <a:p>
            <a:pPr marL="0" indent="0">
              <a:buNone/>
            </a:pPr>
            <a:r>
              <a:rPr lang="en-US" dirty="0">
                <a:solidFill>
                  <a:srgbClr val="C00000"/>
                </a:solidFill>
              </a:rPr>
              <a:t>	9uk4639qpg7n  </a:t>
            </a:r>
            <a:r>
              <a:rPr lang="en-US" dirty="0" err="1">
                <a:solidFill>
                  <a:srgbClr val="C00000"/>
                </a:solidFill>
              </a:rPr>
              <a:t>helloworld</a:t>
            </a:r>
            <a:r>
              <a:rPr lang="en-US" dirty="0">
                <a:solidFill>
                  <a:srgbClr val="C00000"/>
                </a:solidFill>
              </a:rPr>
              <a:t>  1/1    alpine  ping docker.com</a:t>
            </a:r>
          </a:p>
        </p:txBody>
      </p:sp>
    </p:spTree>
    <p:extLst>
      <p:ext uri="{BB962C8B-B14F-4D97-AF65-F5344CB8AC3E}">
        <p14:creationId xmlns:p14="http://schemas.microsoft.com/office/powerpoint/2010/main" val="22930805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Inspect and remove a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Run </a:t>
            </a:r>
            <a:r>
              <a:rPr lang="en-US" dirty="0" err="1"/>
              <a:t>docker</a:t>
            </a:r>
            <a:r>
              <a:rPr lang="en-US" dirty="0"/>
              <a:t> service inspect --pretty &lt;SERVICE-ID&gt; to display the details about a service in an easily readable format.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inspect --pretty </a:t>
            </a:r>
            <a:r>
              <a:rPr lang="en-US" dirty="0" err="1">
                <a:solidFill>
                  <a:srgbClr val="C00000"/>
                </a:solidFill>
              </a:rPr>
              <a:t>helloworld</a:t>
            </a:r>
            <a:endParaRPr lang="en-US" dirty="0">
              <a:solidFill>
                <a:srgbClr val="C00000"/>
              </a:solidFill>
            </a:endParaRPr>
          </a:p>
          <a:p>
            <a:endParaRPr lang="en-US" dirty="0">
              <a:solidFill>
                <a:srgbClr val="C00000"/>
              </a:solidFill>
            </a:endParaRPr>
          </a:p>
          <a:p>
            <a:r>
              <a:rPr lang="en-US" dirty="0"/>
              <a:t>Run </a:t>
            </a:r>
            <a:r>
              <a:rPr lang="en-US" dirty="0" err="1"/>
              <a:t>docker</a:t>
            </a:r>
            <a:r>
              <a:rPr lang="en-US" dirty="0"/>
              <a:t> service </a:t>
            </a:r>
            <a:r>
              <a:rPr lang="en-US" dirty="0" err="1"/>
              <a:t>rm</a:t>
            </a:r>
            <a:r>
              <a:rPr lang="en-US" dirty="0"/>
              <a:t> </a:t>
            </a:r>
            <a:r>
              <a:rPr lang="en-US" dirty="0" err="1"/>
              <a:t>helloworld</a:t>
            </a:r>
            <a:r>
              <a:rPr lang="en-US" dirty="0"/>
              <a:t> to remove the </a:t>
            </a:r>
            <a:r>
              <a:rPr lang="en-US" dirty="0" err="1"/>
              <a:t>helloworld</a:t>
            </a:r>
            <a:r>
              <a:rPr lang="en-US" dirty="0"/>
              <a:t> service.</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a:t>
            </a:r>
            <a:r>
              <a:rPr lang="en-US" dirty="0" err="1">
                <a:solidFill>
                  <a:srgbClr val="C00000"/>
                </a:solidFill>
              </a:rPr>
              <a:t>rm</a:t>
            </a:r>
            <a:r>
              <a:rPr lang="en-US" dirty="0">
                <a:solidFill>
                  <a:srgbClr val="C00000"/>
                </a:solidFill>
              </a:rPr>
              <a:t> </a:t>
            </a:r>
            <a:r>
              <a:rPr lang="en-US" dirty="0" err="1">
                <a:solidFill>
                  <a:srgbClr val="C00000"/>
                </a:solidFill>
              </a:rPr>
              <a:t>helloworld</a:t>
            </a:r>
            <a:endParaRPr lang="en-US" dirty="0">
              <a:solidFill>
                <a:srgbClr val="C00000"/>
              </a:solidFill>
            </a:endParaRPr>
          </a:p>
          <a:p>
            <a:pPr marL="0" indent="0">
              <a:buNone/>
            </a:pPr>
            <a:r>
              <a:rPr lang="en-US" dirty="0">
                <a:solidFill>
                  <a:srgbClr val="C00000"/>
                </a:solidFill>
              </a:rPr>
              <a:t>	</a:t>
            </a:r>
            <a:r>
              <a:rPr lang="en-US" dirty="0" err="1">
                <a:solidFill>
                  <a:srgbClr val="C00000"/>
                </a:solidFill>
              </a:rPr>
              <a:t>helloworld</a:t>
            </a:r>
            <a:endParaRPr lang="en-US" dirty="0">
              <a:solidFill>
                <a:srgbClr val="C00000"/>
              </a:solidFill>
            </a:endParaRPr>
          </a:p>
        </p:txBody>
      </p:sp>
    </p:spTree>
    <p:extLst>
      <p:ext uri="{BB962C8B-B14F-4D97-AF65-F5344CB8AC3E}">
        <p14:creationId xmlns:p14="http://schemas.microsoft.com/office/powerpoint/2010/main" val="19352932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Scale the service in the swarm</a:t>
            </a:r>
          </a:p>
        </p:txBody>
      </p:sp>
      <p:sp>
        <p:nvSpPr>
          <p:cNvPr id="2" name="Content Placeholder 1"/>
          <p:cNvSpPr>
            <a:spLocks noGrp="1"/>
          </p:cNvSpPr>
          <p:nvPr>
            <p:ph sz="quarter" idx="1"/>
          </p:nvPr>
        </p:nvSpPr>
        <p:spPr>
          <a:xfrm>
            <a:off x="1219200" y="1693628"/>
            <a:ext cx="10363200" cy="4326172"/>
          </a:xfrm>
        </p:spPr>
        <p:txBody>
          <a:bodyPr>
            <a:normAutofit fontScale="77500" lnSpcReduction="20000"/>
          </a:bodyPr>
          <a:lstStyle/>
          <a:p>
            <a:r>
              <a:rPr lang="en-US" dirty="0"/>
              <a:t>Run the following command to change the desired state of the service running in the swarm:</a:t>
            </a:r>
          </a:p>
          <a:p>
            <a:endParaRPr lang="en-US" dirty="0"/>
          </a:p>
          <a:p>
            <a:pPr marL="0" indent="0">
              <a:buNone/>
            </a:pPr>
            <a:r>
              <a:rPr lang="en-US" dirty="0" err="1">
                <a:solidFill>
                  <a:srgbClr val="C00000"/>
                </a:solidFill>
              </a:rPr>
              <a:t>docker</a:t>
            </a:r>
            <a:r>
              <a:rPr lang="en-US" dirty="0">
                <a:solidFill>
                  <a:srgbClr val="C00000"/>
                </a:solidFill>
              </a:rPr>
              <a:t> service scale </a:t>
            </a:r>
            <a:r>
              <a:rPr lang="en-US" dirty="0" err="1">
                <a:solidFill>
                  <a:srgbClr val="C00000"/>
                </a:solidFill>
              </a:rPr>
              <a:t>helloworld</a:t>
            </a:r>
            <a:r>
              <a:rPr lang="en-US" dirty="0">
                <a:solidFill>
                  <a:srgbClr val="C00000"/>
                </a:solidFill>
              </a:rPr>
              <a:t>=5</a:t>
            </a:r>
          </a:p>
          <a:p>
            <a:pPr marL="0" indent="0">
              <a:buNone/>
            </a:pPr>
            <a:r>
              <a:rPr lang="en-US" dirty="0" err="1">
                <a:solidFill>
                  <a:srgbClr val="C00000"/>
                </a:solidFill>
              </a:rPr>
              <a:t>helloworld</a:t>
            </a:r>
            <a:r>
              <a:rPr lang="en-US" dirty="0">
                <a:solidFill>
                  <a:srgbClr val="C00000"/>
                </a:solidFill>
              </a:rPr>
              <a:t> scaled to 5</a:t>
            </a:r>
          </a:p>
          <a:p>
            <a:pPr marL="0" indent="0">
              <a:buNone/>
            </a:pPr>
            <a:endParaRPr lang="en-US" dirty="0">
              <a:solidFill>
                <a:srgbClr val="C00000"/>
              </a:solidFill>
            </a:endParaRPr>
          </a:p>
          <a:p>
            <a:pPr marL="0" indent="0">
              <a:buNone/>
            </a:pPr>
            <a:r>
              <a:rPr lang="en-US" dirty="0" err="1">
                <a:solidFill>
                  <a:srgbClr val="C00000"/>
                </a:solidFill>
              </a:rPr>
              <a:t>docker</a:t>
            </a:r>
            <a:r>
              <a:rPr lang="en-US" dirty="0">
                <a:solidFill>
                  <a:srgbClr val="C00000"/>
                </a:solidFill>
              </a:rPr>
              <a:t> service </a:t>
            </a:r>
            <a:r>
              <a:rPr lang="en-US" dirty="0" err="1">
                <a:solidFill>
                  <a:srgbClr val="C00000"/>
                </a:solidFill>
              </a:rPr>
              <a:t>ps</a:t>
            </a:r>
            <a:r>
              <a:rPr lang="en-US" dirty="0">
                <a:solidFill>
                  <a:srgbClr val="C00000"/>
                </a:solidFill>
              </a:rPr>
              <a:t> </a:t>
            </a:r>
            <a:r>
              <a:rPr lang="en-US" dirty="0" err="1">
                <a:solidFill>
                  <a:srgbClr val="C00000"/>
                </a:solidFill>
              </a:rPr>
              <a:t>helloworld</a:t>
            </a:r>
            <a:endParaRPr lang="en-US" dirty="0">
              <a:solidFill>
                <a:srgbClr val="C00000"/>
              </a:solidFill>
            </a:endParaRPr>
          </a:p>
          <a:p>
            <a:pPr marL="0" indent="0">
              <a:buNone/>
            </a:pPr>
            <a:r>
              <a:rPr lang="en-US" dirty="0">
                <a:solidFill>
                  <a:srgbClr val="C00000"/>
                </a:solidFill>
              </a:rPr>
              <a:t>NAME                                   			 IMAGE   NODE      DESIRED STATE  CURRENT STATE</a:t>
            </a:r>
          </a:p>
          <a:p>
            <a:pPr marL="0" indent="0">
              <a:buNone/>
            </a:pPr>
            <a:r>
              <a:rPr lang="en-US" dirty="0">
                <a:solidFill>
                  <a:srgbClr val="C00000"/>
                </a:solidFill>
              </a:rPr>
              <a:t>helloworld.1.8p1vev3fq5zm0mi8g0as41w35  alpine  worker2   Running        </a:t>
            </a:r>
            <a:r>
              <a:rPr lang="en-US" dirty="0" err="1">
                <a:solidFill>
                  <a:srgbClr val="C00000"/>
                </a:solidFill>
              </a:rPr>
              <a:t>Running</a:t>
            </a:r>
            <a:r>
              <a:rPr lang="en-US" dirty="0">
                <a:solidFill>
                  <a:srgbClr val="C00000"/>
                </a:solidFill>
              </a:rPr>
              <a:t> 7 minutes</a:t>
            </a:r>
          </a:p>
          <a:p>
            <a:pPr marL="0" indent="0">
              <a:buNone/>
            </a:pPr>
            <a:r>
              <a:rPr lang="en-US" dirty="0">
                <a:solidFill>
                  <a:srgbClr val="C00000"/>
                </a:solidFill>
              </a:rPr>
              <a:t>helloworld.2.c7a7tcdq5s0uk3qr88mf8xco6  	alpine  worker1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helloworld.3.6crl09vdcalvtfehfh69ogfb1  	alpine  worker1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helloworld.4.auky6trawmdlcne8ad8phb0f1  alpine  manager1  Running        </a:t>
            </a:r>
            <a:r>
              <a:rPr lang="en-US" dirty="0" err="1">
                <a:solidFill>
                  <a:srgbClr val="C00000"/>
                </a:solidFill>
              </a:rPr>
              <a:t>Running</a:t>
            </a:r>
            <a:r>
              <a:rPr lang="en-US" dirty="0">
                <a:solidFill>
                  <a:srgbClr val="C00000"/>
                </a:solidFill>
              </a:rPr>
              <a:t> 24 seconds</a:t>
            </a:r>
          </a:p>
          <a:p>
            <a:pPr marL="0" indent="0">
              <a:buNone/>
            </a:pPr>
            <a:r>
              <a:rPr lang="en-US" dirty="0">
                <a:solidFill>
                  <a:srgbClr val="C00000"/>
                </a:solidFill>
              </a:rPr>
              <a:t>helloworld.5.ba19kca06l18zujfwxyc5lkyn  	alpine  worker2   Running        </a:t>
            </a:r>
            <a:r>
              <a:rPr lang="en-US" dirty="0" err="1">
                <a:solidFill>
                  <a:srgbClr val="C00000"/>
                </a:solidFill>
              </a:rPr>
              <a:t>Running</a:t>
            </a:r>
            <a:r>
              <a:rPr lang="en-US" dirty="0">
                <a:solidFill>
                  <a:srgbClr val="C00000"/>
                </a:solidFill>
              </a:rPr>
              <a:t> 24 seconds</a:t>
            </a:r>
          </a:p>
          <a:p>
            <a:pPr marL="0" indent="0">
              <a:buNone/>
            </a:pPr>
            <a:endParaRPr lang="en-US" dirty="0"/>
          </a:p>
        </p:txBody>
      </p:sp>
    </p:spTree>
    <p:extLst>
      <p:ext uri="{BB962C8B-B14F-4D97-AF65-F5344CB8AC3E}">
        <p14:creationId xmlns:p14="http://schemas.microsoft.com/office/powerpoint/2010/main" val="4269921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Drain a node on the swarm</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Sometimes, such as planned maintenance times, you need to set a node to DRAIN availability. DRAIN availability prevents a node from receiving new tasks from the swarm manager. It also means the manager stops tasks running on the node and launches replica tasks on a node with ACTIVE availability.</a:t>
            </a:r>
          </a:p>
          <a:p>
            <a:endParaRPr lang="en-US" dirty="0"/>
          </a:p>
          <a:p>
            <a:r>
              <a:rPr lang="en-US" dirty="0"/>
              <a:t>Change </a:t>
            </a:r>
            <a:r>
              <a:rPr lang="en-US" dirty="0" err="1"/>
              <a:t>docker</a:t>
            </a:r>
            <a:r>
              <a:rPr lang="en-US" dirty="0"/>
              <a:t> node availability </a:t>
            </a:r>
            <a:r>
              <a:rPr lang="en-US" dirty="0" err="1"/>
              <a:t>availability</a:t>
            </a:r>
            <a:r>
              <a:rPr lang="en-US" dirty="0"/>
              <a:t> state:</a:t>
            </a:r>
          </a:p>
          <a:p>
            <a:pPr marL="0" indent="0">
              <a:buNone/>
            </a:pPr>
            <a:r>
              <a:rPr lang="en-US" dirty="0"/>
              <a:t>	</a:t>
            </a:r>
            <a:r>
              <a:rPr lang="en-US" dirty="0" err="1">
                <a:solidFill>
                  <a:srgbClr val="C00000"/>
                </a:solidFill>
              </a:rPr>
              <a:t>docker</a:t>
            </a:r>
            <a:r>
              <a:rPr lang="en-US" dirty="0">
                <a:solidFill>
                  <a:srgbClr val="C00000"/>
                </a:solidFill>
              </a:rPr>
              <a:t> node update --availability drain worker1</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node update --availability active worker1</a:t>
            </a:r>
          </a:p>
        </p:txBody>
      </p:sp>
    </p:spTree>
    <p:extLst>
      <p:ext uri="{BB962C8B-B14F-4D97-AF65-F5344CB8AC3E}">
        <p14:creationId xmlns:p14="http://schemas.microsoft.com/office/powerpoint/2010/main" val="161010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Publish a port for a service</a:t>
            </a:r>
          </a:p>
        </p:txBody>
      </p:sp>
      <p:pic>
        <p:nvPicPr>
          <p:cNvPr id="5" name="Content Placeholder 4"/>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105206" y="1575816"/>
            <a:ext cx="10262003" cy="4572000"/>
          </a:xfrm>
        </p:spPr>
      </p:pic>
    </p:spTree>
    <p:extLst>
      <p:ext uri="{BB962C8B-B14F-4D97-AF65-F5344CB8AC3E}">
        <p14:creationId xmlns:p14="http://schemas.microsoft.com/office/powerpoint/2010/main" val="3227945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b="1" dirty="0"/>
              <a:t>Drain a node on the swarm</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The following command publishes port 80 in the </a:t>
            </a:r>
            <a:r>
              <a:rPr lang="en-US" dirty="0" err="1"/>
              <a:t>nginx</a:t>
            </a:r>
            <a:r>
              <a:rPr lang="en-US" dirty="0"/>
              <a:t> container to port 8080 for any node in the swarm:</a:t>
            </a:r>
          </a:p>
          <a:p>
            <a:pPr marL="0" indent="0">
              <a:buNone/>
            </a:pPr>
            <a:r>
              <a:rPr lang="en-US" dirty="0"/>
              <a:t>	</a:t>
            </a:r>
            <a:r>
              <a:rPr lang="en-US" dirty="0" err="1">
                <a:solidFill>
                  <a:srgbClr val="C00000"/>
                </a:solidFill>
              </a:rPr>
              <a:t>docker</a:t>
            </a:r>
            <a:r>
              <a:rPr lang="en-US" dirty="0">
                <a:solidFill>
                  <a:srgbClr val="C00000"/>
                </a:solidFill>
              </a:rPr>
              <a:t> service create --name my-web \</a:t>
            </a:r>
          </a:p>
          <a:p>
            <a:pPr marL="0" indent="0">
              <a:buNone/>
            </a:pPr>
            <a:r>
              <a:rPr lang="en-US" dirty="0">
                <a:solidFill>
                  <a:srgbClr val="C00000"/>
                </a:solidFill>
              </a:rPr>
              <a:t>	  --publish published=8080,target=80 --replicas 2 </a:t>
            </a:r>
            <a:r>
              <a:rPr lang="en-US" dirty="0" err="1">
                <a:solidFill>
                  <a:srgbClr val="C00000"/>
                </a:solidFill>
              </a:rPr>
              <a:t>nginx</a:t>
            </a:r>
            <a:endParaRPr lang="en-US" dirty="0">
              <a:solidFill>
                <a:srgbClr val="C00000"/>
              </a:solidFill>
            </a:endParaRPr>
          </a:p>
          <a:p>
            <a:endParaRPr lang="en-US" dirty="0"/>
          </a:p>
          <a:p>
            <a:r>
              <a:rPr lang="en-US" dirty="0"/>
              <a:t>You can publish a port for an existing service using the following command:</a:t>
            </a:r>
            <a:endParaRPr lang="en-US" dirty="0">
              <a:solidFill>
                <a:srgbClr val="C00000"/>
              </a:solidFill>
            </a:endParaRP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service update \</a:t>
            </a:r>
          </a:p>
          <a:p>
            <a:pPr marL="0" indent="0">
              <a:buNone/>
            </a:pPr>
            <a:r>
              <a:rPr lang="en-US" dirty="0">
                <a:solidFill>
                  <a:srgbClr val="C00000"/>
                </a:solidFill>
              </a:rPr>
              <a:t>	  --</a:t>
            </a:r>
            <a:r>
              <a:rPr lang="en-US">
                <a:solidFill>
                  <a:srgbClr val="C00000"/>
                </a:solidFill>
              </a:rPr>
              <a:t>publish-add published=8080,target=80</a:t>
            </a:r>
            <a:endParaRPr lang="en-US" dirty="0">
              <a:solidFill>
                <a:srgbClr val="C00000"/>
              </a:solidFill>
            </a:endParaRPr>
          </a:p>
          <a:p>
            <a:pPr marL="0" indent="0">
              <a:buNone/>
            </a:pPr>
            <a:endParaRPr lang="en-US" dirty="0">
              <a:solidFill>
                <a:srgbClr val="C00000"/>
              </a:solidFill>
            </a:endParaRPr>
          </a:p>
        </p:txBody>
      </p:sp>
    </p:spTree>
    <p:extLst>
      <p:ext uri="{BB962C8B-B14F-4D97-AF65-F5344CB8AC3E}">
        <p14:creationId xmlns:p14="http://schemas.microsoft.com/office/powerpoint/2010/main" val="31751850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Run application in production</a:t>
            </a:r>
          </a:p>
        </p:txBody>
      </p:sp>
      <p:sp>
        <p:nvSpPr>
          <p:cNvPr id="5" name="Text Placeholder 4"/>
          <p:cNvSpPr>
            <a:spLocks noGrp="1"/>
          </p:cNvSpPr>
          <p:nvPr>
            <p:ph type="body" idx="1"/>
          </p:nvPr>
        </p:nvSpPr>
        <p:spPr/>
        <p:txBody>
          <a:bodyPr/>
          <a:lstStyle/>
          <a:p>
            <a:r>
              <a:rPr lang="en-US" dirty="0"/>
              <a:t>Stacks</a:t>
            </a:r>
          </a:p>
        </p:txBody>
      </p:sp>
    </p:spTree>
    <p:extLst>
      <p:ext uri="{BB962C8B-B14F-4D97-AF65-F5344CB8AC3E}">
        <p14:creationId xmlns:p14="http://schemas.microsoft.com/office/powerpoint/2010/main" val="3684141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We set memory limit only, this means the processes in the container can use 300M memory and 300M swap memory, by default, the total virtual memory size (--memory-swap) will be set as double of memory, in this case, memory + swap would be 2*300M, so processes can use 300M swap memory as well.</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300M ubuntu:14.04 /bin/bash</a:t>
            </a:r>
          </a:p>
          <a:p>
            <a:r>
              <a:rPr lang="en-US" dirty="0"/>
              <a:t>We set both memory and swap memory, so the processes in the container can use 300M memory and 700M swap memory.</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300M --memory-swap 1G ubuntu:14.04 /bin/bash</a:t>
            </a:r>
          </a:p>
          <a:p>
            <a:endParaRPr lang="en-US" dirty="0"/>
          </a:p>
        </p:txBody>
      </p:sp>
    </p:spTree>
    <p:extLst>
      <p:ext uri="{BB962C8B-B14F-4D97-AF65-F5344CB8AC3E}">
        <p14:creationId xmlns:p14="http://schemas.microsoft.com/office/powerpoint/2010/main" val="720187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Using stacks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A stack is a group of interrelated services that share dependencies, and can be orchestrated and scaled together. </a:t>
            </a:r>
          </a:p>
          <a:p>
            <a:r>
              <a:rPr lang="en-US" dirty="0"/>
              <a:t>A single stack is capable of defining and coordinating the functionality of an entire application (though very complex applications may want to use multiple stacks).</a:t>
            </a:r>
          </a:p>
        </p:txBody>
      </p:sp>
    </p:spTree>
    <p:extLst>
      <p:ext uri="{BB962C8B-B14F-4D97-AF65-F5344CB8AC3E}">
        <p14:creationId xmlns:p14="http://schemas.microsoft.com/office/powerpoint/2010/main" val="2280125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Define service </a:t>
            </a:r>
            <a:r>
              <a:rPr lang="en-US" b="1" dirty="0" err="1"/>
              <a:t>docker-compose.yml</a:t>
            </a:r>
            <a:endParaRPr lang="en-US" b="1" dirty="0"/>
          </a:p>
        </p:txBody>
      </p:sp>
      <p:sp>
        <p:nvSpPr>
          <p:cNvPr id="2" name="Content Placeholder 1"/>
          <p:cNvSpPr>
            <a:spLocks noGrp="1"/>
          </p:cNvSpPr>
          <p:nvPr>
            <p:ph sz="quarter" idx="1"/>
          </p:nvPr>
        </p:nvSpPr>
        <p:spPr>
          <a:xfrm>
            <a:off x="1219200" y="1693628"/>
            <a:ext cx="10363200" cy="4326172"/>
          </a:xfrm>
        </p:spPr>
        <p:txBody>
          <a:bodyPr numCol="2">
            <a:normAutofit fontScale="92500" lnSpcReduction="10000"/>
          </a:bodyPr>
          <a:lstStyle/>
          <a:p>
            <a:r>
              <a:rPr lang="en-US" dirty="0"/>
              <a:t>version: "3"</a:t>
            </a:r>
          </a:p>
          <a:p>
            <a:r>
              <a:rPr lang="en-US" dirty="0"/>
              <a:t>services:</a:t>
            </a:r>
          </a:p>
          <a:p>
            <a:r>
              <a:rPr lang="en-US" dirty="0"/>
              <a:t>  web:</a:t>
            </a:r>
          </a:p>
          <a:p>
            <a:r>
              <a:rPr lang="en-US" dirty="0"/>
              <a:t>image: username/</a:t>
            </a:r>
            <a:r>
              <a:rPr lang="en-US" dirty="0" err="1"/>
              <a:t>repo:tag</a:t>
            </a:r>
            <a:endParaRPr lang="en-US" dirty="0"/>
          </a:p>
          <a:p>
            <a:r>
              <a:rPr lang="en-US" dirty="0"/>
              <a:t>    deploy:</a:t>
            </a:r>
          </a:p>
          <a:p>
            <a:r>
              <a:rPr lang="en-US" dirty="0"/>
              <a:t>      replicas: 5</a:t>
            </a:r>
          </a:p>
          <a:p>
            <a:r>
              <a:rPr lang="en-US" dirty="0"/>
              <a:t>      resources:</a:t>
            </a:r>
          </a:p>
          <a:p>
            <a:r>
              <a:rPr lang="en-US" dirty="0"/>
              <a:t>        limits:</a:t>
            </a:r>
          </a:p>
          <a:p>
            <a:r>
              <a:rPr lang="en-US" dirty="0"/>
              <a:t>          </a:t>
            </a:r>
            <a:r>
              <a:rPr lang="en-US" dirty="0" err="1"/>
              <a:t>cpus</a:t>
            </a:r>
            <a:r>
              <a:rPr lang="en-US" dirty="0"/>
              <a:t>: "0.1"</a:t>
            </a:r>
          </a:p>
          <a:p>
            <a:r>
              <a:rPr lang="en-US" dirty="0"/>
              <a:t>          memory: 50M</a:t>
            </a:r>
          </a:p>
          <a:p>
            <a:r>
              <a:rPr lang="en-US" dirty="0" err="1"/>
              <a:t>restart_policy</a:t>
            </a:r>
            <a:r>
              <a:rPr lang="en-US" dirty="0"/>
              <a:t>:</a:t>
            </a:r>
          </a:p>
          <a:p>
            <a:r>
              <a:rPr lang="en-US" dirty="0"/>
              <a:t>        condition: on-failure</a:t>
            </a:r>
          </a:p>
          <a:p>
            <a:r>
              <a:rPr lang="en-US" dirty="0"/>
              <a:t>    ports:</a:t>
            </a:r>
          </a:p>
          <a:p>
            <a:r>
              <a:rPr lang="en-US" dirty="0"/>
              <a:t>      - "4000:80"</a:t>
            </a:r>
          </a:p>
          <a:p>
            <a:r>
              <a:rPr lang="en-US" dirty="0"/>
              <a:t>    networks:</a:t>
            </a:r>
          </a:p>
          <a:p>
            <a:r>
              <a:rPr lang="en-US" dirty="0"/>
              <a:t>      - </a:t>
            </a:r>
            <a:r>
              <a:rPr lang="en-US" dirty="0" err="1"/>
              <a:t>webnet</a:t>
            </a:r>
            <a:endParaRPr lang="en-US" dirty="0"/>
          </a:p>
          <a:p>
            <a:r>
              <a:rPr lang="en-US" dirty="0"/>
              <a:t>networks:</a:t>
            </a:r>
          </a:p>
          <a:p>
            <a:r>
              <a:rPr lang="en-US" dirty="0"/>
              <a:t>  </a:t>
            </a:r>
            <a:r>
              <a:rPr lang="en-US" dirty="0" err="1"/>
              <a:t>webnet</a:t>
            </a:r>
            <a:r>
              <a:rPr lang="en-US" dirty="0"/>
              <a:t>:</a:t>
            </a:r>
          </a:p>
          <a:p>
            <a:endParaRPr lang="en-US" dirty="0"/>
          </a:p>
        </p:txBody>
      </p:sp>
    </p:spTree>
    <p:extLst>
      <p:ext uri="{BB962C8B-B14F-4D97-AF65-F5344CB8AC3E}">
        <p14:creationId xmlns:p14="http://schemas.microsoft.com/office/powerpoint/2010/main" val="416062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Create or update the stacked service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Re-run the </a:t>
            </a:r>
            <a:r>
              <a:rPr lang="en-US" dirty="0" err="1"/>
              <a:t>docker</a:t>
            </a:r>
            <a:r>
              <a:rPr lang="en-US" dirty="0"/>
              <a:t> stack deploy command on the manager, and whatever services need updating are updated:</a:t>
            </a:r>
          </a:p>
          <a:p>
            <a:endParaRPr lang="en-US" dirty="0"/>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stack deploy -c </a:t>
            </a:r>
            <a:r>
              <a:rPr lang="en-US" dirty="0" err="1">
                <a:solidFill>
                  <a:srgbClr val="C00000"/>
                </a:solidFill>
              </a:rPr>
              <a:t>docker-compose.yml</a:t>
            </a:r>
            <a:r>
              <a:rPr lang="en-US" dirty="0">
                <a:solidFill>
                  <a:srgbClr val="C00000"/>
                </a:solidFill>
              </a:rPr>
              <a:t> </a:t>
            </a:r>
            <a:r>
              <a:rPr lang="en-US" dirty="0" err="1">
                <a:solidFill>
                  <a:srgbClr val="C00000"/>
                </a:solidFill>
              </a:rPr>
              <a:t>getstartedlab</a:t>
            </a:r>
            <a:endParaRPr lang="en-US" dirty="0">
              <a:solidFill>
                <a:srgbClr val="C00000"/>
              </a:solidFill>
            </a:endParaRPr>
          </a:p>
          <a:p>
            <a:pPr marL="0" indent="0">
              <a:buNone/>
            </a:pPr>
            <a:r>
              <a:rPr lang="en-US" dirty="0">
                <a:solidFill>
                  <a:srgbClr val="C00000"/>
                </a:solidFill>
              </a:rPr>
              <a:t>	</a:t>
            </a:r>
            <a:r>
              <a:rPr lang="en-US" sz="2000" dirty="0">
                <a:solidFill>
                  <a:srgbClr val="C00000"/>
                </a:solidFill>
              </a:rPr>
              <a:t>Updating service </a:t>
            </a:r>
            <a:r>
              <a:rPr lang="en-US" sz="2000" dirty="0" err="1">
                <a:solidFill>
                  <a:srgbClr val="C00000"/>
                </a:solidFill>
              </a:rPr>
              <a:t>getstartedlab_web</a:t>
            </a:r>
            <a:r>
              <a:rPr lang="en-US" sz="2000" dirty="0">
                <a:solidFill>
                  <a:srgbClr val="C00000"/>
                </a:solidFill>
              </a:rPr>
              <a:t> (id: angi1bf5e4to03qu9f93trnxm)</a:t>
            </a:r>
          </a:p>
          <a:p>
            <a:pPr marL="0" indent="0">
              <a:buNone/>
            </a:pPr>
            <a:r>
              <a:rPr lang="en-US" sz="2000" dirty="0">
                <a:solidFill>
                  <a:srgbClr val="C00000"/>
                </a:solidFill>
              </a:rPr>
              <a:t>	Creating service </a:t>
            </a:r>
            <a:r>
              <a:rPr lang="en-US" sz="2000" dirty="0" err="1">
                <a:solidFill>
                  <a:srgbClr val="C00000"/>
                </a:solidFill>
              </a:rPr>
              <a:t>getstartedlab_visualizer</a:t>
            </a:r>
            <a:r>
              <a:rPr lang="en-US" sz="2000" dirty="0">
                <a:solidFill>
                  <a:srgbClr val="C00000"/>
                </a:solidFill>
              </a:rPr>
              <a:t> (id: l9mnwkeq2jiononb5ihz9u7a4)</a:t>
            </a:r>
          </a:p>
        </p:txBody>
      </p:sp>
    </p:spTree>
    <p:extLst>
      <p:ext uri="{BB962C8B-B14F-4D97-AF65-F5344CB8AC3E}">
        <p14:creationId xmlns:p14="http://schemas.microsoft.com/office/powerpoint/2010/main" val="3548593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Create a new </a:t>
            </a:r>
            <a:r>
              <a:rPr lang="en-US" dirty="0" err="1"/>
              <a:t>Dockerfile</a:t>
            </a:r>
            <a:r>
              <a:rPr lang="en-US" dirty="0"/>
              <a:t> .</a:t>
            </a:r>
          </a:p>
          <a:p>
            <a:endParaRPr lang="en-US" dirty="0"/>
          </a:p>
          <a:p>
            <a:r>
              <a:rPr lang="en-US" dirty="0">
                <a:solidFill>
                  <a:srgbClr val="C00000"/>
                </a:solidFill>
              </a:rPr>
              <a:t>FROM </a:t>
            </a:r>
            <a:r>
              <a:rPr lang="en-US" dirty="0" err="1">
                <a:solidFill>
                  <a:srgbClr val="C00000"/>
                </a:solidFill>
              </a:rPr>
              <a:t>nginx:latest</a:t>
            </a:r>
            <a:endParaRPr lang="en-US" dirty="0">
              <a:solidFill>
                <a:srgbClr val="C00000"/>
              </a:solidFill>
            </a:endParaRPr>
          </a:p>
          <a:p>
            <a:r>
              <a:rPr lang="en-US" dirty="0">
                <a:solidFill>
                  <a:srgbClr val="C00000"/>
                </a:solidFill>
              </a:rPr>
              <a:t>EXPOSE 80</a:t>
            </a:r>
          </a:p>
        </p:txBody>
      </p:sp>
    </p:spTree>
    <p:extLst>
      <p:ext uri="{BB962C8B-B14F-4D97-AF65-F5344CB8AC3E}">
        <p14:creationId xmlns:p14="http://schemas.microsoft.com/office/powerpoint/2010/main" val="38261521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Create </a:t>
            </a:r>
            <a:r>
              <a:rPr lang="en-US" dirty="0" err="1"/>
              <a:t>docker-compose.yml</a:t>
            </a:r>
            <a:r>
              <a:rPr lang="en-US" dirty="0"/>
              <a:t> .</a:t>
            </a:r>
          </a:p>
          <a:p>
            <a:endParaRPr lang="en-US" dirty="0"/>
          </a:p>
          <a:p>
            <a:r>
              <a:rPr lang="en-US" dirty="0">
                <a:solidFill>
                  <a:srgbClr val="C00000"/>
                </a:solidFill>
              </a:rPr>
              <a:t>version: "3.3"</a:t>
            </a:r>
          </a:p>
          <a:p>
            <a:r>
              <a:rPr lang="en-US" dirty="0">
                <a:solidFill>
                  <a:srgbClr val="C00000"/>
                </a:solidFill>
              </a:rPr>
              <a:t>services:</a:t>
            </a:r>
          </a:p>
          <a:p>
            <a:r>
              <a:rPr lang="en-US" dirty="0">
                <a:solidFill>
                  <a:srgbClr val="C00000"/>
                </a:solidFill>
              </a:rPr>
              <a:t>  web:</a:t>
            </a:r>
          </a:p>
          <a:p>
            <a:r>
              <a:rPr lang="en-US" dirty="0">
                <a:solidFill>
                  <a:srgbClr val="C00000"/>
                </a:solidFill>
              </a:rPr>
              <a:t>    build: .</a:t>
            </a:r>
          </a:p>
          <a:p>
            <a:r>
              <a:rPr lang="en-US" dirty="0">
                <a:solidFill>
                  <a:srgbClr val="C00000"/>
                </a:solidFill>
              </a:rPr>
              <a:t>    ports:</a:t>
            </a:r>
          </a:p>
          <a:p>
            <a:r>
              <a:rPr lang="en-US" dirty="0">
                <a:solidFill>
                  <a:srgbClr val="C00000"/>
                </a:solidFill>
              </a:rPr>
              <a:t>      - "8088:80"</a:t>
            </a:r>
          </a:p>
        </p:txBody>
      </p:sp>
    </p:spTree>
    <p:extLst>
      <p:ext uri="{BB962C8B-B14F-4D97-AF65-F5344CB8AC3E}">
        <p14:creationId xmlns:p14="http://schemas.microsoft.com/office/powerpoint/2010/main" val="272344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Docker-compose</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Build and run your app with Compose</a:t>
            </a:r>
          </a:p>
          <a:p>
            <a:endParaRPr lang="en-US" dirty="0"/>
          </a:p>
          <a:p>
            <a:r>
              <a:rPr lang="en-US" dirty="0"/>
              <a:t>    From your project directory, start up your application by running </a:t>
            </a:r>
            <a:r>
              <a:rPr lang="en-US" dirty="0" err="1"/>
              <a:t>docker</a:t>
            </a:r>
            <a:r>
              <a:rPr lang="en-US" dirty="0"/>
              <a:t>-compose up.</a:t>
            </a:r>
          </a:p>
          <a:p>
            <a:endParaRPr lang="en-US" dirty="0"/>
          </a:p>
          <a:p>
            <a:r>
              <a:rPr lang="en-US" dirty="0"/>
              <a:t> </a:t>
            </a:r>
            <a:r>
              <a:rPr lang="en-US" dirty="0" err="1">
                <a:solidFill>
                  <a:srgbClr val="C00000"/>
                </a:solidFill>
              </a:rPr>
              <a:t>docker</a:t>
            </a:r>
            <a:r>
              <a:rPr lang="en-US" dirty="0">
                <a:solidFill>
                  <a:srgbClr val="C00000"/>
                </a:solidFill>
              </a:rPr>
              <a:t>-compose up</a:t>
            </a:r>
          </a:p>
        </p:txBody>
      </p:sp>
    </p:spTree>
    <p:extLst>
      <p:ext uri="{BB962C8B-B14F-4D97-AF65-F5344CB8AC3E}">
        <p14:creationId xmlns:p14="http://schemas.microsoft.com/office/powerpoint/2010/main" val="17103737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Kubernetes</a:t>
            </a:r>
          </a:p>
        </p:txBody>
      </p:sp>
      <p:sp>
        <p:nvSpPr>
          <p:cNvPr id="5" name="Text Placeholder 4"/>
          <p:cNvSpPr>
            <a:spLocks noGrp="1"/>
          </p:cNvSpPr>
          <p:nvPr>
            <p:ph type="body" idx="1"/>
          </p:nvPr>
        </p:nvSpPr>
        <p:spPr/>
        <p:txBody>
          <a:bodyPr/>
          <a:lstStyle/>
          <a:p>
            <a:r>
              <a:rPr lang="en-US" dirty="0"/>
              <a:t>Access Control</a:t>
            </a:r>
          </a:p>
        </p:txBody>
      </p:sp>
    </p:spTree>
    <p:extLst>
      <p:ext uri="{BB962C8B-B14F-4D97-AF65-F5344CB8AC3E}">
        <p14:creationId xmlns:p14="http://schemas.microsoft.com/office/powerpoint/2010/main" val="2757377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Namespaces</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If multiple users and teams use the same Kubernetes cluster we can partition the cluster into virtual sub-clusters using </a:t>
            </a:r>
            <a:r>
              <a:rPr lang="en-US" dirty="0">
                <a:solidFill>
                  <a:srgbClr val="C00000"/>
                </a:solidFill>
              </a:rPr>
              <a:t>Namespaces</a:t>
            </a:r>
            <a:r>
              <a:rPr lang="en-US" dirty="0"/>
              <a:t>. The names of the resources/objects created inside a Namespace are unique, but not across Namespaces in the cluster.</a:t>
            </a:r>
          </a:p>
          <a:p>
            <a:r>
              <a:rPr lang="en-US" dirty="0"/>
              <a:t>To list all the Namespaces, we can run the following command:</a:t>
            </a:r>
          </a:p>
          <a:p>
            <a:r>
              <a:rPr lang="en-US" dirty="0" err="1">
                <a:solidFill>
                  <a:srgbClr val="C00000"/>
                </a:solidFill>
              </a:rPr>
              <a:t>kubectl</a:t>
            </a:r>
            <a:r>
              <a:rPr lang="en-US" dirty="0">
                <a:solidFill>
                  <a:srgbClr val="C00000"/>
                </a:solidFill>
              </a:rPr>
              <a:t> get namespaces</a:t>
            </a:r>
          </a:p>
          <a:p>
            <a:r>
              <a:rPr lang="en-US" dirty="0"/>
              <a:t>Generally, Kubernetes creates four Namespaces out of the box: </a:t>
            </a:r>
            <a:r>
              <a:rPr lang="en-US" dirty="0" err="1"/>
              <a:t>kube</a:t>
            </a:r>
            <a:r>
              <a:rPr lang="en-US" dirty="0"/>
              <a:t>-system, </a:t>
            </a:r>
            <a:r>
              <a:rPr lang="en-US" dirty="0" err="1"/>
              <a:t>kube</a:t>
            </a:r>
            <a:r>
              <a:rPr lang="en-US" dirty="0"/>
              <a:t>-public, </a:t>
            </a:r>
            <a:r>
              <a:rPr lang="en-US" dirty="0" err="1"/>
              <a:t>kube</a:t>
            </a:r>
            <a:r>
              <a:rPr lang="en-US" dirty="0"/>
              <a:t>-node-lease, and default. </a:t>
            </a:r>
          </a:p>
        </p:txBody>
      </p:sp>
    </p:spTree>
    <p:extLst>
      <p:ext uri="{BB962C8B-B14F-4D97-AF65-F5344CB8AC3E}">
        <p14:creationId xmlns:p14="http://schemas.microsoft.com/office/powerpoint/2010/main" val="13057463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Authentication, Authorization, </a:t>
            </a:r>
            <a:br>
              <a:rPr lang="en-US" dirty="0"/>
            </a:br>
            <a:r>
              <a:rPr lang="en-US" dirty="0"/>
              <a:t>and Admission Control</a:t>
            </a:r>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To access and manage Kubernetes resources or objects in the cluster, we need to access a specific API endpoint on the API server. Each access request goes through the following access control stages:</a:t>
            </a:r>
          </a:p>
          <a:p>
            <a:r>
              <a:rPr lang="en-US" dirty="0">
                <a:solidFill>
                  <a:srgbClr val="C00000"/>
                </a:solidFill>
              </a:rPr>
              <a:t>Authentication</a:t>
            </a:r>
            <a:r>
              <a:rPr lang="en-US" dirty="0"/>
              <a:t> :  		Logs in a user.</a:t>
            </a:r>
          </a:p>
          <a:p>
            <a:r>
              <a:rPr lang="en-US" dirty="0">
                <a:solidFill>
                  <a:srgbClr val="C00000"/>
                </a:solidFill>
              </a:rPr>
              <a:t>Authorization</a:t>
            </a:r>
            <a:r>
              <a:rPr lang="en-US" dirty="0"/>
              <a:t>:     		Authorizes the API requests submitted by the authenticated user.</a:t>
            </a:r>
          </a:p>
          <a:p>
            <a:r>
              <a:rPr lang="en-US" dirty="0">
                <a:solidFill>
                  <a:srgbClr val="C00000"/>
                </a:solidFill>
              </a:rPr>
              <a:t>Admission Control </a:t>
            </a:r>
            <a:r>
              <a:rPr lang="en-US" dirty="0"/>
              <a:t>:  	Software modules that validate and/or modify user requests based.</a:t>
            </a:r>
          </a:p>
        </p:txBody>
      </p:sp>
    </p:spTree>
    <p:extLst>
      <p:ext uri="{BB962C8B-B14F-4D97-AF65-F5344CB8AC3E}">
        <p14:creationId xmlns:p14="http://schemas.microsoft.com/office/powerpoint/2010/main" val="7136156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Authentication, Authorization, </a:t>
            </a:r>
            <a:br>
              <a:rPr lang="en-US" dirty="0"/>
            </a:br>
            <a:r>
              <a:rPr lang="en-US" dirty="0"/>
              <a:t>and Admission Control</a:t>
            </a:r>
          </a:p>
        </p:txBody>
      </p:sp>
      <p:pic>
        <p:nvPicPr>
          <p:cNvPr id="5" name="Content Placeholder 4" descr="Accessing the API"/>
          <p:cNvPicPr>
            <a:picLocks noGrp="1"/>
          </p:cNvPicPr>
          <p:nvPr>
            <p:ph sz="quarter" idx="1"/>
          </p:nvPr>
        </p:nvPicPr>
        <p:blipFill>
          <a:blip r:embed="rId2" cstate="print">
            <a:extLst>
              <a:ext uri="{28A0092B-C50C-407E-A947-70E740481C1C}">
                <a14:useLocalDpi xmlns:a14="http://schemas.microsoft.com/office/drawing/2010/main" val="0"/>
              </a:ext>
            </a:extLst>
          </a:blip>
          <a:srcRect/>
          <a:stretch>
            <a:fillRect/>
          </a:stretch>
        </p:blipFill>
        <p:spPr bwMode="auto">
          <a:xfrm>
            <a:off x="1302215" y="1447800"/>
            <a:ext cx="10197170" cy="4572000"/>
          </a:xfrm>
          <a:prstGeom prst="rect">
            <a:avLst/>
          </a:prstGeom>
          <a:noFill/>
          <a:ln>
            <a:noFill/>
          </a:ln>
        </p:spPr>
      </p:pic>
    </p:spTree>
    <p:extLst>
      <p:ext uri="{BB962C8B-B14F-4D97-AF65-F5344CB8AC3E}">
        <p14:creationId xmlns:p14="http://schemas.microsoft.com/office/powerpoint/2010/main" val="4204771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Runtime constraints on resources</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Memory reservation is a kind of memory soft limit that allows for greater sharing of memory. Under normal circumstances, containers can use as much of the memory as needed and are constrained only by the hard limits set with the -m/--memory option. </a:t>
            </a:r>
          </a:p>
          <a:p>
            <a:r>
              <a:rPr lang="en-US" dirty="0"/>
              <a:t>When memory reservation is set, Docker detects memory contention or low memory and forces containers to restrict their consumption to a reservation limit.</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-m 500M --memory-reservation 200M \</a:t>
            </a:r>
          </a:p>
          <a:p>
            <a:pPr marL="0" indent="0">
              <a:buNone/>
            </a:pPr>
            <a:r>
              <a:rPr lang="en-US" dirty="0">
                <a:solidFill>
                  <a:srgbClr val="C00000"/>
                </a:solidFill>
              </a:rPr>
              <a:t>		ubuntu:14.04 /bin/bash</a:t>
            </a:r>
            <a:endParaRPr lang="sv-SE" dirty="0">
              <a:solidFill>
                <a:srgbClr val="C00000"/>
              </a:solidFill>
            </a:endParaRPr>
          </a:p>
        </p:txBody>
      </p:sp>
    </p:spTree>
    <p:extLst>
      <p:ext uri="{BB962C8B-B14F-4D97-AF65-F5344CB8AC3E}">
        <p14:creationId xmlns:p14="http://schemas.microsoft.com/office/powerpoint/2010/main" val="1261005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Authentication</a:t>
            </a:r>
          </a:p>
        </p:txBody>
      </p:sp>
      <p:sp>
        <p:nvSpPr>
          <p:cNvPr id="2" name="Content Placeholder 1"/>
          <p:cNvSpPr>
            <a:spLocks noGrp="1"/>
          </p:cNvSpPr>
          <p:nvPr>
            <p:ph sz="quarter" idx="1"/>
          </p:nvPr>
        </p:nvSpPr>
        <p:spPr>
          <a:xfrm>
            <a:off x="1210056" y="1591056"/>
            <a:ext cx="10363200" cy="4599432"/>
          </a:xfrm>
        </p:spPr>
        <p:txBody>
          <a:bodyPr>
            <a:normAutofit fontScale="92500" lnSpcReduction="10000"/>
          </a:bodyPr>
          <a:lstStyle/>
          <a:p>
            <a:r>
              <a:rPr lang="en-US" dirty="0"/>
              <a:t>Kubernetes does not have an object called </a:t>
            </a:r>
            <a:r>
              <a:rPr lang="en-US" dirty="0">
                <a:solidFill>
                  <a:srgbClr val="C00000"/>
                </a:solidFill>
              </a:rPr>
              <a:t>user</a:t>
            </a:r>
            <a:r>
              <a:rPr lang="en-US" dirty="0"/>
              <a:t>, nor does it store usernames or other related details in its object store. However, even without that, Kubernetes can use usernames for the Authentication phase of the API access control, and to request logging as well. </a:t>
            </a:r>
          </a:p>
          <a:p>
            <a:r>
              <a:rPr lang="en-US" dirty="0"/>
              <a:t>Kubernetes supports two kinds of users:</a:t>
            </a:r>
          </a:p>
          <a:p>
            <a:pPr lvl="1"/>
            <a:r>
              <a:rPr lang="en-US" dirty="0">
                <a:solidFill>
                  <a:srgbClr val="C00000"/>
                </a:solidFill>
              </a:rPr>
              <a:t>Normal Users </a:t>
            </a:r>
            <a:r>
              <a:rPr lang="en-US" dirty="0"/>
              <a:t>are managed outside of the Kubernetes cluster via independent services like User/Client Certificates, a file listing usernames/passwords, Google accounts, etc.</a:t>
            </a:r>
          </a:p>
          <a:p>
            <a:pPr lvl="1"/>
            <a:r>
              <a:rPr lang="en-US" dirty="0">
                <a:solidFill>
                  <a:srgbClr val="C00000"/>
                </a:solidFill>
              </a:rPr>
              <a:t>Service Accounts </a:t>
            </a:r>
            <a:r>
              <a:rPr lang="en-US" dirty="0"/>
              <a:t>allow in-cluster processes to communicate with the API server to perform various operations. Most of the Service Accounts are created automatically via the API server, but they can also be created manually. The Service Accounts are tied to a particular Namespace and mount the respective credentials to communicate with the API server as Secrets.</a:t>
            </a:r>
          </a:p>
        </p:txBody>
      </p:sp>
    </p:spTree>
    <p:extLst>
      <p:ext uri="{BB962C8B-B14F-4D97-AF65-F5344CB8AC3E}">
        <p14:creationId xmlns:p14="http://schemas.microsoft.com/office/powerpoint/2010/main" val="863889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Authentication</a:t>
            </a:r>
          </a:p>
        </p:txBody>
      </p:sp>
      <p:sp>
        <p:nvSpPr>
          <p:cNvPr id="2" name="Content Placeholder 1"/>
          <p:cNvSpPr>
            <a:spLocks noGrp="1"/>
          </p:cNvSpPr>
          <p:nvPr>
            <p:ph sz="quarter" idx="1"/>
          </p:nvPr>
        </p:nvSpPr>
        <p:spPr>
          <a:xfrm>
            <a:off x="1210056" y="1591056"/>
            <a:ext cx="10363200" cy="4599432"/>
          </a:xfrm>
        </p:spPr>
        <p:txBody>
          <a:bodyPr>
            <a:normAutofit/>
          </a:bodyPr>
          <a:lstStyle/>
          <a:p>
            <a:r>
              <a:rPr lang="en-US" dirty="0"/>
              <a:t>For authentication, Kubernetes uses a series of authentication modules:</a:t>
            </a:r>
          </a:p>
          <a:p>
            <a:pPr lvl="1"/>
            <a:r>
              <a:rPr lang="en-US" dirty="0">
                <a:solidFill>
                  <a:srgbClr val="C00000"/>
                </a:solidFill>
              </a:rPr>
              <a:t>X509 Client Certificates </a:t>
            </a:r>
            <a:r>
              <a:rPr lang="en-US" dirty="0"/>
              <a:t>(passing the --client-ca-file=SOMEFILE option to the API server)</a:t>
            </a:r>
          </a:p>
          <a:p>
            <a:pPr lvl="1"/>
            <a:r>
              <a:rPr lang="en-US" dirty="0">
                <a:solidFill>
                  <a:srgbClr val="C00000"/>
                </a:solidFill>
              </a:rPr>
              <a:t>Static Token File </a:t>
            </a:r>
            <a:r>
              <a:rPr lang="en-US" dirty="0"/>
              <a:t>(the --token-</a:t>
            </a:r>
            <a:r>
              <a:rPr lang="en-US" dirty="0" err="1"/>
              <a:t>auth</a:t>
            </a:r>
            <a:r>
              <a:rPr lang="en-US" dirty="0"/>
              <a:t>-file=SOMEFILE option to the API server)</a:t>
            </a:r>
          </a:p>
          <a:p>
            <a:pPr lvl="1"/>
            <a:r>
              <a:rPr lang="en-US" dirty="0">
                <a:solidFill>
                  <a:srgbClr val="C00000"/>
                </a:solidFill>
              </a:rPr>
              <a:t>Bootstrap Tokens</a:t>
            </a:r>
          </a:p>
          <a:p>
            <a:pPr lvl="1"/>
            <a:r>
              <a:rPr lang="en-US" dirty="0">
                <a:solidFill>
                  <a:srgbClr val="C00000"/>
                </a:solidFill>
              </a:rPr>
              <a:t>Service Account Tokens</a:t>
            </a:r>
          </a:p>
          <a:p>
            <a:pPr lvl="1"/>
            <a:r>
              <a:rPr lang="en-US" dirty="0">
                <a:solidFill>
                  <a:srgbClr val="C00000"/>
                </a:solidFill>
              </a:rPr>
              <a:t>OpenID Connect Tokens </a:t>
            </a:r>
            <a:r>
              <a:rPr lang="en-US" dirty="0"/>
              <a:t>(to offload the authentication to external services)</a:t>
            </a:r>
          </a:p>
          <a:p>
            <a:pPr lvl="1"/>
            <a:r>
              <a:rPr lang="en-US" dirty="0" err="1">
                <a:solidFill>
                  <a:srgbClr val="C00000"/>
                </a:solidFill>
              </a:rPr>
              <a:t>Webhook</a:t>
            </a:r>
            <a:r>
              <a:rPr lang="en-US" dirty="0">
                <a:solidFill>
                  <a:srgbClr val="C00000"/>
                </a:solidFill>
              </a:rPr>
              <a:t> Token Authentication </a:t>
            </a:r>
            <a:r>
              <a:rPr lang="en-US" dirty="0"/>
              <a:t>(offload to a remote service)</a:t>
            </a:r>
          </a:p>
          <a:p>
            <a:pPr lvl="1"/>
            <a:r>
              <a:rPr lang="en-US" dirty="0">
                <a:solidFill>
                  <a:srgbClr val="C00000"/>
                </a:solidFill>
              </a:rPr>
              <a:t>Authenticating Proxy</a:t>
            </a:r>
          </a:p>
        </p:txBody>
      </p:sp>
    </p:spTree>
    <p:extLst>
      <p:ext uri="{BB962C8B-B14F-4D97-AF65-F5344CB8AC3E}">
        <p14:creationId xmlns:p14="http://schemas.microsoft.com/office/powerpoint/2010/main" val="35132339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 </a:t>
            </a:r>
            <a:endParaRPr lang="en-US" dirty="0"/>
          </a:p>
        </p:txBody>
      </p:sp>
      <p:sp>
        <p:nvSpPr>
          <p:cNvPr id="2" name="Content Placeholder 1"/>
          <p:cNvSpPr>
            <a:spLocks noGrp="1"/>
          </p:cNvSpPr>
          <p:nvPr>
            <p:ph sz="quarter" idx="1"/>
          </p:nvPr>
        </p:nvSpPr>
        <p:spPr>
          <a:xfrm>
            <a:off x="1210056" y="1591056"/>
            <a:ext cx="10363200" cy="4599432"/>
          </a:xfrm>
        </p:spPr>
        <p:txBody>
          <a:bodyPr>
            <a:normAutofit lnSpcReduction="10000"/>
          </a:bodyPr>
          <a:lstStyle/>
          <a:p>
            <a:r>
              <a:rPr lang="en-US" dirty="0"/>
              <a:t>After a successful authentication, users can send the API requests to perform different operations. </a:t>
            </a:r>
          </a:p>
          <a:p>
            <a:r>
              <a:rPr lang="en-US" dirty="0"/>
              <a:t>Here, these API requests get authorized by Kubernetes using various authorization modules, that allow or deny the requests.</a:t>
            </a:r>
          </a:p>
          <a:p>
            <a:r>
              <a:rPr lang="uk-UA" dirty="0"/>
              <a:t>Some of the API request attributes that are reviewed by Kubernetes include user, group, extra, Resource, Namespace, or API group, to name a few. Next, these attributes are evaluated against policies. If the evaluation is successful, then the request is allowed, otherwise it is denied. Similar to the Authentication step, Authorization has multiple modules, or authorizers. More than one module can be configured for one Kubernetes cluster, and each module is checked in sequence. If any authorizer approves or denies a request, then that decision is returned immediately</a:t>
            </a:r>
            <a:endParaRPr lang="en-US" dirty="0">
              <a:solidFill>
                <a:srgbClr val="C00000"/>
              </a:solidFill>
            </a:endParaRPr>
          </a:p>
        </p:txBody>
      </p:sp>
    </p:spTree>
    <p:extLst>
      <p:ext uri="{BB962C8B-B14F-4D97-AF65-F5344CB8AC3E}">
        <p14:creationId xmlns:p14="http://schemas.microsoft.com/office/powerpoint/2010/main" val="8391175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 </a:t>
            </a:r>
            <a:endParaRPr lang="en-US" dirty="0"/>
          </a:p>
        </p:txBody>
      </p:sp>
      <p:sp>
        <p:nvSpPr>
          <p:cNvPr id="2" name="Content Placeholder 1"/>
          <p:cNvSpPr>
            <a:spLocks noGrp="1"/>
          </p:cNvSpPr>
          <p:nvPr>
            <p:ph sz="quarter" idx="1"/>
          </p:nvPr>
        </p:nvSpPr>
        <p:spPr>
          <a:xfrm>
            <a:off x="1210056" y="1591056"/>
            <a:ext cx="10363200" cy="4599432"/>
          </a:xfrm>
        </p:spPr>
        <p:txBody>
          <a:bodyPr>
            <a:normAutofit lnSpcReduction="10000"/>
          </a:bodyPr>
          <a:lstStyle/>
          <a:p>
            <a:r>
              <a:rPr lang="uk-UA" dirty="0"/>
              <a:t>Authorization modes </a:t>
            </a:r>
            <a:endParaRPr lang="en-US" dirty="0"/>
          </a:p>
          <a:p>
            <a:r>
              <a:rPr lang="uk-UA" dirty="0">
                <a:solidFill>
                  <a:srgbClr val="C00000"/>
                </a:solidFill>
              </a:rPr>
              <a:t>Node authorization </a:t>
            </a:r>
            <a:r>
              <a:rPr lang="uk-UA" dirty="0"/>
              <a:t>is a special-purpose authorization mode which specifically authorizes API requests made by kubelets. It authorizes the kubelet's read operations for services, endpoints, or nodes, and writes operations for nodes, pods, and events. </a:t>
            </a:r>
            <a:endParaRPr lang="en-US" dirty="0"/>
          </a:p>
          <a:p>
            <a:r>
              <a:rPr lang="uk-UA" dirty="0">
                <a:solidFill>
                  <a:srgbClr val="C00000"/>
                </a:solidFill>
              </a:rPr>
              <a:t>Attribute-Based Access Control (ABAC)</a:t>
            </a:r>
            <a:br>
              <a:rPr lang="uk-UA" dirty="0">
                <a:solidFill>
                  <a:srgbClr val="C00000"/>
                </a:solidFill>
              </a:rPr>
            </a:br>
            <a:r>
              <a:rPr lang="uk-UA" dirty="0"/>
              <a:t>With the ABAC authorizer, Kubernetes grants access to API requests, which combine policies with attributes.</a:t>
            </a:r>
            <a:endParaRPr lang="en-US" dirty="0"/>
          </a:p>
          <a:p>
            <a:r>
              <a:rPr lang="uk-UA" dirty="0"/>
              <a:t>In </a:t>
            </a:r>
            <a:r>
              <a:rPr lang="uk-UA" dirty="0">
                <a:solidFill>
                  <a:srgbClr val="C00000"/>
                </a:solidFill>
              </a:rPr>
              <a:t>Webhook mode</a:t>
            </a:r>
            <a:r>
              <a:rPr lang="uk-UA" dirty="0"/>
              <a:t>, Kubernetes can request authorization decisions to be made by third-party services, which would return </a:t>
            </a:r>
            <a:r>
              <a:rPr lang="uk-UA" i="1" dirty="0"/>
              <a:t>true</a:t>
            </a:r>
            <a:r>
              <a:rPr lang="uk-UA" dirty="0"/>
              <a:t> for successful authorization, and </a:t>
            </a:r>
            <a:r>
              <a:rPr lang="uk-UA" i="1" dirty="0"/>
              <a:t>false</a:t>
            </a:r>
            <a:r>
              <a:rPr lang="uk-UA" dirty="0"/>
              <a:t> for failure</a:t>
            </a:r>
            <a:endParaRPr lang="en-US" dirty="0">
              <a:solidFill>
                <a:srgbClr val="C00000"/>
              </a:solidFill>
            </a:endParaRPr>
          </a:p>
        </p:txBody>
      </p:sp>
    </p:spTree>
    <p:extLst>
      <p:ext uri="{BB962C8B-B14F-4D97-AF65-F5344CB8AC3E}">
        <p14:creationId xmlns:p14="http://schemas.microsoft.com/office/powerpoint/2010/main" val="2805636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a:t>
            </a:r>
            <a:r>
              <a:rPr lang="en-US" dirty="0"/>
              <a:t> : Role</a:t>
            </a:r>
            <a:r>
              <a:rPr lang="uk-UA" dirty="0"/>
              <a:t> </a:t>
            </a:r>
            <a:endParaRPr lang="en-US" dirty="0"/>
          </a:p>
        </p:txBody>
      </p:sp>
      <p:sp>
        <p:nvSpPr>
          <p:cNvPr id="2" name="Content Placeholder 1"/>
          <p:cNvSpPr>
            <a:spLocks noGrp="1"/>
          </p:cNvSpPr>
          <p:nvPr>
            <p:ph sz="quarter" idx="1"/>
          </p:nvPr>
        </p:nvSpPr>
        <p:spPr>
          <a:xfrm>
            <a:off x="1210056" y="1591056"/>
            <a:ext cx="10363200" cy="4599432"/>
          </a:xfrm>
        </p:spPr>
        <p:txBody>
          <a:bodyPr>
            <a:normAutofit/>
          </a:bodyPr>
          <a:lstStyle/>
          <a:p>
            <a:r>
              <a:rPr lang="uk-UA" dirty="0"/>
              <a:t>Authorization modes </a:t>
            </a:r>
            <a:endParaRPr lang="en-US" dirty="0"/>
          </a:p>
          <a:p>
            <a:r>
              <a:rPr lang="uk-UA" dirty="0">
                <a:solidFill>
                  <a:srgbClr val="C00000"/>
                </a:solidFill>
              </a:rPr>
              <a:t>Role-Based Access Control (RBAC)</a:t>
            </a:r>
            <a:r>
              <a:rPr lang="en-US" dirty="0"/>
              <a:t> </a:t>
            </a:r>
            <a:r>
              <a:rPr lang="uk-UA" dirty="0"/>
              <a:t>regulate</a:t>
            </a:r>
            <a:r>
              <a:rPr lang="en-US" dirty="0"/>
              <a:t>s</a:t>
            </a:r>
            <a:r>
              <a:rPr lang="uk-UA" dirty="0"/>
              <a:t> the access to resources based on the Roles of individual users. In Kubernetes, multiple Roles can be attached to subjects like users, service accounts, etc. </a:t>
            </a:r>
            <a:endParaRPr lang="en-US" dirty="0"/>
          </a:p>
          <a:p>
            <a:r>
              <a:rPr lang="uk-UA" dirty="0"/>
              <a:t>In RBAC, we can create two kinds of Roles:</a:t>
            </a:r>
            <a:endParaRPr lang="en-US" dirty="0"/>
          </a:p>
          <a:p>
            <a:r>
              <a:rPr lang="uk-UA" dirty="0"/>
              <a:t>A </a:t>
            </a:r>
            <a:r>
              <a:rPr lang="uk-UA" dirty="0">
                <a:solidFill>
                  <a:srgbClr val="C00000"/>
                </a:solidFill>
              </a:rPr>
              <a:t>Role</a:t>
            </a:r>
            <a:r>
              <a:rPr lang="uk-UA" dirty="0"/>
              <a:t> grants access to resources within a specific Namespace.</a:t>
            </a:r>
            <a:endParaRPr lang="en-US" dirty="0"/>
          </a:p>
          <a:p>
            <a:r>
              <a:rPr lang="uk-UA" dirty="0"/>
              <a:t>A </a:t>
            </a:r>
            <a:r>
              <a:rPr lang="uk-UA" dirty="0">
                <a:solidFill>
                  <a:srgbClr val="C00000"/>
                </a:solidFill>
              </a:rPr>
              <a:t>ClusterRole</a:t>
            </a:r>
            <a:r>
              <a:rPr lang="uk-UA" dirty="0"/>
              <a:t> grants the same permissions as Role does, but its scope is cluster-wide.</a:t>
            </a:r>
            <a:br>
              <a:rPr lang="uk-UA" dirty="0"/>
            </a:br>
            <a:endParaRPr lang="en-US" dirty="0">
              <a:solidFill>
                <a:srgbClr val="C00000"/>
              </a:solidFill>
            </a:endParaRPr>
          </a:p>
        </p:txBody>
      </p:sp>
    </p:spTree>
    <p:extLst>
      <p:ext uri="{BB962C8B-B14F-4D97-AF65-F5344CB8AC3E}">
        <p14:creationId xmlns:p14="http://schemas.microsoft.com/office/powerpoint/2010/main" val="278046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a:t>
            </a:r>
            <a:r>
              <a:rPr lang="en-US" dirty="0"/>
              <a:t> : Role</a:t>
            </a:r>
            <a:r>
              <a:rPr lang="uk-UA" dirty="0"/>
              <a:t> </a:t>
            </a:r>
            <a:endParaRPr lang="en-US" dirty="0"/>
          </a:p>
        </p:txBody>
      </p:sp>
      <p:sp>
        <p:nvSpPr>
          <p:cNvPr id="2" name="Content Placeholder 1"/>
          <p:cNvSpPr>
            <a:spLocks noGrp="1"/>
          </p:cNvSpPr>
          <p:nvPr>
            <p:ph sz="quarter" idx="1"/>
          </p:nvPr>
        </p:nvSpPr>
        <p:spPr>
          <a:xfrm>
            <a:off x="1210056" y="1591056"/>
            <a:ext cx="10363200" cy="4599432"/>
          </a:xfrm>
        </p:spPr>
        <p:txBody>
          <a:bodyPr>
            <a:normAutofit fontScale="92500" lnSpcReduction="10000"/>
          </a:bodyPr>
          <a:lstStyle/>
          <a:p>
            <a:pPr marL="0" indent="0">
              <a:buNone/>
            </a:pPr>
            <a:r>
              <a:rPr lang="en-US" dirty="0" err="1"/>
              <a:t>apiVersion</a:t>
            </a:r>
            <a:r>
              <a:rPr lang="en-US" dirty="0"/>
              <a:t>: rbac.authorization.k8s.io/v1</a:t>
            </a:r>
          </a:p>
          <a:p>
            <a:pPr marL="0" indent="0">
              <a:buNone/>
            </a:pPr>
            <a:r>
              <a:rPr lang="en-US" dirty="0"/>
              <a:t>kind: Role</a:t>
            </a:r>
          </a:p>
          <a:p>
            <a:pPr marL="0" indent="0">
              <a:buNone/>
            </a:pPr>
            <a:r>
              <a:rPr lang="en-US" dirty="0"/>
              <a:t>metadata:</a:t>
            </a:r>
          </a:p>
          <a:p>
            <a:pPr marL="0" indent="0">
              <a:buNone/>
            </a:pPr>
            <a:r>
              <a:rPr lang="en-US" dirty="0"/>
              <a:t>  namespace: lfs158</a:t>
            </a:r>
          </a:p>
          <a:p>
            <a:pPr marL="0" indent="0">
              <a:buNone/>
            </a:pPr>
            <a:r>
              <a:rPr lang="en-US" dirty="0"/>
              <a:t>  name: pod-reader</a:t>
            </a:r>
          </a:p>
          <a:p>
            <a:pPr marL="0" indent="0">
              <a:buNone/>
            </a:pPr>
            <a:r>
              <a:rPr lang="en-US" dirty="0"/>
              <a:t>rules:</a:t>
            </a:r>
          </a:p>
          <a:p>
            <a:pPr marL="0" indent="0">
              <a:buNone/>
            </a:pPr>
            <a:r>
              <a:rPr lang="en-US" dirty="0"/>
              <a:t>- </a:t>
            </a:r>
            <a:r>
              <a:rPr lang="en-US" dirty="0" err="1"/>
              <a:t>apiGroups</a:t>
            </a:r>
            <a:r>
              <a:rPr lang="en-US" dirty="0"/>
              <a:t>: [""] # "" indicates the core API group</a:t>
            </a:r>
          </a:p>
          <a:p>
            <a:pPr marL="0" indent="0">
              <a:buNone/>
            </a:pPr>
            <a:r>
              <a:rPr lang="en-US" dirty="0"/>
              <a:t>  resources: ["pods"]</a:t>
            </a:r>
          </a:p>
          <a:p>
            <a:pPr marL="0" indent="0">
              <a:buNone/>
            </a:pPr>
            <a:r>
              <a:rPr lang="en-US" dirty="0"/>
              <a:t>  verbs: ["get", "watch", "list"]</a:t>
            </a:r>
          </a:p>
          <a:p>
            <a:pPr marL="0" indent="0">
              <a:buNone/>
            </a:pPr>
            <a:br>
              <a:rPr lang="uk-UA" dirty="0"/>
            </a:br>
            <a:endParaRPr lang="en-US" dirty="0">
              <a:solidFill>
                <a:srgbClr val="C00000"/>
              </a:solidFill>
            </a:endParaRPr>
          </a:p>
        </p:txBody>
      </p:sp>
    </p:spTree>
    <p:extLst>
      <p:ext uri="{BB962C8B-B14F-4D97-AF65-F5344CB8AC3E}">
        <p14:creationId xmlns:p14="http://schemas.microsoft.com/office/powerpoint/2010/main" val="9363649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 </a:t>
            </a:r>
            <a:r>
              <a:rPr lang="en-US" dirty="0"/>
              <a:t>: </a:t>
            </a:r>
            <a:r>
              <a:rPr lang="en-US" dirty="0" err="1"/>
              <a:t>RoleBinding</a:t>
            </a:r>
            <a:endParaRPr lang="en-US" dirty="0"/>
          </a:p>
        </p:txBody>
      </p:sp>
      <p:sp>
        <p:nvSpPr>
          <p:cNvPr id="2" name="Content Placeholder 1"/>
          <p:cNvSpPr>
            <a:spLocks noGrp="1"/>
          </p:cNvSpPr>
          <p:nvPr>
            <p:ph sz="quarter" idx="1"/>
          </p:nvPr>
        </p:nvSpPr>
        <p:spPr>
          <a:xfrm>
            <a:off x="1210056" y="1591056"/>
            <a:ext cx="10363200" cy="4599432"/>
          </a:xfrm>
        </p:spPr>
        <p:txBody>
          <a:bodyPr>
            <a:normAutofit fontScale="92500"/>
          </a:bodyPr>
          <a:lstStyle/>
          <a:p>
            <a:r>
              <a:rPr lang="uk-UA" dirty="0"/>
              <a:t>Once the role is created, we can bind it to users with a RoleBinding object.</a:t>
            </a:r>
            <a:endParaRPr lang="en-US" dirty="0"/>
          </a:p>
          <a:p>
            <a:r>
              <a:rPr lang="uk-UA" dirty="0"/>
              <a:t>There are two kinds of RoleBindings:</a:t>
            </a:r>
            <a:endParaRPr lang="en-US" dirty="0"/>
          </a:p>
          <a:p>
            <a:r>
              <a:rPr lang="uk-UA" b="1" dirty="0">
                <a:solidFill>
                  <a:srgbClr val="C00000"/>
                </a:solidFill>
              </a:rPr>
              <a:t>RoleBinding</a:t>
            </a:r>
            <a:br>
              <a:rPr lang="uk-UA" b="1" i="1" dirty="0"/>
            </a:br>
            <a:r>
              <a:rPr lang="uk-UA" dirty="0"/>
              <a:t>It allows us to bind users to the same namespace as a Role. We could also refer a ClusterRole in RoleBinding, which would grant permissions to Namespace resources defined in the ClusterRole within the RoleBinding’s Namespace.</a:t>
            </a:r>
            <a:endParaRPr lang="en-US" dirty="0"/>
          </a:p>
          <a:p>
            <a:r>
              <a:rPr lang="uk-UA" b="1" dirty="0">
                <a:solidFill>
                  <a:srgbClr val="C00000"/>
                </a:solidFill>
              </a:rPr>
              <a:t>ClusterRoleBinding</a:t>
            </a:r>
            <a:br>
              <a:rPr lang="uk-UA" b="1" dirty="0"/>
            </a:br>
            <a:r>
              <a:rPr lang="uk-UA" dirty="0"/>
              <a:t>It allows us to grant access to resources at a cluster-level and to all Namespaces.</a:t>
            </a:r>
            <a:br>
              <a:rPr lang="uk-UA" dirty="0"/>
            </a:br>
            <a:br>
              <a:rPr lang="uk-UA" dirty="0"/>
            </a:br>
            <a:endParaRPr lang="en-US" dirty="0">
              <a:solidFill>
                <a:srgbClr val="C00000"/>
              </a:solidFill>
            </a:endParaRPr>
          </a:p>
        </p:txBody>
      </p:sp>
    </p:spTree>
    <p:extLst>
      <p:ext uri="{BB962C8B-B14F-4D97-AF65-F5344CB8AC3E}">
        <p14:creationId xmlns:p14="http://schemas.microsoft.com/office/powerpoint/2010/main" val="953004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Authorization </a:t>
            </a:r>
            <a:r>
              <a:rPr lang="en-US" dirty="0"/>
              <a:t>: </a:t>
            </a:r>
            <a:r>
              <a:rPr lang="en-US" dirty="0" err="1"/>
              <a:t>RoleBinding</a:t>
            </a:r>
            <a:endParaRPr lang="en-US" dirty="0"/>
          </a:p>
        </p:txBody>
      </p:sp>
      <p:sp>
        <p:nvSpPr>
          <p:cNvPr id="3" name="Content Placeholder 2"/>
          <p:cNvSpPr>
            <a:spLocks noGrp="1"/>
          </p:cNvSpPr>
          <p:nvPr>
            <p:ph sz="quarter" idx="1"/>
          </p:nvPr>
        </p:nvSpPr>
        <p:spPr/>
        <p:txBody>
          <a:bodyPr>
            <a:normAutofit fontScale="85000" lnSpcReduction="20000"/>
          </a:bodyPr>
          <a:lstStyle/>
          <a:p>
            <a:pPr marL="0" indent="0">
              <a:buNone/>
            </a:pPr>
            <a:r>
              <a:rPr lang="uk-UA" dirty="0">
                <a:solidFill>
                  <a:srgbClr val="C00000"/>
                </a:solidFill>
              </a:rPr>
              <a:t>apiVersion: rbac.authorization.k8s.io/v1</a:t>
            </a:r>
          </a:p>
          <a:p>
            <a:pPr marL="0" indent="0">
              <a:buNone/>
            </a:pPr>
            <a:r>
              <a:rPr lang="uk-UA" dirty="0">
                <a:solidFill>
                  <a:srgbClr val="C00000"/>
                </a:solidFill>
              </a:rPr>
              <a:t>kind: RoleBinding</a:t>
            </a:r>
          </a:p>
          <a:p>
            <a:pPr marL="0" indent="0">
              <a:buNone/>
            </a:pPr>
            <a:r>
              <a:rPr lang="uk-UA" dirty="0">
                <a:solidFill>
                  <a:srgbClr val="C00000"/>
                </a:solidFill>
              </a:rPr>
              <a:t>metadata:</a:t>
            </a:r>
          </a:p>
          <a:p>
            <a:pPr marL="0" indent="0">
              <a:buNone/>
            </a:pPr>
            <a:r>
              <a:rPr lang="uk-UA" dirty="0">
                <a:solidFill>
                  <a:srgbClr val="C00000"/>
                </a:solidFill>
              </a:rPr>
              <a:t>  name: pod-read-access</a:t>
            </a:r>
          </a:p>
          <a:p>
            <a:pPr marL="0" indent="0">
              <a:buNone/>
            </a:pPr>
            <a:r>
              <a:rPr lang="uk-UA" dirty="0">
                <a:solidFill>
                  <a:srgbClr val="C00000"/>
                </a:solidFill>
              </a:rPr>
              <a:t>  namespace: lfs158</a:t>
            </a:r>
          </a:p>
          <a:p>
            <a:pPr marL="0" indent="0">
              <a:buNone/>
            </a:pPr>
            <a:r>
              <a:rPr lang="uk-UA" dirty="0">
                <a:solidFill>
                  <a:srgbClr val="C00000"/>
                </a:solidFill>
              </a:rPr>
              <a:t>subjects:</a:t>
            </a:r>
          </a:p>
          <a:p>
            <a:pPr marL="0" indent="0">
              <a:buNone/>
            </a:pPr>
            <a:r>
              <a:rPr lang="uk-UA" dirty="0">
                <a:solidFill>
                  <a:srgbClr val="C00000"/>
                </a:solidFill>
              </a:rPr>
              <a:t>- kind: User</a:t>
            </a:r>
          </a:p>
          <a:p>
            <a:pPr marL="0" indent="0">
              <a:buNone/>
            </a:pPr>
            <a:r>
              <a:rPr lang="uk-UA" dirty="0">
                <a:solidFill>
                  <a:srgbClr val="C00000"/>
                </a:solidFill>
              </a:rPr>
              <a:t>  name: student</a:t>
            </a:r>
          </a:p>
          <a:p>
            <a:pPr marL="0" indent="0">
              <a:buNone/>
            </a:pPr>
            <a:r>
              <a:rPr lang="uk-UA" dirty="0">
                <a:solidFill>
                  <a:srgbClr val="C00000"/>
                </a:solidFill>
              </a:rPr>
              <a:t>  apiGroup: rbac.authorization.k8s.io</a:t>
            </a:r>
          </a:p>
          <a:p>
            <a:pPr marL="0" indent="0">
              <a:buNone/>
            </a:pPr>
            <a:r>
              <a:rPr lang="uk-UA" dirty="0">
                <a:solidFill>
                  <a:srgbClr val="C00000"/>
                </a:solidFill>
              </a:rPr>
              <a:t>roleRef:</a:t>
            </a:r>
          </a:p>
          <a:p>
            <a:pPr marL="0" indent="0">
              <a:buNone/>
            </a:pPr>
            <a:r>
              <a:rPr lang="uk-UA" dirty="0">
                <a:solidFill>
                  <a:srgbClr val="C00000"/>
                </a:solidFill>
              </a:rPr>
              <a:t>  kind: Role</a:t>
            </a:r>
          </a:p>
          <a:p>
            <a:pPr marL="0" indent="0">
              <a:buNone/>
            </a:pPr>
            <a:r>
              <a:rPr lang="uk-UA" dirty="0">
                <a:solidFill>
                  <a:srgbClr val="C00000"/>
                </a:solidFill>
              </a:rPr>
              <a:t>  name: pod-reader</a:t>
            </a:r>
          </a:p>
          <a:p>
            <a:pPr marL="0" indent="0">
              <a:buNone/>
            </a:pPr>
            <a:r>
              <a:rPr lang="uk-UA" dirty="0">
                <a:solidFill>
                  <a:srgbClr val="C00000"/>
                </a:solidFill>
              </a:rPr>
              <a:t>  apiGroup: rbac.authorization.k8s.io</a:t>
            </a:r>
          </a:p>
        </p:txBody>
      </p:sp>
    </p:spTree>
    <p:extLst>
      <p:ext uri="{BB962C8B-B14F-4D97-AF65-F5344CB8AC3E}">
        <p14:creationId xmlns:p14="http://schemas.microsoft.com/office/powerpoint/2010/main" val="4182589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Admission Control</a:t>
            </a:r>
          </a:p>
        </p:txBody>
      </p:sp>
      <p:sp>
        <p:nvSpPr>
          <p:cNvPr id="2" name="Content Placeholder 1"/>
          <p:cNvSpPr>
            <a:spLocks noGrp="1"/>
          </p:cNvSpPr>
          <p:nvPr>
            <p:ph sz="quarter" idx="1"/>
          </p:nvPr>
        </p:nvSpPr>
        <p:spPr>
          <a:xfrm>
            <a:off x="1210056" y="1591056"/>
            <a:ext cx="10363200" cy="4599432"/>
          </a:xfrm>
        </p:spPr>
        <p:txBody>
          <a:bodyPr>
            <a:normAutofit/>
          </a:bodyPr>
          <a:lstStyle/>
          <a:p>
            <a:r>
              <a:rPr lang="en-US" dirty="0"/>
              <a:t>Admission Controllers are used to specify granular access control policies, which include allowing privileged containers, checking on resource quota, etc. </a:t>
            </a:r>
          </a:p>
          <a:p>
            <a:r>
              <a:rPr lang="en-US" dirty="0"/>
              <a:t>We force these policies using different admission controllers, like </a:t>
            </a:r>
            <a:r>
              <a:rPr lang="en-US" dirty="0" err="1"/>
              <a:t>ResourceQuota</a:t>
            </a:r>
            <a:r>
              <a:rPr lang="en-US" dirty="0"/>
              <a:t>, </a:t>
            </a:r>
            <a:r>
              <a:rPr lang="en-US" dirty="0" err="1"/>
              <a:t>DefaultStorageClass</a:t>
            </a:r>
            <a:r>
              <a:rPr lang="en-US" dirty="0"/>
              <a:t>, </a:t>
            </a:r>
            <a:r>
              <a:rPr lang="en-US" dirty="0" err="1"/>
              <a:t>AlwaysPullImages</a:t>
            </a:r>
            <a:r>
              <a:rPr lang="en-US" dirty="0"/>
              <a:t>, etc. </a:t>
            </a:r>
          </a:p>
          <a:p>
            <a:r>
              <a:rPr lang="en-US" dirty="0"/>
              <a:t>They come into effect only after API requests are authenticated and authorized.</a:t>
            </a:r>
            <a:br>
              <a:rPr lang="uk-UA" dirty="0"/>
            </a:br>
            <a:br>
              <a:rPr lang="uk-UA" dirty="0"/>
            </a:br>
            <a:endParaRPr lang="en-US" dirty="0">
              <a:solidFill>
                <a:srgbClr val="C00000"/>
              </a:solidFill>
            </a:endParaRPr>
          </a:p>
        </p:txBody>
      </p:sp>
    </p:spTree>
    <p:extLst>
      <p:ext uri="{BB962C8B-B14F-4D97-AF65-F5344CB8AC3E}">
        <p14:creationId xmlns:p14="http://schemas.microsoft.com/office/powerpoint/2010/main" val="28122200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Admission Control</a:t>
            </a:r>
          </a:p>
        </p:txBody>
      </p:sp>
      <p:sp>
        <p:nvSpPr>
          <p:cNvPr id="2" name="Content Placeholder 1"/>
          <p:cNvSpPr>
            <a:spLocks noGrp="1"/>
          </p:cNvSpPr>
          <p:nvPr>
            <p:ph sz="quarter" idx="1"/>
          </p:nvPr>
        </p:nvSpPr>
        <p:spPr>
          <a:xfrm>
            <a:off x="1210056" y="1591056"/>
            <a:ext cx="10363200" cy="4599432"/>
          </a:xfrm>
        </p:spPr>
        <p:txBody>
          <a:bodyPr>
            <a:normAutofit/>
          </a:bodyPr>
          <a:lstStyle/>
          <a:p>
            <a:r>
              <a:rPr lang="en-US" dirty="0"/>
              <a:t>Admission Controllers are used to specify granular access control policies, which include allowing privileged containers, checking on resource quota, etc. </a:t>
            </a:r>
          </a:p>
          <a:p>
            <a:r>
              <a:rPr lang="en-US" dirty="0"/>
              <a:t>We force these policies using different admission controllers, like </a:t>
            </a:r>
            <a:r>
              <a:rPr lang="en-US" dirty="0" err="1"/>
              <a:t>ResourceQuota</a:t>
            </a:r>
            <a:r>
              <a:rPr lang="en-US" dirty="0"/>
              <a:t>, </a:t>
            </a:r>
            <a:r>
              <a:rPr lang="en-US" dirty="0" err="1"/>
              <a:t>DefaultStorageClass</a:t>
            </a:r>
            <a:r>
              <a:rPr lang="en-US" dirty="0"/>
              <a:t>, </a:t>
            </a:r>
            <a:r>
              <a:rPr lang="en-US" dirty="0" err="1"/>
              <a:t>AlwaysPullImages</a:t>
            </a:r>
            <a:r>
              <a:rPr lang="en-US" dirty="0"/>
              <a:t>, etc. </a:t>
            </a:r>
          </a:p>
          <a:p>
            <a:r>
              <a:rPr lang="en-US" dirty="0"/>
              <a:t>They come into effect only after API requests are authenticated and authorized.</a:t>
            </a:r>
            <a:br>
              <a:rPr lang="uk-UA" dirty="0"/>
            </a:br>
            <a:br>
              <a:rPr lang="uk-UA" dirty="0"/>
            </a:br>
            <a:endParaRPr lang="en-US" dirty="0">
              <a:solidFill>
                <a:srgbClr val="C00000"/>
              </a:solidFill>
            </a:endParaRPr>
          </a:p>
        </p:txBody>
      </p:sp>
    </p:spTree>
    <p:extLst>
      <p:ext uri="{BB962C8B-B14F-4D97-AF65-F5344CB8AC3E}">
        <p14:creationId xmlns:p14="http://schemas.microsoft.com/office/powerpoint/2010/main" val="42989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CPU share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CPU period constraint</a:t>
            </a:r>
          </a:p>
          <a:p>
            <a:r>
              <a:rPr lang="en-US" dirty="0"/>
              <a:t>If there is 1 CPU, this means the container can get 50% CPU worth of run-time every 50ms.</a:t>
            </a:r>
          </a:p>
          <a:p>
            <a:pPr marL="0" indent="0">
              <a:buNone/>
            </a:pPr>
            <a:r>
              <a:rPr lang="en-US" dirty="0"/>
              <a:t>	</a:t>
            </a:r>
            <a:r>
              <a:rPr lang="en-US" dirty="0" err="1">
                <a:solidFill>
                  <a:srgbClr val="C00000"/>
                </a:solidFill>
              </a:rPr>
              <a:t>docker</a:t>
            </a:r>
            <a:r>
              <a:rPr lang="en-US" dirty="0">
                <a:solidFill>
                  <a:srgbClr val="C00000"/>
                </a:solidFill>
              </a:rPr>
              <a:t> run -it --</a:t>
            </a:r>
            <a:r>
              <a:rPr lang="en-US" dirty="0" err="1">
                <a:solidFill>
                  <a:srgbClr val="C00000"/>
                </a:solidFill>
              </a:rPr>
              <a:t>cpu</a:t>
            </a:r>
            <a:r>
              <a:rPr lang="en-US" dirty="0">
                <a:solidFill>
                  <a:srgbClr val="C00000"/>
                </a:solidFill>
              </a:rPr>
              <a:t>-period=50000 --</a:t>
            </a:r>
            <a:r>
              <a:rPr lang="en-US" dirty="0" err="1">
                <a:solidFill>
                  <a:srgbClr val="C00000"/>
                </a:solidFill>
              </a:rPr>
              <a:t>cpu</a:t>
            </a:r>
            <a:r>
              <a:rPr lang="en-US" dirty="0">
                <a:solidFill>
                  <a:srgbClr val="C00000"/>
                </a:solidFill>
              </a:rPr>
              <a:t>-quota=25000 \</a:t>
            </a:r>
          </a:p>
          <a:p>
            <a:pPr marL="0" indent="0">
              <a:buNone/>
            </a:pPr>
            <a:r>
              <a:rPr lang="en-US" dirty="0">
                <a:solidFill>
                  <a:srgbClr val="C00000"/>
                </a:solidFill>
              </a:rPr>
              <a:t>		ubuntu:14.04 /bin/bash</a:t>
            </a:r>
          </a:p>
          <a:p>
            <a:r>
              <a:rPr lang="en-US" dirty="0" err="1"/>
              <a:t>cpu</a:t>
            </a:r>
            <a:r>
              <a:rPr lang="en-US" dirty="0"/>
              <a:t>-period=50000 (50ms)</a:t>
            </a:r>
          </a:p>
          <a:p>
            <a:r>
              <a:rPr lang="en-US" dirty="0" err="1"/>
              <a:t>cpu</a:t>
            </a:r>
            <a:r>
              <a:rPr lang="en-US" dirty="0"/>
              <a:t>-quota=25000 (50% : 25000 of 50000 )</a:t>
            </a:r>
          </a:p>
        </p:txBody>
      </p:sp>
    </p:spTree>
    <p:extLst>
      <p:ext uri="{BB962C8B-B14F-4D97-AF65-F5344CB8AC3E}">
        <p14:creationId xmlns:p14="http://schemas.microsoft.com/office/powerpoint/2010/main" val="33540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Kubernetes API</a:t>
            </a:r>
          </a:p>
        </p:txBody>
      </p:sp>
      <p:sp>
        <p:nvSpPr>
          <p:cNvPr id="2" name="Content Placeholder 1"/>
          <p:cNvSpPr>
            <a:spLocks noGrp="1"/>
          </p:cNvSpPr>
          <p:nvPr>
            <p:ph sz="quarter" idx="1"/>
          </p:nvPr>
        </p:nvSpPr>
        <p:spPr>
          <a:xfrm>
            <a:off x="1210056" y="1693628"/>
            <a:ext cx="10363200" cy="4326172"/>
          </a:xfrm>
        </p:spPr>
        <p:txBody>
          <a:bodyPr>
            <a:normAutofit/>
          </a:bodyPr>
          <a:lstStyle/>
          <a:p>
            <a:r>
              <a:rPr lang="uk-UA" dirty="0"/>
              <a:t>The main component of the Kubernetes control plane is the </a:t>
            </a:r>
            <a:r>
              <a:rPr lang="uk-UA" b="1" dirty="0"/>
              <a:t>API server</a:t>
            </a:r>
            <a:r>
              <a:rPr lang="uk-UA" dirty="0"/>
              <a:t>, responsible for exposing the Kubernetes APIs. </a:t>
            </a:r>
            <a:endParaRPr lang="en-US" dirty="0"/>
          </a:p>
          <a:p>
            <a:r>
              <a:rPr lang="uk-UA" dirty="0"/>
              <a:t>The APIs allow operators and users to directly interact with the cluster. Using both CLI tools and the Dashboard UI, we can access the API server running on the master node to perform various operations to modify the cluster's state. </a:t>
            </a:r>
            <a:endParaRPr lang="en-US" dirty="0"/>
          </a:p>
          <a:p>
            <a:r>
              <a:rPr lang="uk-UA" dirty="0"/>
              <a:t>The API server is accessible through its endpoints by agents and users possessing the required credentials.</a:t>
            </a:r>
          </a:p>
        </p:txBody>
      </p:sp>
    </p:spTree>
    <p:extLst>
      <p:ext uri="{BB962C8B-B14F-4D97-AF65-F5344CB8AC3E}">
        <p14:creationId xmlns:p14="http://schemas.microsoft.com/office/powerpoint/2010/main" val="309588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Kubernetes API</a:t>
            </a:r>
          </a:p>
        </p:txBody>
      </p:sp>
      <p:pic>
        <p:nvPicPr>
          <p:cNvPr id="5" name="Content Placeholder 4" descr="API Server Space"/>
          <p:cNvPicPr>
            <a:picLocks noGrp="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219200" y="1298448"/>
            <a:ext cx="9177528" cy="4922520"/>
          </a:xfrm>
          <a:prstGeom prst="rect">
            <a:avLst/>
          </a:prstGeom>
          <a:noFill/>
          <a:ln>
            <a:noFill/>
          </a:ln>
        </p:spPr>
      </p:pic>
    </p:spTree>
    <p:extLst>
      <p:ext uri="{BB962C8B-B14F-4D97-AF65-F5344CB8AC3E}">
        <p14:creationId xmlns:p14="http://schemas.microsoft.com/office/powerpoint/2010/main" val="949869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APIs with Authentication</a:t>
            </a:r>
          </a:p>
        </p:txBody>
      </p:sp>
      <p:sp>
        <p:nvSpPr>
          <p:cNvPr id="2" name="Content Placeholder 1"/>
          <p:cNvSpPr>
            <a:spLocks noGrp="1"/>
          </p:cNvSpPr>
          <p:nvPr>
            <p:ph sz="quarter" idx="1"/>
          </p:nvPr>
        </p:nvSpPr>
        <p:spPr>
          <a:xfrm>
            <a:off x="1210056" y="1693628"/>
            <a:ext cx="10363200" cy="4326172"/>
          </a:xfrm>
        </p:spPr>
        <p:txBody>
          <a:bodyPr>
            <a:normAutofit/>
          </a:bodyPr>
          <a:lstStyle/>
          <a:p>
            <a:r>
              <a:rPr lang="uk-UA" dirty="0"/>
              <a:t>When not using the </a:t>
            </a:r>
            <a:r>
              <a:rPr lang="uk-UA" b="1" dirty="0">
                <a:solidFill>
                  <a:srgbClr val="C00000"/>
                </a:solidFill>
              </a:rPr>
              <a:t>kubectl proxy</a:t>
            </a:r>
            <a:r>
              <a:rPr lang="uk-UA" dirty="0"/>
              <a:t>, we need to authenticate to the API server when sending API requests. </a:t>
            </a:r>
            <a:endParaRPr lang="en-US" dirty="0"/>
          </a:p>
          <a:p>
            <a:r>
              <a:rPr lang="uk-UA" dirty="0"/>
              <a:t>We can authenticate by providing a </a:t>
            </a:r>
            <a:r>
              <a:rPr lang="uk-UA" b="1" dirty="0">
                <a:solidFill>
                  <a:srgbClr val="C00000"/>
                </a:solidFill>
              </a:rPr>
              <a:t>Bearer Token</a:t>
            </a:r>
            <a:r>
              <a:rPr lang="uk-UA" dirty="0"/>
              <a:t> when issuing a </a:t>
            </a:r>
            <a:r>
              <a:rPr lang="uk-UA" b="1" dirty="0"/>
              <a:t>curl</a:t>
            </a:r>
            <a:r>
              <a:rPr lang="uk-UA" dirty="0"/>
              <a:t>, or by providing a set of </a:t>
            </a:r>
            <a:r>
              <a:rPr lang="uk-UA" b="1" dirty="0">
                <a:solidFill>
                  <a:srgbClr val="C00000"/>
                </a:solidFill>
              </a:rPr>
              <a:t>keys</a:t>
            </a:r>
            <a:r>
              <a:rPr lang="uk-UA" dirty="0">
                <a:solidFill>
                  <a:srgbClr val="C00000"/>
                </a:solidFill>
              </a:rPr>
              <a:t> </a:t>
            </a:r>
            <a:r>
              <a:rPr lang="uk-UA" dirty="0"/>
              <a:t>and </a:t>
            </a:r>
            <a:r>
              <a:rPr lang="uk-UA" b="1" dirty="0">
                <a:solidFill>
                  <a:srgbClr val="C00000"/>
                </a:solidFill>
              </a:rPr>
              <a:t>certificates</a:t>
            </a:r>
            <a:r>
              <a:rPr lang="uk-UA" dirty="0"/>
              <a:t>.</a:t>
            </a:r>
          </a:p>
          <a:p>
            <a:r>
              <a:rPr lang="uk-UA" dirty="0"/>
              <a:t>A </a:t>
            </a:r>
            <a:r>
              <a:rPr lang="uk-UA" b="1" dirty="0">
                <a:solidFill>
                  <a:srgbClr val="C00000"/>
                </a:solidFill>
              </a:rPr>
              <a:t>Bearer Token</a:t>
            </a:r>
            <a:r>
              <a:rPr lang="uk-UA" dirty="0"/>
              <a:t> is an </a:t>
            </a:r>
            <a:r>
              <a:rPr lang="uk-UA" b="1" dirty="0">
                <a:solidFill>
                  <a:srgbClr val="C00000"/>
                </a:solidFill>
              </a:rPr>
              <a:t>access token</a:t>
            </a:r>
            <a:r>
              <a:rPr lang="uk-UA" dirty="0"/>
              <a:t> which is generated by the authentication server (the API server on the master node) and given back to the client. Using that token, the client can connect back to the Kubernetes API server without providing further authentication details, and then, access resources.</a:t>
            </a:r>
          </a:p>
        </p:txBody>
      </p:sp>
    </p:spTree>
    <p:extLst>
      <p:ext uri="{BB962C8B-B14F-4D97-AF65-F5344CB8AC3E}">
        <p14:creationId xmlns:p14="http://schemas.microsoft.com/office/powerpoint/2010/main" val="27285483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APIs with Authentication</a:t>
            </a:r>
          </a:p>
        </p:txBody>
      </p:sp>
      <p:sp>
        <p:nvSpPr>
          <p:cNvPr id="2" name="Content Placeholder 1"/>
          <p:cNvSpPr>
            <a:spLocks noGrp="1"/>
          </p:cNvSpPr>
          <p:nvPr>
            <p:ph sz="quarter" idx="1"/>
          </p:nvPr>
        </p:nvSpPr>
        <p:spPr>
          <a:xfrm>
            <a:off x="978408" y="1693628"/>
            <a:ext cx="10594848" cy="4326172"/>
          </a:xfrm>
        </p:spPr>
        <p:txBody>
          <a:bodyPr>
            <a:normAutofit/>
          </a:bodyPr>
          <a:lstStyle/>
          <a:p>
            <a:r>
              <a:rPr lang="en-US" dirty="0"/>
              <a:t>Get the token</a:t>
            </a:r>
          </a:p>
          <a:p>
            <a:r>
              <a:rPr lang="uk-UA" dirty="0">
                <a:solidFill>
                  <a:srgbClr val="C00000"/>
                </a:solidFill>
              </a:rPr>
              <a:t>TOKEN=$(kubectl describe secret -n kube-system </a:t>
            </a:r>
            <a:r>
              <a:rPr lang="en-US" dirty="0">
                <a:solidFill>
                  <a:srgbClr val="C00000"/>
                </a:solidFill>
              </a:rPr>
              <a:t>\</a:t>
            </a:r>
          </a:p>
          <a:p>
            <a:pPr marL="0" indent="0">
              <a:buNone/>
            </a:pPr>
            <a:r>
              <a:rPr lang="en-US" dirty="0">
                <a:solidFill>
                  <a:srgbClr val="C00000"/>
                </a:solidFill>
              </a:rPr>
              <a:t>	</a:t>
            </a:r>
            <a:r>
              <a:rPr lang="uk-UA" dirty="0">
                <a:solidFill>
                  <a:srgbClr val="C00000"/>
                </a:solidFill>
              </a:rPr>
              <a:t>$(kubectl get secrets -n kube-system | grep default | cut -f1 -d ' ') </a:t>
            </a:r>
            <a:r>
              <a:rPr lang="en-US" dirty="0">
                <a:solidFill>
                  <a:srgbClr val="C00000"/>
                </a:solidFill>
              </a:rPr>
              <a:t>\</a:t>
            </a:r>
            <a:r>
              <a:rPr lang="uk-UA" dirty="0">
                <a:solidFill>
                  <a:srgbClr val="C00000"/>
                </a:solidFill>
              </a:rPr>
              <a:t>|</a:t>
            </a:r>
            <a:endParaRPr lang="en-US" dirty="0">
              <a:solidFill>
                <a:srgbClr val="C00000"/>
              </a:solidFill>
            </a:endParaRPr>
          </a:p>
          <a:p>
            <a:pPr marL="0" indent="0">
              <a:buNone/>
            </a:pPr>
            <a:r>
              <a:rPr lang="en-US" dirty="0">
                <a:solidFill>
                  <a:srgbClr val="C00000"/>
                </a:solidFill>
              </a:rPr>
              <a:t>	</a:t>
            </a:r>
            <a:r>
              <a:rPr lang="uk-UA" dirty="0">
                <a:solidFill>
                  <a:srgbClr val="C00000"/>
                </a:solidFill>
              </a:rPr>
              <a:t>grep -E '^token' | cut -f2 -d':' | tr -d '\t' | tr -d " ")</a:t>
            </a:r>
            <a:endParaRPr lang="en-US" dirty="0">
              <a:solidFill>
                <a:srgbClr val="C00000"/>
              </a:solidFill>
            </a:endParaRPr>
          </a:p>
          <a:p>
            <a:endParaRPr lang="en-US" dirty="0"/>
          </a:p>
          <a:p>
            <a:r>
              <a:rPr lang="en-US" dirty="0"/>
              <a:t>Get the API server endpoint:</a:t>
            </a:r>
          </a:p>
          <a:p>
            <a:r>
              <a:rPr lang="en-US" dirty="0">
                <a:solidFill>
                  <a:srgbClr val="C00000"/>
                </a:solidFill>
              </a:rPr>
              <a:t>APISERVER=$(</a:t>
            </a:r>
            <a:r>
              <a:rPr lang="en-US" dirty="0" err="1">
                <a:solidFill>
                  <a:srgbClr val="C00000"/>
                </a:solidFill>
              </a:rPr>
              <a:t>kubectl</a:t>
            </a:r>
            <a:r>
              <a:rPr lang="en-US" dirty="0">
                <a:solidFill>
                  <a:srgbClr val="C00000"/>
                </a:solidFill>
              </a:rPr>
              <a:t> </a:t>
            </a:r>
            <a:r>
              <a:rPr lang="en-US" dirty="0" err="1">
                <a:solidFill>
                  <a:srgbClr val="C00000"/>
                </a:solidFill>
              </a:rPr>
              <a:t>config</a:t>
            </a:r>
            <a:r>
              <a:rPr lang="en-US" dirty="0">
                <a:solidFill>
                  <a:srgbClr val="C00000"/>
                </a:solidFill>
              </a:rPr>
              <a:t> view | grep https | cut -f 2- -d ":" | </a:t>
            </a:r>
            <a:r>
              <a:rPr lang="en-US" dirty="0" err="1">
                <a:solidFill>
                  <a:srgbClr val="C00000"/>
                </a:solidFill>
              </a:rPr>
              <a:t>tr</a:t>
            </a:r>
            <a:r>
              <a:rPr lang="en-US" dirty="0">
                <a:solidFill>
                  <a:srgbClr val="C00000"/>
                </a:solidFill>
              </a:rPr>
              <a:t> -d " ")</a:t>
            </a:r>
          </a:p>
          <a:p>
            <a:endParaRPr lang="uk-UA" dirty="0"/>
          </a:p>
        </p:txBody>
      </p:sp>
    </p:spTree>
    <p:extLst>
      <p:ext uri="{BB962C8B-B14F-4D97-AF65-F5344CB8AC3E}">
        <p14:creationId xmlns:p14="http://schemas.microsoft.com/office/powerpoint/2010/main" val="814914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uk-UA" dirty="0"/>
              <a:t>APIs with Authentication</a:t>
            </a:r>
          </a:p>
        </p:txBody>
      </p:sp>
      <p:sp>
        <p:nvSpPr>
          <p:cNvPr id="2" name="Content Placeholder 1"/>
          <p:cNvSpPr>
            <a:spLocks noGrp="1"/>
          </p:cNvSpPr>
          <p:nvPr>
            <p:ph sz="quarter" idx="1"/>
          </p:nvPr>
        </p:nvSpPr>
        <p:spPr>
          <a:xfrm>
            <a:off x="978408" y="1693628"/>
            <a:ext cx="10594848" cy="4326172"/>
          </a:xfrm>
        </p:spPr>
        <p:txBody>
          <a:bodyPr>
            <a:normAutofit/>
          </a:bodyPr>
          <a:lstStyle/>
          <a:p>
            <a:r>
              <a:rPr lang="en-US" dirty="0"/>
              <a:t>Access the API server using the curl command, as shown below:</a:t>
            </a:r>
          </a:p>
          <a:p>
            <a:r>
              <a:rPr lang="en-US" dirty="0">
                <a:solidFill>
                  <a:srgbClr val="C00000"/>
                </a:solidFill>
              </a:rPr>
              <a:t>curl $APISERVER --header "Authorization: Bearer $TOKEN" --insecure</a:t>
            </a:r>
          </a:p>
          <a:p>
            <a:endParaRPr lang="en-US" dirty="0"/>
          </a:p>
          <a:p>
            <a:r>
              <a:rPr lang="uk-UA" dirty="0"/>
              <a:t>Instead of the </a:t>
            </a:r>
            <a:r>
              <a:rPr lang="uk-UA" b="1" dirty="0"/>
              <a:t>access token,</a:t>
            </a:r>
            <a:r>
              <a:rPr lang="uk-UA" dirty="0"/>
              <a:t> we can extract the client certificate, client key, and certificate authority data from the </a:t>
            </a:r>
            <a:r>
              <a:rPr lang="uk-UA" b="1" dirty="0"/>
              <a:t>.kube/config</a:t>
            </a:r>
            <a:r>
              <a:rPr lang="uk-UA" dirty="0"/>
              <a:t> file. Once extracted, they can be encoded and then passed with a </a:t>
            </a:r>
            <a:r>
              <a:rPr lang="uk-UA" b="1" dirty="0"/>
              <a:t>curl</a:t>
            </a:r>
            <a:r>
              <a:rPr lang="uk-UA" dirty="0"/>
              <a:t> command for authentication</a:t>
            </a:r>
            <a:endParaRPr lang="en-US" dirty="0"/>
          </a:p>
          <a:p>
            <a:r>
              <a:rPr lang="en-US" dirty="0">
                <a:solidFill>
                  <a:srgbClr val="C00000"/>
                </a:solidFill>
              </a:rPr>
              <a:t>curl $APISERVER --cert encoded-cert --key encoded-key --</a:t>
            </a:r>
            <a:r>
              <a:rPr lang="en-US" dirty="0" err="1">
                <a:solidFill>
                  <a:srgbClr val="C00000"/>
                </a:solidFill>
              </a:rPr>
              <a:t>cacert</a:t>
            </a:r>
            <a:r>
              <a:rPr lang="en-US" dirty="0">
                <a:solidFill>
                  <a:srgbClr val="C00000"/>
                </a:solidFill>
              </a:rPr>
              <a:t> encoded-ca</a:t>
            </a:r>
            <a:endParaRPr lang="uk-UA" dirty="0"/>
          </a:p>
        </p:txBody>
      </p:sp>
    </p:spTree>
    <p:extLst>
      <p:ext uri="{BB962C8B-B14F-4D97-AF65-F5344CB8AC3E}">
        <p14:creationId xmlns:p14="http://schemas.microsoft.com/office/powerpoint/2010/main" val="272949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Kubernetes</a:t>
            </a:r>
          </a:p>
        </p:txBody>
      </p:sp>
      <p:sp>
        <p:nvSpPr>
          <p:cNvPr id="5" name="Text Placeholder 4"/>
          <p:cNvSpPr>
            <a:spLocks noGrp="1"/>
          </p:cNvSpPr>
          <p:nvPr>
            <p:ph type="body" idx="1"/>
          </p:nvPr>
        </p:nvSpPr>
        <p:spPr/>
        <p:txBody>
          <a:bodyPr/>
          <a:lstStyle/>
          <a:p>
            <a:r>
              <a:rPr lang="en-US" dirty="0" err="1"/>
              <a:t>ConfigMaps</a:t>
            </a:r>
            <a:r>
              <a:rPr lang="en-US" dirty="0"/>
              <a:t> and Secret</a:t>
            </a:r>
          </a:p>
        </p:txBody>
      </p:sp>
    </p:spTree>
    <p:extLst>
      <p:ext uri="{BB962C8B-B14F-4D97-AF65-F5344CB8AC3E}">
        <p14:creationId xmlns:p14="http://schemas.microsoft.com/office/powerpoint/2010/main" val="1859782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Kubernetes </a:t>
            </a:r>
            <a:r>
              <a:rPr lang="en-US" dirty="0" err="1"/>
              <a:t>ConfigMaps</a:t>
            </a:r>
            <a:endParaRPr lang="en-US" dirty="0"/>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Use a </a:t>
            </a:r>
            <a:r>
              <a:rPr lang="en-US" dirty="0" err="1">
                <a:solidFill>
                  <a:srgbClr val="C00000"/>
                </a:solidFill>
              </a:rPr>
              <a:t>ConfigMap</a:t>
            </a:r>
            <a:r>
              <a:rPr lang="en-US" dirty="0">
                <a:solidFill>
                  <a:srgbClr val="C00000"/>
                </a:solidFill>
              </a:rPr>
              <a:t> </a:t>
            </a:r>
            <a:r>
              <a:rPr lang="en-US" dirty="0"/>
              <a:t>for setting configuration data separately from application code.</a:t>
            </a:r>
          </a:p>
          <a:p>
            <a:r>
              <a:rPr lang="en-US" dirty="0"/>
              <a:t>For example, imagine that you are developing an application that you can run on your own computer (for development) and in the cloud (to handle real traffic). You write the code to look in an </a:t>
            </a:r>
            <a:r>
              <a:rPr lang="en-US" dirty="0">
                <a:solidFill>
                  <a:srgbClr val="C00000"/>
                </a:solidFill>
              </a:rPr>
              <a:t>environment variable </a:t>
            </a:r>
            <a:r>
              <a:rPr lang="en-US" dirty="0"/>
              <a:t>named DATABASE_HOST. Locally, you set that variable to localhost. In the cloud, you set it to refer to a Kubernetes Service that exposes the database component to your cluster.</a:t>
            </a:r>
            <a:endParaRPr lang="en-US" dirty="0">
              <a:solidFill>
                <a:srgbClr val="C00000"/>
              </a:solidFill>
            </a:endParaRPr>
          </a:p>
        </p:txBody>
      </p:sp>
    </p:spTree>
    <p:extLst>
      <p:ext uri="{BB962C8B-B14F-4D97-AF65-F5344CB8AC3E}">
        <p14:creationId xmlns:p14="http://schemas.microsoft.com/office/powerpoint/2010/main" val="26010312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Kubernetes </a:t>
            </a:r>
            <a:r>
              <a:rPr lang="en-US" dirty="0" err="1"/>
              <a:t>ConfigMaps</a:t>
            </a:r>
            <a:endParaRPr lang="en-US" dirty="0"/>
          </a:p>
        </p:txBody>
      </p:sp>
      <p:sp>
        <p:nvSpPr>
          <p:cNvPr id="2" name="Content Placeholder 1"/>
          <p:cNvSpPr>
            <a:spLocks noGrp="1"/>
          </p:cNvSpPr>
          <p:nvPr>
            <p:ph sz="quarter" idx="1"/>
          </p:nvPr>
        </p:nvSpPr>
        <p:spPr>
          <a:xfrm>
            <a:off x="1210056" y="1693628"/>
            <a:ext cx="10363200" cy="4326172"/>
          </a:xfrm>
        </p:spPr>
        <p:txBody>
          <a:bodyPr numCol="2">
            <a:normAutofit lnSpcReduction="10000"/>
          </a:bodyPr>
          <a:lstStyle/>
          <a:p>
            <a:pPr marL="0" indent="0">
              <a:buNone/>
            </a:pPr>
            <a:r>
              <a:rPr lang="en-US" dirty="0" err="1"/>
              <a:t>apiVersion</a:t>
            </a:r>
            <a:r>
              <a:rPr lang="en-US" dirty="0"/>
              <a:t>: v1</a:t>
            </a:r>
          </a:p>
          <a:p>
            <a:pPr marL="0" indent="0">
              <a:buNone/>
            </a:pPr>
            <a:r>
              <a:rPr lang="en-US" dirty="0"/>
              <a:t>kind: </a:t>
            </a:r>
            <a:r>
              <a:rPr lang="en-US" dirty="0" err="1"/>
              <a:t>ConfigMap</a:t>
            </a:r>
            <a:endParaRPr lang="en-US" dirty="0"/>
          </a:p>
          <a:p>
            <a:pPr marL="0" indent="0">
              <a:buNone/>
            </a:pPr>
            <a:r>
              <a:rPr lang="en-US" dirty="0"/>
              <a:t>metadata:</a:t>
            </a:r>
          </a:p>
          <a:p>
            <a:pPr marL="0" indent="0">
              <a:buNone/>
            </a:pPr>
            <a:r>
              <a:rPr lang="en-US" dirty="0"/>
              <a:t>  name: game-demo</a:t>
            </a:r>
          </a:p>
          <a:p>
            <a:pPr marL="0" indent="0">
              <a:buNone/>
            </a:pPr>
            <a:r>
              <a:rPr lang="en-US" dirty="0"/>
              <a:t>data:</a:t>
            </a:r>
          </a:p>
          <a:p>
            <a:pPr marL="0" indent="0">
              <a:buNone/>
            </a:pPr>
            <a:r>
              <a:rPr lang="en-US" dirty="0"/>
              <a:t>  # property-like keys; each key maps to a simple value</a:t>
            </a:r>
          </a:p>
          <a:p>
            <a:pPr marL="0" indent="0">
              <a:buNone/>
            </a:pPr>
            <a:r>
              <a:rPr lang="en-US" dirty="0"/>
              <a:t>  </a:t>
            </a:r>
            <a:r>
              <a:rPr lang="en-US" dirty="0" err="1"/>
              <a:t>player_initial_lives</a:t>
            </a:r>
            <a:r>
              <a:rPr lang="en-US" dirty="0"/>
              <a:t>: 3</a:t>
            </a:r>
          </a:p>
          <a:p>
            <a:pPr marL="0" indent="0">
              <a:buNone/>
            </a:pPr>
            <a:r>
              <a:rPr lang="en-US" dirty="0"/>
              <a:t>  </a:t>
            </a:r>
            <a:r>
              <a:rPr lang="en-US" dirty="0" err="1"/>
              <a:t>ui_properties_file_name</a:t>
            </a:r>
            <a:r>
              <a:rPr lang="en-US" dirty="0"/>
              <a:t>: "user-</a:t>
            </a:r>
            <a:r>
              <a:rPr lang="en-US" dirty="0" err="1"/>
              <a:t>interface.properties</a:t>
            </a:r>
            <a:r>
              <a:rPr lang="en-US" dirty="0"/>
              <a:t>"</a:t>
            </a:r>
          </a:p>
          <a:p>
            <a:pPr marL="0" indent="0">
              <a:buNone/>
            </a:pPr>
            <a:r>
              <a:rPr lang="en-US" dirty="0"/>
              <a:t>  #</a:t>
            </a:r>
          </a:p>
          <a:p>
            <a:pPr marL="0" indent="0">
              <a:buNone/>
            </a:pPr>
            <a:r>
              <a:rPr lang="en-US" dirty="0"/>
              <a:t>  # file-like keys</a:t>
            </a:r>
          </a:p>
          <a:p>
            <a:pPr marL="0" indent="0">
              <a:buNone/>
            </a:pPr>
            <a:r>
              <a:rPr lang="en-US" dirty="0"/>
              <a:t>  </a:t>
            </a:r>
            <a:r>
              <a:rPr lang="en-US" dirty="0" err="1"/>
              <a:t>game.properties</a:t>
            </a:r>
            <a:r>
              <a:rPr lang="en-US" dirty="0"/>
              <a:t>: |</a:t>
            </a:r>
          </a:p>
          <a:p>
            <a:pPr marL="0" indent="0">
              <a:buNone/>
            </a:pPr>
            <a:r>
              <a:rPr lang="en-US" dirty="0"/>
              <a:t>    </a:t>
            </a:r>
            <a:r>
              <a:rPr lang="en-US" dirty="0" err="1"/>
              <a:t>enemy.types</a:t>
            </a:r>
            <a:r>
              <a:rPr lang="en-US" dirty="0"/>
              <a:t>=</a:t>
            </a:r>
            <a:r>
              <a:rPr lang="en-US" dirty="0" err="1"/>
              <a:t>aliens,monsters</a:t>
            </a:r>
            <a:endParaRPr lang="en-US" dirty="0"/>
          </a:p>
          <a:p>
            <a:pPr marL="0" indent="0">
              <a:buNone/>
            </a:pPr>
            <a:r>
              <a:rPr lang="en-US" dirty="0"/>
              <a:t>    </a:t>
            </a:r>
            <a:r>
              <a:rPr lang="en-US" dirty="0" err="1"/>
              <a:t>player.maximum</a:t>
            </a:r>
            <a:r>
              <a:rPr lang="en-US" dirty="0"/>
              <a:t>-lives=5</a:t>
            </a:r>
          </a:p>
          <a:p>
            <a:pPr marL="0" indent="0">
              <a:buNone/>
            </a:pPr>
            <a:r>
              <a:rPr lang="en-US" dirty="0"/>
              <a:t>  user-</a:t>
            </a:r>
            <a:r>
              <a:rPr lang="en-US" dirty="0" err="1"/>
              <a:t>interface.properties</a:t>
            </a:r>
            <a:r>
              <a:rPr lang="en-US" dirty="0"/>
              <a:t>: |</a:t>
            </a:r>
          </a:p>
          <a:p>
            <a:pPr marL="0" indent="0">
              <a:buNone/>
            </a:pPr>
            <a:r>
              <a:rPr lang="en-US" dirty="0"/>
              <a:t>    </a:t>
            </a:r>
            <a:r>
              <a:rPr lang="en-US" dirty="0" err="1"/>
              <a:t>color.good</a:t>
            </a:r>
            <a:r>
              <a:rPr lang="en-US" dirty="0"/>
              <a:t>=purple</a:t>
            </a:r>
          </a:p>
          <a:p>
            <a:pPr marL="0" indent="0">
              <a:buNone/>
            </a:pPr>
            <a:r>
              <a:rPr lang="en-US" dirty="0"/>
              <a:t>    </a:t>
            </a:r>
            <a:r>
              <a:rPr lang="en-US" dirty="0" err="1"/>
              <a:t>color.bad</a:t>
            </a:r>
            <a:r>
              <a:rPr lang="en-US" dirty="0"/>
              <a:t>=yellow</a:t>
            </a:r>
          </a:p>
          <a:p>
            <a:pPr marL="0" indent="0">
              <a:buNone/>
            </a:pPr>
            <a:r>
              <a:rPr lang="en-US" dirty="0"/>
              <a:t>    </a:t>
            </a:r>
            <a:r>
              <a:rPr lang="en-US" dirty="0" err="1"/>
              <a:t>allow.textmode</a:t>
            </a:r>
            <a:r>
              <a:rPr lang="en-US" dirty="0"/>
              <a:t>=true</a:t>
            </a:r>
            <a:endParaRPr lang="en-US" dirty="0">
              <a:solidFill>
                <a:srgbClr val="C00000"/>
              </a:solidFill>
            </a:endParaRPr>
          </a:p>
        </p:txBody>
      </p:sp>
    </p:spTree>
    <p:extLst>
      <p:ext uri="{BB962C8B-B14F-4D97-AF65-F5344CB8AC3E}">
        <p14:creationId xmlns:p14="http://schemas.microsoft.com/office/powerpoint/2010/main" val="27800448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Using </a:t>
            </a:r>
            <a:r>
              <a:rPr lang="en-US" dirty="0" err="1"/>
              <a:t>ConfigMaps</a:t>
            </a:r>
            <a:endParaRPr lang="en-US" dirty="0"/>
          </a:p>
        </p:txBody>
      </p:sp>
      <p:sp>
        <p:nvSpPr>
          <p:cNvPr id="2" name="Content Placeholder 1"/>
          <p:cNvSpPr>
            <a:spLocks noGrp="1"/>
          </p:cNvSpPr>
          <p:nvPr>
            <p:ph sz="quarter" idx="1"/>
          </p:nvPr>
        </p:nvSpPr>
        <p:spPr>
          <a:xfrm>
            <a:off x="1210056" y="1693628"/>
            <a:ext cx="10363200" cy="4326172"/>
          </a:xfrm>
        </p:spPr>
        <p:txBody>
          <a:bodyPr>
            <a:normAutofit/>
          </a:bodyPr>
          <a:lstStyle/>
          <a:p>
            <a:r>
              <a:rPr lang="en-US" dirty="0"/>
              <a:t>Defining a volume and mounting it inside the demo container as /</a:t>
            </a:r>
            <a:r>
              <a:rPr lang="en-US" dirty="0" err="1"/>
              <a:t>config</a:t>
            </a:r>
            <a:r>
              <a:rPr lang="en-US" dirty="0"/>
              <a:t> creates four files:</a:t>
            </a:r>
          </a:p>
          <a:p>
            <a:endParaRPr lang="en-US" dirty="0"/>
          </a:p>
          <a:p>
            <a:r>
              <a:rPr lang="en-US" dirty="0"/>
              <a:t>    /</a:t>
            </a:r>
            <a:r>
              <a:rPr lang="en-US" dirty="0" err="1"/>
              <a:t>config</a:t>
            </a:r>
            <a:r>
              <a:rPr lang="en-US" dirty="0"/>
              <a:t>/</a:t>
            </a:r>
            <a:r>
              <a:rPr lang="en-US" dirty="0" err="1"/>
              <a:t>player_initial_lives</a:t>
            </a:r>
            <a:endParaRPr lang="en-US" dirty="0"/>
          </a:p>
          <a:p>
            <a:r>
              <a:rPr lang="en-US" dirty="0"/>
              <a:t>    /</a:t>
            </a:r>
            <a:r>
              <a:rPr lang="en-US" dirty="0" err="1"/>
              <a:t>config</a:t>
            </a:r>
            <a:r>
              <a:rPr lang="en-US" dirty="0"/>
              <a:t>/</a:t>
            </a:r>
            <a:r>
              <a:rPr lang="en-US" dirty="0" err="1"/>
              <a:t>ui_properties_file_name</a:t>
            </a:r>
            <a:endParaRPr lang="en-US" dirty="0"/>
          </a:p>
          <a:p>
            <a:r>
              <a:rPr lang="en-US" dirty="0"/>
              <a:t>    /</a:t>
            </a:r>
            <a:r>
              <a:rPr lang="en-US" dirty="0" err="1"/>
              <a:t>config</a:t>
            </a:r>
            <a:r>
              <a:rPr lang="en-US" dirty="0"/>
              <a:t>/</a:t>
            </a:r>
            <a:r>
              <a:rPr lang="en-US" dirty="0" err="1"/>
              <a:t>game.properties</a:t>
            </a:r>
            <a:endParaRPr lang="en-US" dirty="0"/>
          </a:p>
          <a:p>
            <a:r>
              <a:rPr lang="en-US" dirty="0"/>
              <a:t>    /</a:t>
            </a:r>
            <a:r>
              <a:rPr lang="en-US" dirty="0" err="1"/>
              <a:t>config</a:t>
            </a:r>
            <a:r>
              <a:rPr lang="en-US" dirty="0"/>
              <a:t>/user-</a:t>
            </a:r>
            <a:r>
              <a:rPr lang="en-US" dirty="0" err="1"/>
              <a:t>interface.properties</a:t>
            </a:r>
            <a:endParaRPr lang="en-US" dirty="0">
              <a:solidFill>
                <a:srgbClr val="C00000"/>
              </a:solidFill>
            </a:endParaRPr>
          </a:p>
        </p:txBody>
      </p:sp>
    </p:spTree>
    <p:extLst>
      <p:ext uri="{BB962C8B-B14F-4D97-AF65-F5344CB8AC3E}">
        <p14:creationId xmlns:p14="http://schemas.microsoft.com/office/powerpoint/2010/main" val="41622337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Using </a:t>
            </a:r>
            <a:r>
              <a:rPr lang="en-US" dirty="0" err="1"/>
              <a:t>ConfigMaps</a:t>
            </a:r>
            <a:endParaRPr lang="en-US" dirty="0"/>
          </a:p>
        </p:txBody>
      </p:sp>
      <p:sp>
        <p:nvSpPr>
          <p:cNvPr id="2" name="Content Placeholder 1"/>
          <p:cNvSpPr>
            <a:spLocks noGrp="1"/>
          </p:cNvSpPr>
          <p:nvPr>
            <p:ph sz="quarter" idx="1"/>
          </p:nvPr>
        </p:nvSpPr>
        <p:spPr>
          <a:xfrm>
            <a:off x="1210056" y="1693628"/>
            <a:ext cx="10363200" cy="4326172"/>
          </a:xfrm>
        </p:spPr>
        <p:txBody>
          <a:bodyPr>
            <a:normAutofit fontScale="92500" lnSpcReduction="10000"/>
          </a:bodyPr>
          <a:lstStyle/>
          <a:p>
            <a:r>
              <a:rPr lang="en-US" dirty="0"/>
              <a:t> Create a </a:t>
            </a:r>
            <a:r>
              <a:rPr lang="en-US" dirty="0" err="1">
                <a:solidFill>
                  <a:srgbClr val="C00000"/>
                </a:solidFill>
              </a:rPr>
              <a:t>config</a:t>
            </a:r>
            <a:r>
              <a:rPr lang="en-US" dirty="0">
                <a:solidFill>
                  <a:srgbClr val="C00000"/>
                </a:solidFill>
              </a:rPr>
              <a:t> map </a:t>
            </a:r>
            <a:r>
              <a:rPr lang="en-US" dirty="0"/>
              <a:t>or use an existing one. Multiple Pods can reference the same </a:t>
            </a:r>
            <a:r>
              <a:rPr lang="en-US" dirty="0" err="1"/>
              <a:t>config</a:t>
            </a:r>
            <a:r>
              <a:rPr lang="en-US" dirty="0"/>
              <a:t> map.</a:t>
            </a:r>
          </a:p>
          <a:p>
            <a:r>
              <a:rPr lang="en-US" dirty="0"/>
              <a:t> Modify your Pod definition </a:t>
            </a:r>
            <a:r>
              <a:rPr lang="en-US" dirty="0">
                <a:solidFill>
                  <a:srgbClr val="C00000"/>
                </a:solidFill>
              </a:rPr>
              <a:t>to add a volume </a:t>
            </a:r>
            <a:r>
              <a:rPr lang="en-US" dirty="0"/>
              <a:t>under .</a:t>
            </a:r>
            <a:r>
              <a:rPr lang="en-US" dirty="0" err="1"/>
              <a:t>spec.volumes</a:t>
            </a:r>
            <a:r>
              <a:rPr lang="en-US" dirty="0"/>
              <a:t>[]. Name the volume anything, and have a .</a:t>
            </a:r>
            <a:r>
              <a:rPr lang="en-US" dirty="0" err="1"/>
              <a:t>spec.volumes</a:t>
            </a:r>
            <a:r>
              <a:rPr lang="en-US" dirty="0"/>
              <a:t>[].</a:t>
            </a:r>
            <a:r>
              <a:rPr lang="en-US" dirty="0" err="1"/>
              <a:t>configmap.localObjectReference</a:t>
            </a:r>
            <a:r>
              <a:rPr lang="en-US" dirty="0"/>
              <a:t> field set to reference your </a:t>
            </a:r>
            <a:r>
              <a:rPr lang="en-US" dirty="0" err="1"/>
              <a:t>ConfigMap</a:t>
            </a:r>
            <a:r>
              <a:rPr lang="en-US" dirty="0"/>
              <a:t> object.</a:t>
            </a:r>
          </a:p>
          <a:p>
            <a:r>
              <a:rPr lang="en-US" dirty="0"/>
              <a:t>Add a .</a:t>
            </a:r>
            <a:r>
              <a:rPr lang="en-US" dirty="0" err="1"/>
              <a:t>spec.containers</a:t>
            </a:r>
            <a:r>
              <a:rPr lang="en-US" dirty="0"/>
              <a:t>[].</a:t>
            </a:r>
            <a:r>
              <a:rPr lang="en-US" dirty="0" err="1"/>
              <a:t>volumeMounts</a:t>
            </a:r>
            <a:r>
              <a:rPr lang="en-US" dirty="0"/>
              <a:t>[] to each container that needs the </a:t>
            </a:r>
            <a:r>
              <a:rPr lang="en-US" dirty="0" err="1"/>
              <a:t>config</a:t>
            </a:r>
            <a:r>
              <a:rPr lang="en-US" dirty="0"/>
              <a:t> map. Specify </a:t>
            </a:r>
            <a:r>
              <a:rPr lang="en-US" dirty="0">
                <a:solidFill>
                  <a:srgbClr val="C00000"/>
                </a:solidFill>
              </a:rPr>
              <a:t>.</a:t>
            </a:r>
            <a:r>
              <a:rPr lang="en-US" dirty="0" err="1">
                <a:solidFill>
                  <a:srgbClr val="C00000"/>
                </a:solidFill>
              </a:rPr>
              <a:t>spec.containers</a:t>
            </a:r>
            <a:r>
              <a:rPr lang="en-US" dirty="0">
                <a:solidFill>
                  <a:srgbClr val="C00000"/>
                </a:solidFill>
              </a:rPr>
              <a:t>[].</a:t>
            </a:r>
            <a:r>
              <a:rPr lang="en-US" dirty="0" err="1">
                <a:solidFill>
                  <a:srgbClr val="C00000"/>
                </a:solidFill>
              </a:rPr>
              <a:t>volumeMounts</a:t>
            </a:r>
            <a:r>
              <a:rPr lang="en-US" dirty="0">
                <a:solidFill>
                  <a:srgbClr val="C00000"/>
                </a:solidFill>
              </a:rPr>
              <a:t>[].</a:t>
            </a:r>
            <a:r>
              <a:rPr lang="en-US" dirty="0" err="1">
                <a:solidFill>
                  <a:srgbClr val="C00000"/>
                </a:solidFill>
              </a:rPr>
              <a:t>readOnly</a:t>
            </a:r>
            <a:r>
              <a:rPr lang="en-US" dirty="0">
                <a:solidFill>
                  <a:srgbClr val="C00000"/>
                </a:solidFill>
              </a:rPr>
              <a:t> = true </a:t>
            </a:r>
            <a:r>
              <a:rPr lang="en-US" dirty="0"/>
              <a:t>and </a:t>
            </a:r>
            <a:r>
              <a:rPr lang="en-US" dirty="0">
                <a:solidFill>
                  <a:srgbClr val="C00000"/>
                </a:solidFill>
              </a:rPr>
              <a:t>.</a:t>
            </a:r>
            <a:r>
              <a:rPr lang="en-US" dirty="0" err="1">
                <a:solidFill>
                  <a:srgbClr val="C00000"/>
                </a:solidFill>
              </a:rPr>
              <a:t>spec.containers</a:t>
            </a:r>
            <a:r>
              <a:rPr lang="en-US" dirty="0">
                <a:solidFill>
                  <a:srgbClr val="C00000"/>
                </a:solidFill>
              </a:rPr>
              <a:t>[].</a:t>
            </a:r>
            <a:r>
              <a:rPr lang="en-US" dirty="0" err="1">
                <a:solidFill>
                  <a:srgbClr val="C00000"/>
                </a:solidFill>
              </a:rPr>
              <a:t>volumeMounts</a:t>
            </a:r>
            <a:r>
              <a:rPr lang="en-US" dirty="0">
                <a:solidFill>
                  <a:srgbClr val="C00000"/>
                </a:solidFill>
              </a:rPr>
              <a:t>[].</a:t>
            </a:r>
            <a:r>
              <a:rPr lang="en-US" dirty="0" err="1">
                <a:solidFill>
                  <a:srgbClr val="C00000"/>
                </a:solidFill>
              </a:rPr>
              <a:t>mountPath</a:t>
            </a:r>
            <a:r>
              <a:rPr lang="en-US" dirty="0">
                <a:solidFill>
                  <a:srgbClr val="C00000"/>
                </a:solidFill>
              </a:rPr>
              <a:t> </a:t>
            </a:r>
            <a:r>
              <a:rPr lang="en-US" dirty="0"/>
              <a:t>to an unused directory name where you would like the </a:t>
            </a:r>
            <a:r>
              <a:rPr lang="en-US" dirty="0" err="1"/>
              <a:t>config</a:t>
            </a:r>
            <a:r>
              <a:rPr lang="en-US" dirty="0"/>
              <a:t> map to appear.</a:t>
            </a:r>
          </a:p>
          <a:p>
            <a:r>
              <a:rPr lang="en-US" dirty="0">
                <a:solidFill>
                  <a:srgbClr val="C00000"/>
                </a:solidFill>
              </a:rPr>
              <a:t>Modify your image or command line </a:t>
            </a:r>
            <a:r>
              <a:rPr lang="en-US" dirty="0"/>
              <a:t>so that the program looks for files in that directory. Each key in the </a:t>
            </a:r>
            <a:r>
              <a:rPr lang="en-US" dirty="0" err="1"/>
              <a:t>config</a:t>
            </a:r>
            <a:r>
              <a:rPr lang="en-US" dirty="0"/>
              <a:t> map data map becomes the filename under </a:t>
            </a:r>
            <a:r>
              <a:rPr lang="en-US" dirty="0" err="1"/>
              <a:t>mountPath</a:t>
            </a:r>
            <a:r>
              <a:rPr lang="en-US" dirty="0"/>
              <a:t>.</a:t>
            </a:r>
            <a:endParaRPr lang="en-US" dirty="0">
              <a:solidFill>
                <a:srgbClr val="C00000"/>
              </a:solidFill>
            </a:endParaRPr>
          </a:p>
        </p:txBody>
      </p:sp>
    </p:spTree>
    <p:extLst>
      <p:ext uri="{BB962C8B-B14F-4D97-AF65-F5344CB8AC3E}">
        <p14:creationId xmlns:p14="http://schemas.microsoft.com/office/powerpoint/2010/main" val="2802160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CPU share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err="1"/>
              <a:t>Cpuset</a:t>
            </a:r>
            <a:r>
              <a:rPr lang="en-US" dirty="0"/>
              <a:t> constraint</a:t>
            </a:r>
          </a:p>
          <a:p>
            <a:r>
              <a:rPr lang="en-US" dirty="0"/>
              <a:t>This means processes in container can be executed on </a:t>
            </a:r>
            <a:r>
              <a:rPr lang="en-US" dirty="0" err="1"/>
              <a:t>cpu</a:t>
            </a:r>
            <a:r>
              <a:rPr lang="en-US" dirty="0"/>
              <a:t> 1 and </a:t>
            </a:r>
            <a:r>
              <a:rPr lang="en-US" dirty="0" err="1"/>
              <a:t>cpu</a:t>
            </a:r>
            <a:r>
              <a:rPr lang="en-US" dirty="0"/>
              <a:t> 3.</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cpuset-cpus</a:t>
            </a:r>
            <a:r>
              <a:rPr lang="en-US" dirty="0">
                <a:solidFill>
                  <a:srgbClr val="C00000"/>
                </a:solidFill>
              </a:rPr>
              <a:t>="1,3" ubuntu:14.04 /bin/bash</a:t>
            </a:r>
          </a:p>
          <a:p>
            <a:endParaRPr lang="en-US" dirty="0"/>
          </a:p>
          <a:p>
            <a:r>
              <a:rPr lang="en-US" dirty="0"/>
              <a:t>This means processes in container can be executed on </a:t>
            </a:r>
            <a:r>
              <a:rPr lang="en-US" dirty="0" err="1"/>
              <a:t>cpu</a:t>
            </a:r>
            <a:r>
              <a:rPr lang="en-US" dirty="0"/>
              <a:t> 0, </a:t>
            </a:r>
            <a:r>
              <a:rPr lang="en-US" dirty="0" err="1"/>
              <a:t>cpu</a:t>
            </a:r>
            <a:r>
              <a:rPr lang="en-US" dirty="0"/>
              <a:t> 1 and </a:t>
            </a:r>
            <a:r>
              <a:rPr lang="en-US" dirty="0" err="1"/>
              <a:t>cpu</a:t>
            </a:r>
            <a:r>
              <a:rPr lang="en-US" dirty="0"/>
              <a:t> 2.</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cpuset-cpus</a:t>
            </a:r>
            <a:r>
              <a:rPr lang="en-US" dirty="0">
                <a:solidFill>
                  <a:srgbClr val="C00000"/>
                </a:solidFill>
              </a:rPr>
              <a:t>="0-2" ubuntu:14.04 /bin/bash</a:t>
            </a:r>
          </a:p>
          <a:p>
            <a:endParaRPr lang="en-US" dirty="0"/>
          </a:p>
        </p:txBody>
      </p:sp>
    </p:spTree>
    <p:extLst>
      <p:ext uri="{BB962C8B-B14F-4D97-AF65-F5344CB8AC3E}">
        <p14:creationId xmlns:p14="http://schemas.microsoft.com/office/powerpoint/2010/main" val="17748021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n-US" dirty="0"/>
              <a:t>Kubernetes </a:t>
            </a:r>
            <a:r>
              <a:rPr lang="en-US" dirty="0" err="1"/>
              <a:t>ConfigMaps</a:t>
            </a:r>
            <a:endParaRPr lang="en-US" dirty="0"/>
          </a:p>
        </p:txBody>
      </p:sp>
      <p:sp>
        <p:nvSpPr>
          <p:cNvPr id="2" name="Content Placeholder 1"/>
          <p:cNvSpPr>
            <a:spLocks noGrp="1"/>
          </p:cNvSpPr>
          <p:nvPr>
            <p:ph sz="quarter" idx="1"/>
          </p:nvPr>
        </p:nvSpPr>
        <p:spPr>
          <a:xfrm>
            <a:off x="1210056" y="1693628"/>
            <a:ext cx="10363200" cy="4326172"/>
          </a:xfrm>
        </p:spPr>
        <p:txBody>
          <a:bodyPr numCol="2">
            <a:normAutofit/>
          </a:bodyPr>
          <a:lstStyle/>
          <a:p>
            <a:pPr marL="0" indent="0">
              <a:buNone/>
            </a:pPr>
            <a:r>
              <a:rPr lang="en-US" dirty="0" err="1"/>
              <a:t>apiVersion</a:t>
            </a:r>
            <a:r>
              <a:rPr lang="en-US" dirty="0"/>
              <a:t>: v1</a:t>
            </a:r>
          </a:p>
          <a:p>
            <a:pPr marL="0" indent="0">
              <a:buNone/>
            </a:pPr>
            <a:r>
              <a:rPr lang="en-US" dirty="0"/>
              <a:t>kind: Pod</a:t>
            </a:r>
          </a:p>
          <a:p>
            <a:pPr marL="0" indent="0">
              <a:buNone/>
            </a:pPr>
            <a:r>
              <a:rPr lang="en-US" dirty="0"/>
              <a:t>metadata:</a:t>
            </a:r>
          </a:p>
          <a:p>
            <a:pPr marL="0" indent="0">
              <a:buNone/>
            </a:pPr>
            <a:r>
              <a:rPr lang="en-US" dirty="0"/>
              <a:t>  name: </a:t>
            </a:r>
            <a:r>
              <a:rPr lang="en-US" dirty="0" err="1"/>
              <a:t>mypod</a:t>
            </a:r>
            <a:endParaRPr lang="en-US" dirty="0"/>
          </a:p>
          <a:p>
            <a:pPr marL="0" indent="0">
              <a:buNone/>
            </a:pPr>
            <a:r>
              <a:rPr lang="en-US" dirty="0"/>
              <a:t>spec:</a:t>
            </a:r>
          </a:p>
          <a:p>
            <a:pPr marL="0" indent="0">
              <a:buNone/>
            </a:pPr>
            <a:r>
              <a:rPr lang="en-US" dirty="0"/>
              <a:t>  containers:</a:t>
            </a:r>
          </a:p>
          <a:p>
            <a:pPr marL="0" indent="0">
              <a:buNone/>
            </a:pPr>
            <a:r>
              <a:rPr lang="en-US" dirty="0"/>
              <a:t>  - name: </a:t>
            </a:r>
            <a:r>
              <a:rPr lang="en-US" dirty="0" err="1"/>
              <a:t>mypod</a:t>
            </a:r>
            <a:endParaRPr lang="en-US" dirty="0"/>
          </a:p>
          <a:p>
            <a:pPr marL="0" indent="0">
              <a:buNone/>
            </a:pPr>
            <a:r>
              <a:rPr lang="en-US" dirty="0"/>
              <a:t>    image: </a:t>
            </a:r>
            <a:r>
              <a:rPr lang="en-US" dirty="0" err="1"/>
              <a:t>redis</a:t>
            </a:r>
            <a:endParaRPr lang="en-US" dirty="0"/>
          </a:p>
          <a:p>
            <a:pPr marL="0" indent="0">
              <a:buNone/>
            </a:pPr>
            <a:r>
              <a:rPr lang="en-US" dirty="0"/>
              <a:t>    </a:t>
            </a:r>
            <a:r>
              <a:rPr lang="en-US" dirty="0" err="1"/>
              <a:t>volumeMounts</a:t>
            </a:r>
            <a:r>
              <a:rPr lang="en-US" dirty="0"/>
              <a:t>:</a:t>
            </a:r>
          </a:p>
          <a:p>
            <a:pPr marL="0" indent="0">
              <a:buNone/>
            </a:pPr>
            <a:r>
              <a:rPr lang="en-US" dirty="0"/>
              <a:t>    - name: foo</a:t>
            </a:r>
          </a:p>
          <a:p>
            <a:pPr marL="0" indent="0">
              <a:buNone/>
            </a:pPr>
            <a:r>
              <a:rPr lang="en-US" dirty="0"/>
              <a:t>      </a:t>
            </a:r>
            <a:r>
              <a:rPr lang="en-US" dirty="0" err="1"/>
              <a:t>mountPath</a:t>
            </a:r>
            <a:r>
              <a:rPr lang="en-US" dirty="0"/>
              <a:t>: "/</a:t>
            </a:r>
            <a:r>
              <a:rPr lang="en-US" dirty="0" err="1"/>
              <a:t>etc</a:t>
            </a:r>
            <a:r>
              <a:rPr lang="en-US" dirty="0"/>
              <a:t>/foo"</a:t>
            </a:r>
          </a:p>
          <a:p>
            <a:pPr marL="0" indent="0">
              <a:buNone/>
            </a:pPr>
            <a:r>
              <a:rPr lang="en-US" dirty="0"/>
              <a:t>      </a:t>
            </a:r>
            <a:r>
              <a:rPr lang="en-US" dirty="0" err="1">
                <a:solidFill>
                  <a:srgbClr val="C00000"/>
                </a:solidFill>
              </a:rPr>
              <a:t>readOnly</a:t>
            </a:r>
            <a:r>
              <a:rPr lang="en-US" dirty="0">
                <a:solidFill>
                  <a:srgbClr val="C00000"/>
                </a:solidFill>
              </a:rPr>
              <a:t>: true</a:t>
            </a:r>
          </a:p>
          <a:p>
            <a:pPr marL="0" indent="0">
              <a:buNone/>
            </a:pPr>
            <a:r>
              <a:rPr lang="en-US" dirty="0"/>
              <a:t>  volumes:</a:t>
            </a:r>
          </a:p>
          <a:p>
            <a:pPr marL="0" indent="0">
              <a:buNone/>
            </a:pPr>
            <a:r>
              <a:rPr lang="en-US" dirty="0"/>
              <a:t>  - name: foo</a:t>
            </a:r>
          </a:p>
          <a:p>
            <a:pPr marL="0" indent="0">
              <a:buNone/>
            </a:pPr>
            <a:r>
              <a:rPr lang="en-US" dirty="0"/>
              <a:t>    </a:t>
            </a:r>
            <a:r>
              <a:rPr lang="en-US" dirty="0" err="1">
                <a:solidFill>
                  <a:srgbClr val="C00000"/>
                </a:solidFill>
              </a:rPr>
              <a:t>configmap</a:t>
            </a:r>
            <a:r>
              <a:rPr lang="en-US" dirty="0">
                <a:solidFill>
                  <a:srgbClr val="C00000"/>
                </a:solidFill>
              </a:rPr>
              <a:t>:</a:t>
            </a:r>
          </a:p>
          <a:p>
            <a:pPr marL="0" indent="0">
              <a:buNone/>
            </a:pPr>
            <a:r>
              <a:rPr lang="en-US" dirty="0">
                <a:solidFill>
                  <a:srgbClr val="C00000"/>
                </a:solidFill>
              </a:rPr>
              <a:t>      name: </a:t>
            </a:r>
            <a:r>
              <a:rPr lang="en-US" dirty="0" err="1">
                <a:solidFill>
                  <a:srgbClr val="C00000"/>
                </a:solidFill>
              </a:rPr>
              <a:t>myconfigmap</a:t>
            </a:r>
            <a:endParaRPr lang="en-US" dirty="0">
              <a:solidFill>
                <a:srgbClr val="C00000"/>
              </a:solidFill>
            </a:endParaRPr>
          </a:p>
        </p:txBody>
      </p:sp>
    </p:spTree>
    <p:extLst>
      <p:ext uri="{BB962C8B-B14F-4D97-AF65-F5344CB8AC3E}">
        <p14:creationId xmlns:p14="http://schemas.microsoft.com/office/powerpoint/2010/main" val="658816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Information Security</a:t>
            </a:r>
          </a:p>
        </p:txBody>
      </p:sp>
      <p:sp>
        <p:nvSpPr>
          <p:cNvPr id="5" name="Text Placeholder 4"/>
          <p:cNvSpPr>
            <a:spLocks noGrp="1"/>
          </p:cNvSpPr>
          <p:nvPr>
            <p:ph type="body" idx="1"/>
          </p:nvPr>
        </p:nvSpPr>
        <p:spPr/>
        <p:txBody>
          <a:bodyPr>
            <a:normAutofit lnSpcReduction="10000"/>
          </a:bodyPr>
          <a:lstStyle/>
          <a:p>
            <a:r>
              <a:rPr lang="en-US" dirty="0"/>
              <a:t>Secrets Management</a:t>
            </a:r>
          </a:p>
          <a:p>
            <a:endParaRPr lang="en-US" dirty="0"/>
          </a:p>
          <a:p>
            <a:r>
              <a:rPr lang="en-US" dirty="0"/>
              <a:t>https://kubernetes-security.info/#securing-your-container-images </a:t>
            </a:r>
          </a:p>
        </p:txBody>
      </p:sp>
    </p:spTree>
    <p:extLst>
      <p:ext uri="{BB962C8B-B14F-4D97-AF65-F5344CB8AC3E}">
        <p14:creationId xmlns:p14="http://schemas.microsoft.com/office/powerpoint/2010/main" val="11462992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Overview of Secrets</a:t>
            </a:r>
          </a:p>
        </p:txBody>
      </p:sp>
      <p:sp>
        <p:nvSpPr>
          <p:cNvPr id="2" name="Content Placeholder 1"/>
          <p:cNvSpPr>
            <a:spLocks noGrp="1"/>
          </p:cNvSpPr>
          <p:nvPr>
            <p:ph sz="quarter" idx="1"/>
          </p:nvPr>
        </p:nvSpPr>
        <p:spPr>
          <a:xfrm>
            <a:off x="1219200" y="1691640"/>
            <a:ext cx="10363200" cy="4328160"/>
          </a:xfrm>
        </p:spPr>
        <p:txBody>
          <a:bodyPr numCol="1"/>
          <a:lstStyle/>
          <a:p>
            <a:r>
              <a:rPr lang="en-US" dirty="0"/>
              <a:t>To use a Secret, a Pod needs to reference the Secret. A Secret can be used with a Pod in three ways:</a:t>
            </a:r>
          </a:p>
          <a:p>
            <a:endParaRPr lang="en-US" dirty="0"/>
          </a:p>
          <a:p>
            <a:r>
              <a:rPr lang="en-US" dirty="0"/>
              <a:t>    As files in a volume mounted on one or more of its containers.</a:t>
            </a:r>
          </a:p>
          <a:p>
            <a:r>
              <a:rPr lang="en-US" dirty="0"/>
              <a:t>    As container environment variable.</a:t>
            </a:r>
          </a:p>
          <a:p>
            <a:r>
              <a:rPr lang="en-US" dirty="0"/>
              <a:t>    By the </a:t>
            </a:r>
            <a:r>
              <a:rPr lang="en-US" dirty="0" err="1"/>
              <a:t>kubelet</a:t>
            </a:r>
            <a:r>
              <a:rPr lang="en-US" dirty="0"/>
              <a:t> when pulling images for the Pod.</a:t>
            </a:r>
          </a:p>
          <a:p>
            <a:endParaRPr lang="en-US" dirty="0"/>
          </a:p>
        </p:txBody>
      </p:sp>
    </p:spTree>
    <p:extLst>
      <p:ext uri="{BB962C8B-B14F-4D97-AF65-F5344CB8AC3E}">
        <p14:creationId xmlns:p14="http://schemas.microsoft.com/office/powerpoint/2010/main" val="14158599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Types of Secret</a:t>
            </a:r>
          </a:p>
        </p:txBody>
      </p:sp>
      <p:sp>
        <p:nvSpPr>
          <p:cNvPr id="2" name="Content Placeholder 1"/>
          <p:cNvSpPr>
            <a:spLocks noGrp="1"/>
          </p:cNvSpPr>
          <p:nvPr>
            <p:ph sz="quarter" idx="1"/>
          </p:nvPr>
        </p:nvSpPr>
        <p:spPr>
          <a:xfrm>
            <a:off x="1219200" y="1691640"/>
            <a:ext cx="10363200" cy="4328160"/>
          </a:xfrm>
        </p:spPr>
        <p:txBody>
          <a:bodyPr numCol="1"/>
          <a:lstStyle/>
          <a:p>
            <a:r>
              <a:rPr lang="en-US" dirty="0"/>
              <a:t>When creating a Secret, you can specify its type using the type field of a Secret resource, or certain equivalent </a:t>
            </a:r>
            <a:r>
              <a:rPr lang="en-US" dirty="0" err="1"/>
              <a:t>kubectl</a:t>
            </a:r>
            <a:r>
              <a:rPr lang="en-US" dirty="0"/>
              <a:t> command line flags (if available). </a:t>
            </a:r>
          </a:p>
          <a:p>
            <a:r>
              <a:rPr lang="en-US" dirty="0"/>
              <a:t>The type of a Secret is used to facilitate programmatic handling of </a:t>
            </a:r>
            <a:r>
              <a:rPr lang="en-US" dirty="0">
                <a:solidFill>
                  <a:srgbClr val="C00000"/>
                </a:solidFill>
              </a:rPr>
              <a:t>different kinds </a:t>
            </a:r>
            <a:r>
              <a:rPr lang="en-US" dirty="0"/>
              <a:t>of confidential data.</a:t>
            </a:r>
          </a:p>
          <a:p>
            <a:r>
              <a:rPr lang="en-US" dirty="0"/>
              <a:t>Kubernetes provides several </a:t>
            </a:r>
            <a:r>
              <a:rPr lang="en-US" dirty="0" err="1"/>
              <a:t>builtin</a:t>
            </a:r>
            <a:r>
              <a:rPr lang="en-US" dirty="0"/>
              <a:t> types for some common usage scenarios. These types vary in terms of the validations performed and the constraints Kubernetes imposes on them</a:t>
            </a:r>
          </a:p>
        </p:txBody>
      </p:sp>
    </p:spTree>
    <p:extLst>
      <p:ext uri="{BB962C8B-B14F-4D97-AF65-F5344CB8AC3E}">
        <p14:creationId xmlns:p14="http://schemas.microsoft.com/office/powerpoint/2010/main" val="58226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sz="quarter" idx="1"/>
          </p:nvPr>
        </p:nvPicPr>
        <p:blipFill>
          <a:blip r:embed="rId2"/>
          <a:stretch>
            <a:fillRect/>
          </a:stretch>
        </p:blipFill>
        <p:spPr>
          <a:xfrm>
            <a:off x="1217772" y="277368"/>
            <a:ext cx="9453276" cy="6141318"/>
          </a:xfrm>
          <a:prstGeom prst="rect">
            <a:avLst/>
          </a:prstGeom>
        </p:spPr>
      </p:pic>
    </p:spTree>
    <p:extLst>
      <p:ext uri="{BB962C8B-B14F-4D97-AF65-F5344CB8AC3E}">
        <p14:creationId xmlns:p14="http://schemas.microsoft.com/office/powerpoint/2010/main" val="1892063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Service account token Secrets</a:t>
            </a:r>
          </a:p>
        </p:txBody>
      </p:sp>
      <p:sp>
        <p:nvSpPr>
          <p:cNvPr id="2" name="Content Placeholder 1"/>
          <p:cNvSpPr>
            <a:spLocks noGrp="1"/>
          </p:cNvSpPr>
          <p:nvPr>
            <p:ph sz="quarter" idx="1"/>
          </p:nvPr>
        </p:nvSpPr>
        <p:spPr>
          <a:xfrm>
            <a:off x="1219200" y="1691640"/>
            <a:ext cx="10363200" cy="4328160"/>
          </a:xfrm>
        </p:spPr>
        <p:txBody>
          <a:bodyPr numCol="1">
            <a:normAutofit fontScale="92500" lnSpcReduction="10000"/>
          </a:bodyPr>
          <a:lstStyle/>
          <a:p>
            <a:r>
              <a:rPr lang="en-US" dirty="0" err="1">
                <a:solidFill>
                  <a:srgbClr val="C00000"/>
                </a:solidFill>
              </a:rPr>
              <a:t>apiVersion</a:t>
            </a:r>
            <a:r>
              <a:rPr lang="en-US" dirty="0">
                <a:solidFill>
                  <a:srgbClr val="C00000"/>
                </a:solidFill>
              </a:rPr>
              <a:t>: v1</a:t>
            </a:r>
          </a:p>
          <a:p>
            <a:r>
              <a:rPr lang="en-US" dirty="0">
                <a:solidFill>
                  <a:srgbClr val="C00000"/>
                </a:solidFill>
              </a:rPr>
              <a:t>kind: Secret</a:t>
            </a:r>
          </a:p>
          <a:p>
            <a:r>
              <a:rPr lang="en-US" dirty="0">
                <a:solidFill>
                  <a:srgbClr val="C00000"/>
                </a:solidFill>
              </a:rPr>
              <a:t>metadata:</a:t>
            </a:r>
          </a:p>
          <a:p>
            <a:r>
              <a:rPr lang="en-US" dirty="0">
                <a:solidFill>
                  <a:srgbClr val="C00000"/>
                </a:solidFill>
              </a:rPr>
              <a:t>  name: secret-</a:t>
            </a:r>
            <a:r>
              <a:rPr lang="en-US" dirty="0" err="1">
                <a:solidFill>
                  <a:srgbClr val="C00000"/>
                </a:solidFill>
              </a:rPr>
              <a:t>sa</a:t>
            </a:r>
            <a:r>
              <a:rPr lang="en-US" dirty="0">
                <a:solidFill>
                  <a:srgbClr val="C00000"/>
                </a:solidFill>
              </a:rPr>
              <a:t>-sample</a:t>
            </a:r>
          </a:p>
          <a:p>
            <a:r>
              <a:rPr lang="en-US" dirty="0">
                <a:solidFill>
                  <a:srgbClr val="C00000"/>
                </a:solidFill>
              </a:rPr>
              <a:t>  annotations:</a:t>
            </a:r>
          </a:p>
          <a:p>
            <a:r>
              <a:rPr lang="en-US" dirty="0">
                <a:solidFill>
                  <a:srgbClr val="C00000"/>
                </a:solidFill>
              </a:rPr>
              <a:t>    kubernetes.io/service-account.name: "</a:t>
            </a:r>
            <a:r>
              <a:rPr lang="en-US" dirty="0" err="1">
                <a:solidFill>
                  <a:srgbClr val="C00000"/>
                </a:solidFill>
              </a:rPr>
              <a:t>sa</a:t>
            </a:r>
            <a:r>
              <a:rPr lang="en-US" dirty="0">
                <a:solidFill>
                  <a:srgbClr val="C00000"/>
                </a:solidFill>
              </a:rPr>
              <a:t>-name"</a:t>
            </a:r>
          </a:p>
          <a:p>
            <a:r>
              <a:rPr lang="en-US" dirty="0">
                <a:solidFill>
                  <a:srgbClr val="C00000"/>
                </a:solidFill>
              </a:rPr>
              <a:t>type: kubernetes.io/service-account-token</a:t>
            </a:r>
          </a:p>
          <a:p>
            <a:r>
              <a:rPr lang="en-US" dirty="0">
                <a:solidFill>
                  <a:srgbClr val="C00000"/>
                </a:solidFill>
              </a:rPr>
              <a:t>data:</a:t>
            </a:r>
          </a:p>
          <a:p>
            <a:r>
              <a:rPr lang="en-US" dirty="0">
                <a:solidFill>
                  <a:srgbClr val="C00000"/>
                </a:solidFill>
              </a:rPr>
              <a:t>  # You can include additional key value pairs as you do with Opaque Secrets</a:t>
            </a:r>
          </a:p>
          <a:p>
            <a:r>
              <a:rPr lang="en-US" dirty="0">
                <a:solidFill>
                  <a:srgbClr val="C00000"/>
                </a:solidFill>
              </a:rPr>
              <a:t>  extra: </a:t>
            </a:r>
            <a:r>
              <a:rPr lang="en-US" dirty="0" err="1">
                <a:solidFill>
                  <a:srgbClr val="C00000"/>
                </a:solidFill>
              </a:rPr>
              <a:t>YmFyCg</a:t>
            </a:r>
            <a:r>
              <a:rPr lang="en-US" dirty="0">
                <a:solidFill>
                  <a:srgbClr val="C00000"/>
                </a:solidFill>
              </a:rPr>
              <a:t>==</a:t>
            </a:r>
          </a:p>
        </p:txBody>
      </p:sp>
    </p:spTree>
    <p:extLst>
      <p:ext uri="{BB962C8B-B14F-4D97-AF65-F5344CB8AC3E}">
        <p14:creationId xmlns:p14="http://schemas.microsoft.com/office/powerpoint/2010/main" val="16752321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Docker </a:t>
            </a:r>
            <a:r>
              <a:rPr lang="en-US" dirty="0" err="1"/>
              <a:t>config</a:t>
            </a:r>
            <a:r>
              <a:rPr lang="en-US" dirty="0"/>
              <a:t> Secrets</a:t>
            </a:r>
          </a:p>
        </p:txBody>
      </p:sp>
      <p:sp>
        <p:nvSpPr>
          <p:cNvPr id="2" name="Content Placeholder 1"/>
          <p:cNvSpPr>
            <a:spLocks noGrp="1"/>
          </p:cNvSpPr>
          <p:nvPr>
            <p:ph sz="quarter" idx="1"/>
          </p:nvPr>
        </p:nvSpPr>
        <p:spPr>
          <a:xfrm>
            <a:off x="1219200" y="1691640"/>
            <a:ext cx="10363200" cy="4328160"/>
          </a:xfrm>
        </p:spPr>
        <p:txBody>
          <a:bodyPr numCol="1">
            <a:normAutofit fontScale="85000" lnSpcReduction="20000"/>
          </a:bodyPr>
          <a:lstStyle/>
          <a:p>
            <a:r>
              <a:rPr lang="en-US" dirty="0"/>
              <a:t>You can use one of the following type values to create a Secret to store the credentials for accessing a Docker registry for images.</a:t>
            </a:r>
          </a:p>
          <a:p>
            <a:r>
              <a:rPr lang="en-US" dirty="0"/>
              <a:t>    </a:t>
            </a:r>
            <a:r>
              <a:rPr lang="en-US" dirty="0">
                <a:solidFill>
                  <a:srgbClr val="C00000"/>
                </a:solidFill>
              </a:rPr>
              <a:t>kubernetes.io/</a:t>
            </a:r>
            <a:r>
              <a:rPr lang="en-US" dirty="0" err="1">
                <a:solidFill>
                  <a:srgbClr val="C00000"/>
                </a:solidFill>
              </a:rPr>
              <a:t>dockercfg</a:t>
            </a:r>
            <a:endParaRPr lang="en-US" dirty="0">
              <a:solidFill>
                <a:srgbClr val="C00000"/>
              </a:solidFill>
            </a:endParaRPr>
          </a:p>
          <a:p>
            <a:r>
              <a:rPr lang="en-US" dirty="0">
                <a:solidFill>
                  <a:srgbClr val="C00000"/>
                </a:solidFill>
              </a:rPr>
              <a:t>    kubernetes.io/</a:t>
            </a:r>
            <a:r>
              <a:rPr lang="en-US" dirty="0" err="1">
                <a:solidFill>
                  <a:srgbClr val="C00000"/>
                </a:solidFill>
              </a:rPr>
              <a:t>dockerconfigjson</a:t>
            </a:r>
            <a:endParaRPr lang="en-US" dirty="0">
              <a:solidFill>
                <a:srgbClr val="C00000"/>
              </a:solidFill>
            </a:endParaRPr>
          </a:p>
          <a:p>
            <a:endParaRPr lang="en-US" dirty="0"/>
          </a:p>
          <a:p>
            <a:r>
              <a:rPr lang="en-US" dirty="0"/>
              <a:t>The </a:t>
            </a:r>
            <a:r>
              <a:rPr lang="en-US" dirty="0">
                <a:solidFill>
                  <a:srgbClr val="C00000"/>
                </a:solidFill>
              </a:rPr>
              <a:t>kubernetes.io/</a:t>
            </a:r>
            <a:r>
              <a:rPr lang="en-US" dirty="0" err="1">
                <a:solidFill>
                  <a:srgbClr val="C00000"/>
                </a:solidFill>
              </a:rPr>
              <a:t>dockercfg</a:t>
            </a:r>
            <a:r>
              <a:rPr lang="en-US" dirty="0"/>
              <a:t> type is reserved to store a serialized ~/.</a:t>
            </a:r>
            <a:r>
              <a:rPr lang="en-US" dirty="0" err="1"/>
              <a:t>dockercfg</a:t>
            </a:r>
            <a:r>
              <a:rPr lang="en-US" dirty="0"/>
              <a:t> which is the legacy format for configuring Docker command line. When using this Secret type, you have to ensure the Secret data field contains a .</a:t>
            </a:r>
            <a:r>
              <a:rPr lang="en-US" dirty="0" err="1"/>
              <a:t>dockercfg</a:t>
            </a:r>
            <a:r>
              <a:rPr lang="en-US" dirty="0"/>
              <a:t> key whose value is content of a ~/.</a:t>
            </a:r>
            <a:r>
              <a:rPr lang="en-US" dirty="0" err="1"/>
              <a:t>dockercfg</a:t>
            </a:r>
            <a:r>
              <a:rPr lang="en-US" dirty="0"/>
              <a:t> file encoded in the base64 format.</a:t>
            </a:r>
          </a:p>
          <a:p>
            <a:r>
              <a:rPr lang="en-US" dirty="0"/>
              <a:t>The </a:t>
            </a:r>
            <a:r>
              <a:rPr lang="en-US" dirty="0">
                <a:solidFill>
                  <a:srgbClr val="C00000"/>
                </a:solidFill>
              </a:rPr>
              <a:t>kubernetes.io/</a:t>
            </a:r>
            <a:r>
              <a:rPr lang="en-US" dirty="0" err="1">
                <a:solidFill>
                  <a:srgbClr val="C00000"/>
                </a:solidFill>
              </a:rPr>
              <a:t>dockerconfigjson</a:t>
            </a:r>
            <a:r>
              <a:rPr lang="en-US" dirty="0"/>
              <a:t> type is designed for storing a serialized JSON that follows the same format rules as the ~/.</a:t>
            </a:r>
            <a:r>
              <a:rPr lang="en-US" dirty="0" err="1"/>
              <a:t>docker</a:t>
            </a:r>
            <a:r>
              <a:rPr lang="en-US" dirty="0"/>
              <a:t>/</a:t>
            </a:r>
            <a:r>
              <a:rPr lang="en-US" dirty="0" err="1"/>
              <a:t>config.json</a:t>
            </a:r>
            <a:r>
              <a:rPr lang="en-US" dirty="0"/>
              <a:t> file which is a new format for ~/.</a:t>
            </a:r>
            <a:r>
              <a:rPr lang="en-US" dirty="0" err="1"/>
              <a:t>dockercfg</a:t>
            </a:r>
            <a:r>
              <a:rPr lang="en-US" dirty="0"/>
              <a:t>. When using this Secret type, the data field of the Secret object must contain a .</a:t>
            </a:r>
            <a:r>
              <a:rPr lang="en-US" dirty="0" err="1"/>
              <a:t>dockerconfigjson</a:t>
            </a:r>
            <a:r>
              <a:rPr lang="en-US" dirty="0"/>
              <a:t> key, in which the content for the ~/.</a:t>
            </a:r>
            <a:r>
              <a:rPr lang="en-US" dirty="0" err="1"/>
              <a:t>docker</a:t>
            </a:r>
            <a:r>
              <a:rPr lang="en-US" dirty="0"/>
              <a:t>/</a:t>
            </a:r>
            <a:r>
              <a:rPr lang="en-US" dirty="0" err="1"/>
              <a:t>config.json</a:t>
            </a:r>
            <a:r>
              <a:rPr lang="en-US" dirty="0"/>
              <a:t> file is provided as a base64 encoded string.</a:t>
            </a:r>
          </a:p>
        </p:txBody>
      </p:sp>
    </p:spTree>
    <p:extLst>
      <p:ext uri="{BB962C8B-B14F-4D97-AF65-F5344CB8AC3E}">
        <p14:creationId xmlns:p14="http://schemas.microsoft.com/office/powerpoint/2010/main" val="34332198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Docker </a:t>
            </a:r>
            <a:r>
              <a:rPr lang="en-US" dirty="0" err="1"/>
              <a:t>config</a:t>
            </a:r>
            <a:r>
              <a:rPr lang="en-US" dirty="0"/>
              <a:t> Secrets</a:t>
            </a:r>
          </a:p>
        </p:txBody>
      </p:sp>
      <p:sp>
        <p:nvSpPr>
          <p:cNvPr id="2" name="Content Placeholder 1"/>
          <p:cNvSpPr>
            <a:spLocks noGrp="1"/>
          </p:cNvSpPr>
          <p:nvPr>
            <p:ph sz="quarter" idx="1"/>
          </p:nvPr>
        </p:nvSpPr>
        <p:spPr>
          <a:xfrm>
            <a:off x="1219200" y="1691640"/>
            <a:ext cx="10363200" cy="4328160"/>
          </a:xfrm>
        </p:spPr>
        <p:txBody>
          <a:bodyPr numCol="1">
            <a:normAutofit fontScale="92500" lnSpcReduction="10000"/>
          </a:bodyPr>
          <a:lstStyle/>
          <a:p>
            <a:r>
              <a:rPr lang="en-US" dirty="0"/>
              <a:t>Below is an example for a kubernetes.io/</a:t>
            </a:r>
            <a:r>
              <a:rPr lang="en-US" dirty="0" err="1"/>
              <a:t>dockercfg</a:t>
            </a:r>
            <a:r>
              <a:rPr lang="en-US" dirty="0"/>
              <a:t> type of Secret:</a:t>
            </a:r>
          </a:p>
          <a:p>
            <a:endParaRPr lang="en-US" dirty="0"/>
          </a:p>
          <a:p>
            <a:r>
              <a:rPr lang="en-US" dirty="0" err="1">
                <a:solidFill>
                  <a:srgbClr val="C00000"/>
                </a:solidFill>
              </a:rPr>
              <a:t>apiVersion</a:t>
            </a:r>
            <a:r>
              <a:rPr lang="en-US" dirty="0">
                <a:solidFill>
                  <a:srgbClr val="C00000"/>
                </a:solidFill>
              </a:rPr>
              <a:t>: v1</a:t>
            </a:r>
          </a:p>
          <a:p>
            <a:r>
              <a:rPr lang="en-US" dirty="0">
                <a:solidFill>
                  <a:srgbClr val="C00000"/>
                </a:solidFill>
              </a:rPr>
              <a:t>kind: Secret</a:t>
            </a:r>
          </a:p>
          <a:p>
            <a:r>
              <a:rPr lang="en-US" dirty="0">
                <a:solidFill>
                  <a:srgbClr val="C00000"/>
                </a:solidFill>
              </a:rPr>
              <a:t>metadata:</a:t>
            </a:r>
          </a:p>
          <a:p>
            <a:r>
              <a:rPr lang="en-US" dirty="0">
                <a:solidFill>
                  <a:srgbClr val="C00000"/>
                </a:solidFill>
              </a:rPr>
              <a:t>  name: secret-</a:t>
            </a:r>
            <a:r>
              <a:rPr lang="en-US" dirty="0" err="1">
                <a:solidFill>
                  <a:srgbClr val="C00000"/>
                </a:solidFill>
              </a:rPr>
              <a:t>dockercfg</a:t>
            </a:r>
            <a:endParaRPr lang="en-US" dirty="0">
              <a:solidFill>
                <a:srgbClr val="C00000"/>
              </a:solidFill>
            </a:endParaRPr>
          </a:p>
          <a:p>
            <a:r>
              <a:rPr lang="en-US" dirty="0">
                <a:solidFill>
                  <a:srgbClr val="C00000"/>
                </a:solidFill>
              </a:rPr>
              <a:t>type: kubernetes.io/</a:t>
            </a:r>
            <a:r>
              <a:rPr lang="en-US" dirty="0" err="1">
                <a:solidFill>
                  <a:srgbClr val="C00000"/>
                </a:solidFill>
              </a:rPr>
              <a:t>dockercfg</a:t>
            </a:r>
            <a:endParaRPr lang="en-US" dirty="0">
              <a:solidFill>
                <a:srgbClr val="C00000"/>
              </a:solidFill>
            </a:endParaRPr>
          </a:p>
          <a:p>
            <a:r>
              <a:rPr lang="en-US" dirty="0">
                <a:solidFill>
                  <a:srgbClr val="C00000"/>
                </a:solidFill>
              </a:rPr>
              <a:t>data:</a:t>
            </a:r>
          </a:p>
          <a:p>
            <a:r>
              <a:rPr lang="en-US" dirty="0">
                <a:solidFill>
                  <a:srgbClr val="C00000"/>
                </a:solidFill>
              </a:rPr>
              <a:t>  .</a:t>
            </a:r>
            <a:r>
              <a:rPr lang="en-US" dirty="0" err="1">
                <a:solidFill>
                  <a:srgbClr val="C00000"/>
                </a:solidFill>
              </a:rPr>
              <a:t>dockercfg</a:t>
            </a:r>
            <a:r>
              <a:rPr lang="en-US" dirty="0">
                <a:solidFill>
                  <a:srgbClr val="C00000"/>
                </a:solidFill>
              </a:rPr>
              <a:t>: |</a:t>
            </a:r>
          </a:p>
          <a:p>
            <a:r>
              <a:rPr lang="en-US" dirty="0">
                <a:solidFill>
                  <a:srgbClr val="C00000"/>
                </a:solidFill>
              </a:rPr>
              <a:t>        "&lt;base64 encoded ~/.</a:t>
            </a:r>
            <a:r>
              <a:rPr lang="en-US" dirty="0" err="1">
                <a:solidFill>
                  <a:srgbClr val="C00000"/>
                </a:solidFill>
              </a:rPr>
              <a:t>dockercfg</a:t>
            </a:r>
            <a:r>
              <a:rPr lang="en-US" dirty="0">
                <a:solidFill>
                  <a:srgbClr val="C00000"/>
                </a:solidFill>
              </a:rPr>
              <a:t> file&gt;"</a:t>
            </a:r>
          </a:p>
        </p:txBody>
      </p:sp>
    </p:spTree>
    <p:extLst>
      <p:ext uri="{BB962C8B-B14F-4D97-AF65-F5344CB8AC3E}">
        <p14:creationId xmlns:p14="http://schemas.microsoft.com/office/powerpoint/2010/main" val="2341434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Basic authentication Secret</a:t>
            </a:r>
          </a:p>
        </p:txBody>
      </p:sp>
      <p:sp>
        <p:nvSpPr>
          <p:cNvPr id="2" name="Content Placeholder 1"/>
          <p:cNvSpPr>
            <a:spLocks noGrp="1"/>
          </p:cNvSpPr>
          <p:nvPr>
            <p:ph sz="quarter" idx="1"/>
          </p:nvPr>
        </p:nvSpPr>
        <p:spPr>
          <a:xfrm>
            <a:off x="1219200" y="1691640"/>
            <a:ext cx="10363200" cy="4328160"/>
          </a:xfrm>
        </p:spPr>
        <p:txBody>
          <a:bodyPr numCol="1">
            <a:normAutofit lnSpcReduction="10000"/>
          </a:bodyPr>
          <a:lstStyle/>
          <a:p>
            <a:r>
              <a:rPr lang="en-US" dirty="0"/>
              <a:t>The kubernetes.io/basic-</a:t>
            </a:r>
            <a:r>
              <a:rPr lang="en-US" dirty="0" err="1"/>
              <a:t>auth</a:t>
            </a:r>
            <a:r>
              <a:rPr lang="en-US" dirty="0"/>
              <a:t> type is provided for storing credentials needed for basic authentication. When using this Secret type, the data field of the Secret must contain one of the following two keys:</a:t>
            </a:r>
          </a:p>
          <a:p>
            <a:endParaRPr lang="en-US" dirty="0"/>
          </a:p>
          <a:p>
            <a:r>
              <a:rPr lang="en-US" dirty="0"/>
              <a:t>    </a:t>
            </a:r>
            <a:r>
              <a:rPr lang="en-US" dirty="0">
                <a:solidFill>
                  <a:srgbClr val="C00000"/>
                </a:solidFill>
              </a:rPr>
              <a:t>username</a:t>
            </a:r>
            <a:r>
              <a:rPr lang="en-US" dirty="0"/>
              <a:t>: the user name for authentication;</a:t>
            </a:r>
          </a:p>
          <a:p>
            <a:r>
              <a:rPr lang="en-US" dirty="0"/>
              <a:t>    </a:t>
            </a:r>
            <a:r>
              <a:rPr lang="en-US" dirty="0">
                <a:solidFill>
                  <a:srgbClr val="C00000"/>
                </a:solidFill>
              </a:rPr>
              <a:t>password</a:t>
            </a:r>
            <a:r>
              <a:rPr lang="en-US" dirty="0"/>
              <a:t>: the password or token for authentication.</a:t>
            </a:r>
          </a:p>
          <a:p>
            <a:endParaRPr lang="en-US" dirty="0"/>
          </a:p>
          <a:p>
            <a:r>
              <a:rPr lang="en-US" dirty="0"/>
              <a:t>Both values for the above two keys are </a:t>
            </a:r>
            <a:r>
              <a:rPr lang="en-US" dirty="0">
                <a:solidFill>
                  <a:srgbClr val="C00000"/>
                </a:solidFill>
              </a:rPr>
              <a:t>base64 encoded </a:t>
            </a:r>
            <a:r>
              <a:rPr lang="en-US" dirty="0"/>
              <a:t>strings. You can, of course, provide the clear text content using the </a:t>
            </a:r>
            <a:r>
              <a:rPr lang="en-US" dirty="0" err="1"/>
              <a:t>stringData</a:t>
            </a:r>
            <a:r>
              <a:rPr lang="en-US" dirty="0"/>
              <a:t> for Secret creation.</a:t>
            </a:r>
            <a:endParaRPr lang="en-US" dirty="0">
              <a:solidFill>
                <a:srgbClr val="C00000"/>
              </a:solidFill>
            </a:endParaRPr>
          </a:p>
        </p:txBody>
      </p:sp>
    </p:spTree>
    <p:extLst>
      <p:ext uri="{BB962C8B-B14F-4D97-AF65-F5344CB8AC3E}">
        <p14:creationId xmlns:p14="http://schemas.microsoft.com/office/powerpoint/2010/main" val="15557298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SSH authentication secrets</a:t>
            </a:r>
          </a:p>
        </p:txBody>
      </p:sp>
      <p:sp>
        <p:nvSpPr>
          <p:cNvPr id="2" name="Content Placeholder 1"/>
          <p:cNvSpPr>
            <a:spLocks noGrp="1"/>
          </p:cNvSpPr>
          <p:nvPr>
            <p:ph sz="quarter" idx="1"/>
          </p:nvPr>
        </p:nvSpPr>
        <p:spPr>
          <a:xfrm>
            <a:off x="1219200" y="1691640"/>
            <a:ext cx="10363200" cy="4328160"/>
          </a:xfrm>
        </p:spPr>
        <p:txBody>
          <a:bodyPr numCol="1">
            <a:normAutofit fontScale="77500" lnSpcReduction="20000"/>
          </a:bodyPr>
          <a:lstStyle/>
          <a:p>
            <a:r>
              <a:rPr lang="en-US" dirty="0"/>
              <a:t>The </a:t>
            </a:r>
            <a:r>
              <a:rPr lang="en-US" dirty="0" err="1"/>
              <a:t>builtin</a:t>
            </a:r>
            <a:r>
              <a:rPr lang="en-US" dirty="0"/>
              <a:t> type kubernetes.io/</a:t>
            </a:r>
            <a:r>
              <a:rPr lang="en-US" dirty="0" err="1"/>
              <a:t>ssh-auth</a:t>
            </a:r>
            <a:r>
              <a:rPr lang="en-US" dirty="0"/>
              <a:t> is provided for storing data used in SSH authentication. When using this Secret type, you will have to specify a </a:t>
            </a:r>
            <a:r>
              <a:rPr lang="en-US" dirty="0" err="1"/>
              <a:t>ssh-privatekey</a:t>
            </a:r>
            <a:r>
              <a:rPr lang="en-US" dirty="0"/>
              <a:t> key-value pair in the data (or </a:t>
            </a:r>
            <a:r>
              <a:rPr lang="en-US" dirty="0" err="1"/>
              <a:t>stringData</a:t>
            </a:r>
            <a:r>
              <a:rPr lang="en-US" dirty="0"/>
              <a:t>) field as the SSH credential to use.</a:t>
            </a:r>
          </a:p>
          <a:p>
            <a:endParaRPr lang="en-US" dirty="0"/>
          </a:p>
          <a:p>
            <a:r>
              <a:rPr lang="en-US" dirty="0" err="1">
                <a:solidFill>
                  <a:srgbClr val="C00000"/>
                </a:solidFill>
              </a:rPr>
              <a:t>apiVersion</a:t>
            </a:r>
            <a:r>
              <a:rPr lang="en-US" dirty="0">
                <a:solidFill>
                  <a:srgbClr val="C00000"/>
                </a:solidFill>
              </a:rPr>
              <a:t>: v1</a:t>
            </a:r>
          </a:p>
          <a:p>
            <a:r>
              <a:rPr lang="en-US" dirty="0">
                <a:solidFill>
                  <a:srgbClr val="C00000"/>
                </a:solidFill>
              </a:rPr>
              <a:t>kind: Secret</a:t>
            </a:r>
          </a:p>
          <a:p>
            <a:r>
              <a:rPr lang="en-US" dirty="0">
                <a:solidFill>
                  <a:srgbClr val="C00000"/>
                </a:solidFill>
              </a:rPr>
              <a:t>metadata:</a:t>
            </a:r>
          </a:p>
          <a:p>
            <a:r>
              <a:rPr lang="en-US" dirty="0">
                <a:solidFill>
                  <a:srgbClr val="C00000"/>
                </a:solidFill>
              </a:rPr>
              <a:t>  name: secret-</a:t>
            </a:r>
            <a:r>
              <a:rPr lang="en-US" dirty="0" err="1">
                <a:solidFill>
                  <a:srgbClr val="C00000"/>
                </a:solidFill>
              </a:rPr>
              <a:t>ssh</a:t>
            </a:r>
            <a:r>
              <a:rPr lang="en-US" dirty="0">
                <a:solidFill>
                  <a:srgbClr val="C00000"/>
                </a:solidFill>
              </a:rPr>
              <a:t>-</a:t>
            </a:r>
            <a:r>
              <a:rPr lang="en-US" dirty="0" err="1">
                <a:solidFill>
                  <a:srgbClr val="C00000"/>
                </a:solidFill>
              </a:rPr>
              <a:t>auth</a:t>
            </a:r>
            <a:endParaRPr lang="en-US" dirty="0">
              <a:solidFill>
                <a:srgbClr val="C00000"/>
              </a:solidFill>
            </a:endParaRPr>
          </a:p>
          <a:p>
            <a:r>
              <a:rPr lang="en-US" dirty="0">
                <a:solidFill>
                  <a:srgbClr val="C00000"/>
                </a:solidFill>
              </a:rPr>
              <a:t>type: kubernetes.io/</a:t>
            </a:r>
            <a:r>
              <a:rPr lang="en-US" dirty="0" err="1">
                <a:solidFill>
                  <a:srgbClr val="C00000"/>
                </a:solidFill>
              </a:rPr>
              <a:t>ssh-auth</a:t>
            </a:r>
            <a:endParaRPr lang="en-US" dirty="0">
              <a:solidFill>
                <a:srgbClr val="C00000"/>
              </a:solidFill>
            </a:endParaRPr>
          </a:p>
          <a:p>
            <a:r>
              <a:rPr lang="en-US" dirty="0">
                <a:solidFill>
                  <a:srgbClr val="C00000"/>
                </a:solidFill>
              </a:rPr>
              <a:t>data:</a:t>
            </a:r>
          </a:p>
          <a:p>
            <a:r>
              <a:rPr lang="en-US" dirty="0">
                <a:solidFill>
                  <a:srgbClr val="C00000"/>
                </a:solidFill>
              </a:rPr>
              <a:t>  # the data is abbreviated in this example</a:t>
            </a:r>
          </a:p>
          <a:p>
            <a:r>
              <a:rPr lang="en-US" dirty="0">
                <a:solidFill>
                  <a:srgbClr val="C00000"/>
                </a:solidFill>
              </a:rPr>
              <a:t>  </a:t>
            </a:r>
            <a:r>
              <a:rPr lang="en-US" dirty="0" err="1">
                <a:solidFill>
                  <a:srgbClr val="C00000"/>
                </a:solidFill>
              </a:rPr>
              <a:t>ssh-privatekey</a:t>
            </a:r>
            <a:r>
              <a:rPr lang="en-US" dirty="0">
                <a:solidFill>
                  <a:srgbClr val="C00000"/>
                </a:solidFill>
              </a:rPr>
              <a:t>: |</a:t>
            </a:r>
          </a:p>
          <a:p>
            <a:r>
              <a:rPr lang="en-US" dirty="0">
                <a:solidFill>
                  <a:srgbClr val="C00000"/>
                </a:solidFill>
              </a:rPr>
              <a:t>          </a:t>
            </a:r>
            <a:r>
              <a:rPr lang="en-US" dirty="0" err="1">
                <a:solidFill>
                  <a:srgbClr val="C00000"/>
                </a:solidFill>
              </a:rPr>
              <a:t>MIIEpQIBAAKCAQEAulqb</a:t>
            </a:r>
            <a:r>
              <a:rPr lang="en-US" dirty="0">
                <a:solidFill>
                  <a:srgbClr val="C00000"/>
                </a:solidFill>
              </a:rPr>
              <a:t>/Y ...</a:t>
            </a:r>
          </a:p>
        </p:txBody>
      </p:sp>
    </p:spTree>
    <p:extLst>
      <p:ext uri="{BB962C8B-B14F-4D97-AF65-F5344CB8AC3E}">
        <p14:creationId xmlns:p14="http://schemas.microsoft.com/office/powerpoint/2010/main" val="4003748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By </a:t>
            </a:r>
            <a:r>
              <a:rPr lang="en-US" dirty="0">
                <a:solidFill>
                  <a:srgbClr val="C00000"/>
                </a:solidFill>
              </a:rPr>
              <a:t>default</a:t>
            </a:r>
            <a:r>
              <a:rPr lang="en-US" dirty="0"/>
              <a:t>, all containers get the same proportion of block IO bandwidth (</a:t>
            </a:r>
            <a:r>
              <a:rPr lang="en-US" dirty="0" err="1"/>
              <a:t>blkio</a:t>
            </a:r>
            <a:r>
              <a:rPr lang="en-US" dirty="0"/>
              <a:t>). This proportion is </a:t>
            </a:r>
            <a:r>
              <a:rPr lang="en-US" dirty="0">
                <a:solidFill>
                  <a:srgbClr val="C00000"/>
                </a:solidFill>
              </a:rPr>
              <a:t>500</a:t>
            </a:r>
            <a:r>
              <a:rPr lang="en-US" dirty="0"/>
              <a:t>. To modify this proportion, change the container’s </a:t>
            </a:r>
            <a:r>
              <a:rPr lang="en-US" dirty="0" err="1"/>
              <a:t>blkio</a:t>
            </a:r>
            <a:r>
              <a:rPr lang="en-US" dirty="0"/>
              <a:t> weight relative to the weighting of all other running containers using the --</a:t>
            </a:r>
            <a:r>
              <a:rPr lang="en-US" dirty="0" err="1"/>
              <a:t>blkio</a:t>
            </a:r>
            <a:r>
              <a:rPr lang="en-US" dirty="0"/>
              <a:t>-weight flag.</a:t>
            </a:r>
          </a:p>
          <a:p>
            <a:r>
              <a:rPr lang="en-US" dirty="0"/>
              <a:t>The --</a:t>
            </a:r>
            <a:r>
              <a:rPr lang="en-US" dirty="0" err="1"/>
              <a:t>blkio</a:t>
            </a:r>
            <a:r>
              <a:rPr lang="en-US" dirty="0"/>
              <a:t>-weight flag can set the weighting to a value between 10 to 1000. For example, the commands below create two containers with different </a:t>
            </a:r>
            <a:r>
              <a:rPr lang="en-US" dirty="0" err="1"/>
              <a:t>blkio</a:t>
            </a:r>
            <a:r>
              <a:rPr lang="en-US" dirty="0"/>
              <a:t> weight:</a:t>
            </a:r>
          </a:p>
          <a:p>
            <a:pPr marL="0" indent="0">
              <a:buNone/>
            </a:pPr>
            <a:r>
              <a:rPr lang="en-US" dirty="0"/>
              <a:t>	</a:t>
            </a:r>
            <a:r>
              <a:rPr lang="en-US" dirty="0" err="1">
                <a:solidFill>
                  <a:srgbClr val="C00000"/>
                </a:solidFill>
              </a:rPr>
              <a:t>docker</a:t>
            </a:r>
            <a:r>
              <a:rPr lang="en-US" dirty="0">
                <a:solidFill>
                  <a:srgbClr val="C00000"/>
                </a:solidFill>
              </a:rPr>
              <a:t> run -it --name c1 --</a:t>
            </a:r>
            <a:r>
              <a:rPr lang="en-US" dirty="0" err="1">
                <a:solidFill>
                  <a:srgbClr val="C00000"/>
                </a:solidFill>
              </a:rPr>
              <a:t>blkio</a:t>
            </a:r>
            <a:r>
              <a:rPr lang="en-US" dirty="0">
                <a:solidFill>
                  <a:srgbClr val="C00000"/>
                </a:solidFill>
              </a:rPr>
              <a:t>-weight 300 ubuntu:14.04 /bin/bash</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--name c2 --</a:t>
            </a:r>
            <a:r>
              <a:rPr lang="en-US" dirty="0" err="1">
                <a:solidFill>
                  <a:srgbClr val="C00000"/>
                </a:solidFill>
              </a:rPr>
              <a:t>blkio</a:t>
            </a:r>
            <a:r>
              <a:rPr lang="en-US" dirty="0">
                <a:solidFill>
                  <a:srgbClr val="C00000"/>
                </a:solidFill>
              </a:rPr>
              <a:t>-weight 600 ubuntu:14.04 /bin/bash</a:t>
            </a:r>
          </a:p>
          <a:p>
            <a:endParaRPr lang="en-US" dirty="0"/>
          </a:p>
        </p:txBody>
      </p:sp>
    </p:spTree>
    <p:extLst>
      <p:ext uri="{BB962C8B-B14F-4D97-AF65-F5344CB8AC3E}">
        <p14:creationId xmlns:p14="http://schemas.microsoft.com/office/powerpoint/2010/main" val="4194448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TLS secrets</a:t>
            </a:r>
          </a:p>
        </p:txBody>
      </p:sp>
      <p:sp>
        <p:nvSpPr>
          <p:cNvPr id="2" name="Content Placeholder 1"/>
          <p:cNvSpPr>
            <a:spLocks noGrp="1"/>
          </p:cNvSpPr>
          <p:nvPr>
            <p:ph sz="quarter" idx="1"/>
          </p:nvPr>
        </p:nvSpPr>
        <p:spPr>
          <a:xfrm>
            <a:off x="1219200" y="1691640"/>
            <a:ext cx="10363200" cy="4328160"/>
          </a:xfrm>
        </p:spPr>
        <p:txBody>
          <a:bodyPr numCol="1">
            <a:normAutofit/>
          </a:bodyPr>
          <a:lstStyle/>
          <a:p>
            <a:r>
              <a:rPr lang="en-US" dirty="0"/>
              <a:t>Kubernetes provides a </a:t>
            </a:r>
            <a:r>
              <a:rPr lang="en-US" dirty="0" err="1"/>
              <a:t>builtin</a:t>
            </a:r>
            <a:r>
              <a:rPr lang="en-US" dirty="0"/>
              <a:t> Secret type kubernetes.io/</a:t>
            </a:r>
            <a:r>
              <a:rPr lang="en-US" dirty="0" err="1"/>
              <a:t>tls</a:t>
            </a:r>
            <a:r>
              <a:rPr lang="en-US" dirty="0"/>
              <a:t> for storing a </a:t>
            </a:r>
            <a:r>
              <a:rPr lang="en-US" dirty="0">
                <a:solidFill>
                  <a:srgbClr val="C00000"/>
                </a:solidFill>
              </a:rPr>
              <a:t>certificate and its associated ke</a:t>
            </a:r>
            <a:r>
              <a:rPr lang="en-US" dirty="0"/>
              <a:t>y that are typically used for TLS . </a:t>
            </a:r>
          </a:p>
          <a:p>
            <a:r>
              <a:rPr lang="en-US" dirty="0"/>
              <a:t>This data is primarily used with TLS termination of the Ingress resource, but may be used with other resources or directly by a workload. </a:t>
            </a:r>
          </a:p>
          <a:p>
            <a:r>
              <a:rPr lang="en-US" dirty="0"/>
              <a:t>When using this type of Secret, the </a:t>
            </a:r>
            <a:r>
              <a:rPr lang="en-US" dirty="0" err="1"/>
              <a:t>tls.key</a:t>
            </a:r>
            <a:r>
              <a:rPr lang="en-US" dirty="0"/>
              <a:t> and the tls.crt key must be provided in the data (or </a:t>
            </a:r>
            <a:r>
              <a:rPr lang="en-US" dirty="0" err="1"/>
              <a:t>stringData</a:t>
            </a:r>
            <a:r>
              <a:rPr lang="en-US" dirty="0"/>
              <a:t>) field of the Secret configuration, although the API server doesn't actually validate the values for each key.</a:t>
            </a:r>
            <a:endParaRPr lang="en-US" dirty="0">
              <a:solidFill>
                <a:srgbClr val="C00000"/>
              </a:solidFill>
            </a:endParaRPr>
          </a:p>
        </p:txBody>
      </p:sp>
    </p:spTree>
    <p:extLst>
      <p:ext uri="{BB962C8B-B14F-4D97-AF65-F5344CB8AC3E}">
        <p14:creationId xmlns:p14="http://schemas.microsoft.com/office/powerpoint/2010/main" val="20390999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TLS secrets</a:t>
            </a:r>
          </a:p>
        </p:txBody>
      </p:sp>
      <p:sp>
        <p:nvSpPr>
          <p:cNvPr id="2" name="Content Placeholder 1"/>
          <p:cNvSpPr>
            <a:spLocks noGrp="1"/>
          </p:cNvSpPr>
          <p:nvPr>
            <p:ph sz="quarter" idx="1"/>
          </p:nvPr>
        </p:nvSpPr>
        <p:spPr>
          <a:xfrm>
            <a:off x="1219200" y="1691640"/>
            <a:ext cx="10363200" cy="4328160"/>
          </a:xfrm>
        </p:spPr>
        <p:txBody>
          <a:bodyPr numCol="1">
            <a:normAutofit fontScale="92500" lnSpcReduction="20000"/>
          </a:bodyPr>
          <a:lstStyle/>
          <a:p>
            <a:r>
              <a:rPr lang="en-US" dirty="0" err="1"/>
              <a:t>apiVersion</a:t>
            </a:r>
            <a:r>
              <a:rPr lang="en-US" dirty="0"/>
              <a:t>: v1</a:t>
            </a:r>
          </a:p>
          <a:p>
            <a:r>
              <a:rPr lang="en-US" dirty="0"/>
              <a:t>kind: Secret</a:t>
            </a:r>
          </a:p>
          <a:p>
            <a:r>
              <a:rPr lang="en-US" dirty="0"/>
              <a:t>metadata:</a:t>
            </a:r>
          </a:p>
          <a:p>
            <a:r>
              <a:rPr lang="en-US" dirty="0"/>
              <a:t>  name: secret-</a:t>
            </a:r>
            <a:r>
              <a:rPr lang="en-US" dirty="0" err="1"/>
              <a:t>tls</a:t>
            </a:r>
            <a:endParaRPr lang="en-US" dirty="0"/>
          </a:p>
          <a:p>
            <a:r>
              <a:rPr lang="en-US" dirty="0"/>
              <a:t>type: kubernetes.io/</a:t>
            </a:r>
            <a:r>
              <a:rPr lang="en-US" dirty="0" err="1"/>
              <a:t>tls</a:t>
            </a:r>
            <a:endParaRPr lang="en-US" dirty="0"/>
          </a:p>
          <a:p>
            <a:r>
              <a:rPr lang="en-US" dirty="0"/>
              <a:t>data:</a:t>
            </a:r>
          </a:p>
          <a:p>
            <a:r>
              <a:rPr lang="en-US" dirty="0"/>
              <a:t>  # the data is abbreviated in this example</a:t>
            </a:r>
          </a:p>
          <a:p>
            <a:r>
              <a:rPr lang="en-US" dirty="0"/>
              <a:t>  tls.crt: |</a:t>
            </a:r>
          </a:p>
          <a:p>
            <a:r>
              <a:rPr lang="en-US" dirty="0"/>
              <a:t>        MIIC2DCCAcCgAwIBAgIBATANBgkqh ...</a:t>
            </a:r>
          </a:p>
          <a:p>
            <a:r>
              <a:rPr lang="en-US" dirty="0"/>
              <a:t>  </a:t>
            </a:r>
            <a:r>
              <a:rPr lang="en-US" dirty="0" err="1"/>
              <a:t>tls.key</a:t>
            </a:r>
            <a:r>
              <a:rPr lang="en-US" dirty="0"/>
              <a:t>: |</a:t>
            </a:r>
          </a:p>
          <a:p>
            <a:r>
              <a:rPr lang="en-US" dirty="0"/>
              <a:t>        MIIEpgIBAAKCAQEA7yn3bRHQ5FHMQ ...</a:t>
            </a:r>
            <a:endParaRPr lang="en-US" dirty="0">
              <a:solidFill>
                <a:srgbClr val="C00000"/>
              </a:solidFill>
            </a:endParaRPr>
          </a:p>
        </p:txBody>
      </p:sp>
    </p:spTree>
    <p:extLst>
      <p:ext uri="{BB962C8B-B14F-4D97-AF65-F5344CB8AC3E}">
        <p14:creationId xmlns:p14="http://schemas.microsoft.com/office/powerpoint/2010/main" val="37994949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Using Secrets as files from a Pod</a:t>
            </a:r>
          </a:p>
        </p:txBody>
      </p:sp>
      <p:sp>
        <p:nvSpPr>
          <p:cNvPr id="2" name="Content Placeholder 1"/>
          <p:cNvSpPr>
            <a:spLocks noGrp="1"/>
          </p:cNvSpPr>
          <p:nvPr>
            <p:ph sz="quarter" idx="1"/>
          </p:nvPr>
        </p:nvSpPr>
        <p:spPr>
          <a:xfrm>
            <a:off x="1219200" y="1691640"/>
            <a:ext cx="10363200" cy="4328160"/>
          </a:xfrm>
        </p:spPr>
        <p:txBody>
          <a:bodyPr numCol="1">
            <a:normAutofit fontScale="85000" lnSpcReduction="10000"/>
          </a:bodyPr>
          <a:lstStyle/>
          <a:p>
            <a:r>
              <a:rPr lang="en-US" dirty="0"/>
              <a:t>To consume a Secret in a volume in a Pod:</a:t>
            </a:r>
          </a:p>
          <a:p>
            <a:endParaRPr lang="en-US" dirty="0"/>
          </a:p>
          <a:p>
            <a:r>
              <a:rPr lang="en-US" dirty="0"/>
              <a:t>    Create a secret or use an existing one. Multiple Pods can reference the same secret.</a:t>
            </a:r>
          </a:p>
          <a:p>
            <a:r>
              <a:rPr lang="en-US" dirty="0"/>
              <a:t>    Modify your Pod definition to add a volume under .</a:t>
            </a:r>
            <a:r>
              <a:rPr lang="en-US" dirty="0" err="1"/>
              <a:t>spec.volumes</a:t>
            </a:r>
            <a:r>
              <a:rPr lang="en-US" dirty="0"/>
              <a:t>[]. Name the volume anything, and have a .</a:t>
            </a:r>
            <a:r>
              <a:rPr lang="en-US" dirty="0" err="1"/>
              <a:t>spec.volumes</a:t>
            </a:r>
            <a:r>
              <a:rPr lang="en-US" dirty="0"/>
              <a:t>[].</a:t>
            </a:r>
            <a:r>
              <a:rPr lang="en-US" dirty="0" err="1"/>
              <a:t>secret.secretName</a:t>
            </a:r>
            <a:r>
              <a:rPr lang="en-US" dirty="0"/>
              <a:t> field equal to the name of the Secret object.</a:t>
            </a:r>
          </a:p>
          <a:p>
            <a:r>
              <a:rPr lang="en-US" dirty="0"/>
              <a:t>    Add a .</a:t>
            </a:r>
            <a:r>
              <a:rPr lang="en-US" dirty="0" err="1"/>
              <a:t>spec.containers</a:t>
            </a:r>
            <a:r>
              <a:rPr lang="en-US" dirty="0"/>
              <a:t>[].</a:t>
            </a:r>
            <a:r>
              <a:rPr lang="en-US" dirty="0" err="1"/>
              <a:t>volumeMounts</a:t>
            </a:r>
            <a:r>
              <a:rPr lang="en-US" dirty="0"/>
              <a:t>[] to each container that needs the secret. Specify .</a:t>
            </a:r>
            <a:r>
              <a:rPr lang="en-US" dirty="0" err="1"/>
              <a:t>spec.containers</a:t>
            </a:r>
            <a:r>
              <a:rPr lang="en-US" dirty="0"/>
              <a:t>[].</a:t>
            </a:r>
            <a:r>
              <a:rPr lang="en-US" dirty="0" err="1"/>
              <a:t>volumeMounts</a:t>
            </a:r>
            <a:r>
              <a:rPr lang="en-US" dirty="0"/>
              <a:t>[].</a:t>
            </a:r>
            <a:r>
              <a:rPr lang="en-US" dirty="0" err="1"/>
              <a:t>readOnly</a:t>
            </a:r>
            <a:r>
              <a:rPr lang="en-US" dirty="0"/>
              <a:t> = true and .</a:t>
            </a:r>
            <a:r>
              <a:rPr lang="en-US" dirty="0" err="1"/>
              <a:t>spec.containers</a:t>
            </a:r>
            <a:r>
              <a:rPr lang="en-US" dirty="0"/>
              <a:t>[].</a:t>
            </a:r>
            <a:r>
              <a:rPr lang="en-US" dirty="0" err="1"/>
              <a:t>volumeMounts</a:t>
            </a:r>
            <a:r>
              <a:rPr lang="en-US" dirty="0"/>
              <a:t>[].</a:t>
            </a:r>
            <a:r>
              <a:rPr lang="en-US" dirty="0" err="1"/>
              <a:t>mountPath</a:t>
            </a:r>
            <a:r>
              <a:rPr lang="en-US" dirty="0"/>
              <a:t> to an unused directory name where you would like the secrets to appear.</a:t>
            </a:r>
          </a:p>
          <a:p>
            <a:r>
              <a:rPr lang="en-US" dirty="0"/>
              <a:t>    Modify your image or command line so that the program looks for files in that directory. Each key in the secret data map becomes the filename under </a:t>
            </a:r>
            <a:r>
              <a:rPr lang="en-US" dirty="0" err="1"/>
              <a:t>mountPath</a:t>
            </a:r>
            <a:r>
              <a:rPr lang="en-US" dirty="0"/>
              <a:t>.</a:t>
            </a:r>
          </a:p>
          <a:p>
            <a:endParaRPr lang="en-US" dirty="0" err="1"/>
          </a:p>
        </p:txBody>
      </p:sp>
    </p:spTree>
    <p:extLst>
      <p:ext uri="{BB962C8B-B14F-4D97-AF65-F5344CB8AC3E}">
        <p14:creationId xmlns:p14="http://schemas.microsoft.com/office/powerpoint/2010/main" val="14807377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Projection of Secret keys to specific paths</a:t>
            </a:r>
          </a:p>
        </p:txBody>
      </p:sp>
      <p:sp>
        <p:nvSpPr>
          <p:cNvPr id="2" name="Content Placeholder 1"/>
          <p:cNvSpPr>
            <a:spLocks noGrp="1"/>
          </p:cNvSpPr>
          <p:nvPr>
            <p:ph sz="quarter" idx="1"/>
          </p:nvPr>
        </p:nvSpPr>
        <p:spPr>
          <a:xfrm>
            <a:off x="1219200" y="1691640"/>
            <a:ext cx="10363200" cy="4328160"/>
          </a:xfrm>
        </p:spPr>
        <p:txBody>
          <a:bodyPr numCol="2">
            <a:normAutofit fontScale="92500" lnSpcReduction="10000"/>
          </a:bodyPr>
          <a:lstStyle/>
          <a:p>
            <a:r>
              <a:rPr lang="en-US" dirty="0" err="1"/>
              <a:t>apiVersion</a:t>
            </a:r>
            <a:r>
              <a:rPr lang="en-US" dirty="0"/>
              <a:t>: v1</a:t>
            </a:r>
          </a:p>
          <a:p>
            <a:r>
              <a:rPr lang="en-US" dirty="0"/>
              <a:t>kind: Pod</a:t>
            </a:r>
          </a:p>
          <a:p>
            <a:r>
              <a:rPr lang="en-US" dirty="0"/>
              <a:t>metadata:</a:t>
            </a:r>
          </a:p>
          <a:p>
            <a:r>
              <a:rPr lang="en-US" dirty="0"/>
              <a:t>  name: </a:t>
            </a:r>
            <a:r>
              <a:rPr lang="en-US" dirty="0" err="1"/>
              <a:t>mypod</a:t>
            </a:r>
            <a:endParaRPr lang="en-US" dirty="0"/>
          </a:p>
          <a:p>
            <a:r>
              <a:rPr lang="en-US" dirty="0"/>
              <a:t>spec:</a:t>
            </a:r>
          </a:p>
          <a:p>
            <a:r>
              <a:rPr lang="en-US" dirty="0"/>
              <a:t>  containers:</a:t>
            </a:r>
          </a:p>
          <a:p>
            <a:r>
              <a:rPr lang="en-US" dirty="0"/>
              <a:t>  - name: </a:t>
            </a:r>
            <a:r>
              <a:rPr lang="en-US" dirty="0" err="1"/>
              <a:t>mypod</a:t>
            </a:r>
            <a:endParaRPr lang="en-US" dirty="0"/>
          </a:p>
          <a:p>
            <a:r>
              <a:rPr lang="en-US" dirty="0"/>
              <a:t>    image: </a:t>
            </a:r>
            <a:r>
              <a:rPr lang="en-US" dirty="0" err="1"/>
              <a:t>redis</a:t>
            </a:r>
            <a:endParaRPr lang="en-US" dirty="0"/>
          </a:p>
          <a:p>
            <a:r>
              <a:rPr lang="en-US" dirty="0"/>
              <a:t>    </a:t>
            </a:r>
            <a:r>
              <a:rPr lang="en-US" dirty="0" err="1"/>
              <a:t>volumeMounts</a:t>
            </a:r>
            <a:r>
              <a:rPr lang="en-US" dirty="0"/>
              <a:t>:</a:t>
            </a:r>
          </a:p>
          <a:p>
            <a:r>
              <a:rPr lang="en-US" dirty="0"/>
              <a:t>    - name: foo</a:t>
            </a:r>
          </a:p>
          <a:p>
            <a:r>
              <a:rPr lang="en-US" dirty="0"/>
              <a:t>      </a:t>
            </a:r>
            <a:r>
              <a:rPr lang="en-US" dirty="0" err="1"/>
              <a:t>mountPath</a:t>
            </a:r>
            <a:r>
              <a:rPr lang="en-US" dirty="0"/>
              <a:t>: "/</a:t>
            </a:r>
            <a:r>
              <a:rPr lang="en-US" dirty="0" err="1"/>
              <a:t>etc</a:t>
            </a:r>
            <a:r>
              <a:rPr lang="en-US" dirty="0"/>
              <a:t>/foo"</a:t>
            </a:r>
          </a:p>
          <a:p>
            <a:r>
              <a:rPr lang="en-US" dirty="0"/>
              <a:t>      </a:t>
            </a:r>
            <a:r>
              <a:rPr lang="en-US" dirty="0" err="1"/>
              <a:t>readOnly</a:t>
            </a:r>
            <a:r>
              <a:rPr lang="en-US" dirty="0"/>
              <a:t>: true</a:t>
            </a:r>
          </a:p>
          <a:p>
            <a:r>
              <a:rPr lang="en-US" dirty="0"/>
              <a:t>  volumes:</a:t>
            </a:r>
          </a:p>
          <a:p>
            <a:r>
              <a:rPr lang="en-US" dirty="0"/>
              <a:t>  - name: foo</a:t>
            </a:r>
          </a:p>
          <a:p>
            <a:r>
              <a:rPr lang="en-US" dirty="0"/>
              <a:t>    secret:</a:t>
            </a:r>
          </a:p>
          <a:p>
            <a:r>
              <a:rPr lang="en-US" dirty="0"/>
              <a:t>      </a:t>
            </a:r>
            <a:r>
              <a:rPr lang="en-US" dirty="0" err="1"/>
              <a:t>secretName</a:t>
            </a:r>
            <a:r>
              <a:rPr lang="en-US" dirty="0"/>
              <a:t>: </a:t>
            </a:r>
            <a:r>
              <a:rPr lang="en-US" dirty="0" err="1"/>
              <a:t>mysecret</a:t>
            </a:r>
            <a:endParaRPr lang="en-US" dirty="0"/>
          </a:p>
          <a:p>
            <a:r>
              <a:rPr lang="en-US" dirty="0"/>
              <a:t>      items:</a:t>
            </a:r>
          </a:p>
          <a:p>
            <a:r>
              <a:rPr lang="en-US" dirty="0"/>
              <a:t>      - key: username</a:t>
            </a:r>
          </a:p>
          <a:p>
            <a:r>
              <a:rPr lang="en-US" dirty="0"/>
              <a:t>        path: my-group/my-username</a:t>
            </a:r>
          </a:p>
        </p:txBody>
      </p:sp>
    </p:spTree>
    <p:extLst>
      <p:ext uri="{BB962C8B-B14F-4D97-AF65-F5344CB8AC3E}">
        <p14:creationId xmlns:p14="http://schemas.microsoft.com/office/powerpoint/2010/main" val="15034737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Projection of Secret keys to specific paths</a:t>
            </a:r>
          </a:p>
        </p:txBody>
      </p:sp>
      <p:sp>
        <p:nvSpPr>
          <p:cNvPr id="2" name="Content Placeholder 1"/>
          <p:cNvSpPr>
            <a:spLocks noGrp="1"/>
          </p:cNvSpPr>
          <p:nvPr>
            <p:ph sz="quarter" idx="1"/>
          </p:nvPr>
        </p:nvSpPr>
        <p:spPr>
          <a:xfrm>
            <a:off x="1219200" y="1691640"/>
            <a:ext cx="10363200" cy="4328160"/>
          </a:xfrm>
        </p:spPr>
        <p:txBody>
          <a:bodyPr numCol="1">
            <a:normAutofit lnSpcReduction="10000"/>
          </a:bodyPr>
          <a:lstStyle/>
          <a:p>
            <a:r>
              <a:rPr lang="en-US" dirty="0"/>
              <a:t>What will happen:</a:t>
            </a:r>
          </a:p>
          <a:p>
            <a:endParaRPr lang="en-US" dirty="0"/>
          </a:p>
          <a:p>
            <a:r>
              <a:rPr lang="en-US" dirty="0"/>
              <a:t>    </a:t>
            </a:r>
            <a:r>
              <a:rPr lang="en-US" dirty="0">
                <a:solidFill>
                  <a:srgbClr val="C00000"/>
                </a:solidFill>
              </a:rPr>
              <a:t>username</a:t>
            </a:r>
            <a:r>
              <a:rPr lang="en-US" dirty="0"/>
              <a:t> secret is stored under /</a:t>
            </a:r>
            <a:r>
              <a:rPr lang="en-US" dirty="0" err="1"/>
              <a:t>etc</a:t>
            </a:r>
            <a:r>
              <a:rPr lang="en-US" dirty="0"/>
              <a:t>/foo/my-group/my-username file instead of /</a:t>
            </a:r>
            <a:r>
              <a:rPr lang="en-US" dirty="0" err="1"/>
              <a:t>etc</a:t>
            </a:r>
            <a:r>
              <a:rPr lang="en-US" dirty="0"/>
              <a:t>/foo/username.</a:t>
            </a:r>
          </a:p>
          <a:p>
            <a:r>
              <a:rPr lang="en-US" dirty="0"/>
              <a:t>    </a:t>
            </a:r>
            <a:r>
              <a:rPr lang="en-US" dirty="0">
                <a:solidFill>
                  <a:srgbClr val="C00000"/>
                </a:solidFill>
              </a:rPr>
              <a:t>password</a:t>
            </a:r>
            <a:r>
              <a:rPr lang="en-US" dirty="0"/>
              <a:t> secret is not projected.</a:t>
            </a:r>
          </a:p>
          <a:p>
            <a:endParaRPr lang="en-US" dirty="0"/>
          </a:p>
          <a:p>
            <a:r>
              <a:rPr lang="en-US" dirty="0"/>
              <a:t>If </a:t>
            </a:r>
            <a:r>
              <a:rPr lang="en-US" dirty="0">
                <a:solidFill>
                  <a:srgbClr val="C00000"/>
                </a:solidFill>
              </a:rPr>
              <a:t>.</a:t>
            </a:r>
            <a:r>
              <a:rPr lang="en-US" dirty="0" err="1">
                <a:solidFill>
                  <a:srgbClr val="C00000"/>
                </a:solidFill>
              </a:rPr>
              <a:t>spec.volumes</a:t>
            </a:r>
            <a:r>
              <a:rPr lang="en-US" dirty="0">
                <a:solidFill>
                  <a:srgbClr val="C00000"/>
                </a:solidFill>
              </a:rPr>
              <a:t>[].</a:t>
            </a:r>
            <a:r>
              <a:rPr lang="en-US" dirty="0" err="1">
                <a:solidFill>
                  <a:srgbClr val="C00000"/>
                </a:solidFill>
              </a:rPr>
              <a:t>secret.items</a:t>
            </a:r>
            <a:r>
              <a:rPr lang="en-US" dirty="0">
                <a:solidFill>
                  <a:srgbClr val="C00000"/>
                </a:solidFill>
              </a:rPr>
              <a:t> </a:t>
            </a:r>
            <a:r>
              <a:rPr lang="en-US" dirty="0"/>
              <a:t>is used, only keys specified in items are projected. To consume all keys from the secret, all of them must be listed in the items field. All listed keys must exist in the corresponding secret. Otherwise, the volume is not created.</a:t>
            </a:r>
          </a:p>
        </p:txBody>
      </p:sp>
    </p:spTree>
    <p:extLst>
      <p:ext uri="{BB962C8B-B14F-4D97-AF65-F5344CB8AC3E}">
        <p14:creationId xmlns:p14="http://schemas.microsoft.com/office/powerpoint/2010/main" val="12118806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Using Secrets as environment variables </a:t>
            </a:r>
          </a:p>
        </p:txBody>
      </p:sp>
      <p:sp>
        <p:nvSpPr>
          <p:cNvPr id="2" name="Content Placeholder 1"/>
          <p:cNvSpPr>
            <a:spLocks noGrp="1"/>
          </p:cNvSpPr>
          <p:nvPr>
            <p:ph sz="quarter" idx="1"/>
          </p:nvPr>
        </p:nvSpPr>
        <p:spPr>
          <a:xfrm>
            <a:off x="1219200" y="1691640"/>
            <a:ext cx="10363200" cy="4328160"/>
          </a:xfrm>
        </p:spPr>
        <p:txBody>
          <a:bodyPr numCol="1">
            <a:normAutofit lnSpcReduction="10000"/>
          </a:bodyPr>
          <a:lstStyle/>
          <a:p>
            <a:r>
              <a:rPr lang="en-US" dirty="0"/>
              <a:t>To use a secret in an environment variable in a Pod:</a:t>
            </a:r>
          </a:p>
          <a:p>
            <a:endParaRPr lang="en-US" dirty="0"/>
          </a:p>
          <a:p>
            <a:r>
              <a:rPr lang="en-US" dirty="0"/>
              <a:t>    Create a secret or use an existing one. Multiple Pods can reference the same secret.</a:t>
            </a:r>
          </a:p>
          <a:p>
            <a:r>
              <a:rPr lang="en-US" dirty="0"/>
              <a:t>    Modify your Pod definition in each container that you wish to consume the value of a secret key to add an environment variable for each secret key you wish to consume. The environment variable that consumes the secret key should populate the secret's name and key in </a:t>
            </a:r>
            <a:r>
              <a:rPr lang="en-US" dirty="0" err="1"/>
              <a:t>env</a:t>
            </a:r>
            <a:r>
              <a:rPr lang="en-US" dirty="0"/>
              <a:t>[].</a:t>
            </a:r>
            <a:r>
              <a:rPr lang="en-US" dirty="0" err="1"/>
              <a:t>valueFrom.secretKeyRef</a:t>
            </a:r>
            <a:r>
              <a:rPr lang="en-US" dirty="0"/>
              <a:t>.</a:t>
            </a:r>
          </a:p>
          <a:p>
            <a:r>
              <a:rPr lang="en-US" dirty="0"/>
              <a:t>    Modify your image and/or command line so that the program looks for values in the specified environment variables.</a:t>
            </a:r>
          </a:p>
        </p:txBody>
      </p:sp>
    </p:spTree>
    <p:extLst>
      <p:ext uri="{BB962C8B-B14F-4D97-AF65-F5344CB8AC3E}">
        <p14:creationId xmlns:p14="http://schemas.microsoft.com/office/powerpoint/2010/main" val="37056440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Using Secrets as environment variables </a:t>
            </a:r>
          </a:p>
        </p:txBody>
      </p:sp>
      <p:sp>
        <p:nvSpPr>
          <p:cNvPr id="2" name="Content Placeholder 1"/>
          <p:cNvSpPr>
            <a:spLocks noGrp="1"/>
          </p:cNvSpPr>
          <p:nvPr>
            <p:ph sz="quarter" idx="1"/>
          </p:nvPr>
        </p:nvSpPr>
        <p:spPr>
          <a:xfrm>
            <a:off x="1219200" y="1691640"/>
            <a:ext cx="10363200" cy="4328160"/>
          </a:xfrm>
        </p:spPr>
        <p:txBody>
          <a:bodyPr numCol="2">
            <a:normAutofit fontScale="92500" lnSpcReduction="10000"/>
          </a:bodyPr>
          <a:lstStyle/>
          <a:p>
            <a:r>
              <a:rPr lang="en-US" dirty="0" err="1"/>
              <a:t>apiVersion</a:t>
            </a:r>
            <a:r>
              <a:rPr lang="en-US" dirty="0"/>
              <a:t>: v1</a:t>
            </a:r>
          </a:p>
          <a:p>
            <a:r>
              <a:rPr lang="en-US" dirty="0"/>
              <a:t>kind: Pod</a:t>
            </a:r>
          </a:p>
          <a:p>
            <a:r>
              <a:rPr lang="en-US" dirty="0"/>
              <a:t>metadata:</a:t>
            </a:r>
          </a:p>
          <a:p>
            <a:r>
              <a:rPr lang="en-US" dirty="0"/>
              <a:t>  name: secret-</a:t>
            </a:r>
            <a:r>
              <a:rPr lang="en-US" dirty="0" err="1"/>
              <a:t>env</a:t>
            </a:r>
            <a:r>
              <a:rPr lang="en-US" dirty="0"/>
              <a:t>-pod</a:t>
            </a:r>
          </a:p>
          <a:p>
            <a:r>
              <a:rPr lang="en-US" dirty="0"/>
              <a:t>spec:</a:t>
            </a:r>
          </a:p>
          <a:p>
            <a:r>
              <a:rPr lang="en-US" dirty="0"/>
              <a:t>  containers:</a:t>
            </a:r>
          </a:p>
          <a:p>
            <a:r>
              <a:rPr lang="en-US" dirty="0"/>
              <a:t>  - name: </a:t>
            </a:r>
            <a:r>
              <a:rPr lang="en-US" dirty="0" err="1"/>
              <a:t>mycontainer</a:t>
            </a:r>
            <a:endParaRPr lang="en-US" dirty="0"/>
          </a:p>
          <a:p>
            <a:r>
              <a:rPr lang="en-US" dirty="0"/>
              <a:t>    image: </a:t>
            </a:r>
            <a:r>
              <a:rPr lang="en-US" dirty="0" err="1"/>
              <a:t>redis</a:t>
            </a:r>
            <a:endParaRPr lang="en-US" dirty="0"/>
          </a:p>
          <a:p>
            <a:r>
              <a:rPr lang="en-US" dirty="0"/>
              <a:t>    </a:t>
            </a:r>
            <a:r>
              <a:rPr lang="en-US" dirty="0" err="1"/>
              <a:t>env</a:t>
            </a:r>
            <a:r>
              <a:rPr lang="en-US" dirty="0"/>
              <a:t>:</a:t>
            </a:r>
          </a:p>
          <a:p>
            <a:r>
              <a:rPr lang="en-US" dirty="0"/>
              <a:t>      - name: SECRET_USERNAME</a:t>
            </a:r>
          </a:p>
          <a:p>
            <a:r>
              <a:rPr lang="en-US" dirty="0"/>
              <a:t>        </a:t>
            </a:r>
            <a:r>
              <a:rPr lang="en-US" dirty="0" err="1"/>
              <a:t>valueFrom</a:t>
            </a:r>
            <a:r>
              <a:rPr lang="en-US" dirty="0"/>
              <a:t>:</a:t>
            </a:r>
          </a:p>
          <a:p>
            <a:r>
              <a:rPr lang="en-US" dirty="0"/>
              <a:t>          </a:t>
            </a:r>
            <a:r>
              <a:rPr lang="en-US" dirty="0" err="1"/>
              <a:t>secretKeyRef</a:t>
            </a:r>
            <a:r>
              <a:rPr lang="en-US" dirty="0"/>
              <a:t>:</a:t>
            </a:r>
          </a:p>
          <a:p>
            <a:r>
              <a:rPr lang="en-US" dirty="0"/>
              <a:t>            name: </a:t>
            </a:r>
            <a:r>
              <a:rPr lang="en-US" dirty="0" err="1"/>
              <a:t>mysecret</a:t>
            </a:r>
            <a:endParaRPr lang="en-US" dirty="0"/>
          </a:p>
          <a:p>
            <a:r>
              <a:rPr lang="en-US" dirty="0"/>
              <a:t>            key: username</a:t>
            </a:r>
          </a:p>
          <a:p>
            <a:r>
              <a:rPr lang="en-US" dirty="0"/>
              <a:t>      - name: SECRET_PASSWORD</a:t>
            </a:r>
          </a:p>
          <a:p>
            <a:r>
              <a:rPr lang="en-US" dirty="0"/>
              <a:t>        </a:t>
            </a:r>
            <a:r>
              <a:rPr lang="en-US" dirty="0" err="1"/>
              <a:t>valueFrom</a:t>
            </a:r>
            <a:r>
              <a:rPr lang="en-US" dirty="0"/>
              <a:t>:</a:t>
            </a:r>
          </a:p>
          <a:p>
            <a:r>
              <a:rPr lang="en-US" dirty="0"/>
              <a:t>          </a:t>
            </a:r>
            <a:r>
              <a:rPr lang="en-US" dirty="0" err="1"/>
              <a:t>secretKeyRef</a:t>
            </a:r>
            <a:r>
              <a:rPr lang="en-US" dirty="0"/>
              <a:t>:</a:t>
            </a:r>
          </a:p>
          <a:p>
            <a:r>
              <a:rPr lang="en-US" dirty="0"/>
              <a:t>            name: </a:t>
            </a:r>
            <a:r>
              <a:rPr lang="en-US" dirty="0" err="1"/>
              <a:t>mysecret</a:t>
            </a:r>
            <a:endParaRPr lang="en-US" dirty="0"/>
          </a:p>
          <a:p>
            <a:r>
              <a:rPr lang="en-US" dirty="0"/>
              <a:t>            key: password</a:t>
            </a:r>
          </a:p>
          <a:p>
            <a:r>
              <a:rPr lang="en-US" dirty="0"/>
              <a:t>  </a:t>
            </a:r>
            <a:r>
              <a:rPr lang="en-US" dirty="0" err="1"/>
              <a:t>restartPolicy</a:t>
            </a:r>
            <a:r>
              <a:rPr lang="en-US" dirty="0"/>
              <a:t>: Never</a:t>
            </a:r>
          </a:p>
        </p:txBody>
      </p:sp>
    </p:spTree>
    <p:extLst>
      <p:ext uri="{BB962C8B-B14F-4D97-AF65-F5344CB8AC3E}">
        <p14:creationId xmlns:p14="http://schemas.microsoft.com/office/powerpoint/2010/main" val="2230960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Immutable Secrets</a:t>
            </a:r>
          </a:p>
        </p:txBody>
      </p:sp>
      <p:sp>
        <p:nvSpPr>
          <p:cNvPr id="2" name="Content Placeholder 1"/>
          <p:cNvSpPr>
            <a:spLocks noGrp="1"/>
          </p:cNvSpPr>
          <p:nvPr>
            <p:ph sz="quarter" idx="1"/>
          </p:nvPr>
        </p:nvSpPr>
        <p:spPr>
          <a:xfrm>
            <a:off x="1219200" y="1691640"/>
            <a:ext cx="10363200" cy="4328160"/>
          </a:xfrm>
        </p:spPr>
        <p:txBody>
          <a:bodyPr numCol="1">
            <a:normAutofit fontScale="92500" lnSpcReduction="10000"/>
          </a:bodyPr>
          <a:lstStyle/>
          <a:p>
            <a:r>
              <a:rPr lang="en-US" dirty="0"/>
              <a:t> FEATURE STATE: </a:t>
            </a:r>
            <a:r>
              <a:rPr lang="en-US" dirty="0">
                <a:solidFill>
                  <a:srgbClr val="C00000"/>
                </a:solidFill>
              </a:rPr>
              <a:t>Kubernetes v1.21 [stable] : </a:t>
            </a:r>
            <a:r>
              <a:rPr lang="en-US" b="1" dirty="0">
                <a:solidFill>
                  <a:srgbClr val="C00000"/>
                </a:solidFill>
              </a:rPr>
              <a:t>immutable: true</a:t>
            </a:r>
          </a:p>
          <a:p>
            <a:endParaRPr lang="en-US" dirty="0"/>
          </a:p>
          <a:p>
            <a:r>
              <a:rPr lang="en-US" dirty="0"/>
              <a:t>The Kubernetes feature </a:t>
            </a:r>
            <a:r>
              <a:rPr lang="en-US" dirty="0">
                <a:solidFill>
                  <a:srgbClr val="C00000"/>
                </a:solidFill>
              </a:rPr>
              <a:t>Immutable Secrets and </a:t>
            </a:r>
            <a:r>
              <a:rPr lang="en-US" dirty="0" err="1">
                <a:solidFill>
                  <a:srgbClr val="C00000"/>
                </a:solidFill>
              </a:rPr>
              <a:t>ConfigMaps</a:t>
            </a:r>
            <a:r>
              <a:rPr lang="en-US" dirty="0">
                <a:solidFill>
                  <a:srgbClr val="C00000"/>
                </a:solidFill>
              </a:rPr>
              <a:t> </a:t>
            </a:r>
            <a:r>
              <a:rPr lang="en-US" dirty="0"/>
              <a:t>provides an option to set individual Secrets and </a:t>
            </a:r>
            <a:r>
              <a:rPr lang="en-US" dirty="0" err="1"/>
              <a:t>ConfigMaps</a:t>
            </a:r>
            <a:r>
              <a:rPr lang="en-US" dirty="0"/>
              <a:t> as immutable. For clusters that extensively use Secrets (at least tens of thousands of unique Secret to Pod mounts), preventing changes to their data has the following advantages:</a:t>
            </a:r>
          </a:p>
          <a:p>
            <a:endParaRPr lang="en-US" dirty="0"/>
          </a:p>
          <a:p>
            <a:r>
              <a:rPr lang="en-US" dirty="0"/>
              <a:t>    protects you from accidental (or unwanted) updates that could cause applications outages</a:t>
            </a:r>
          </a:p>
          <a:p>
            <a:r>
              <a:rPr lang="en-US" dirty="0"/>
              <a:t>    improves performance of your cluster by significantly reducing load on </a:t>
            </a:r>
            <a:r>
              <a:rPr lang="en-US" dirty="0" err="1"/>
              <a:t>kube-apiserver</a:t>
            </a:r>
            <a:r>
              <a:rPr lang="en-US" dirty="0"/>
              <a:t>, by closing watches for secrets marked as immutable.</a:t>
            </a:r>
          </a:p>
        </p:txBody>
      </p:sp>
    </p:spTree>
    <p:extLst>
      <p:ext uri="{BB962C8B-B14F-4D97-AF65-F5344CB8AC3E}">
        <p14:creationId xmlns:p14="http://schemas.microsoft.com/office/powerpoint/2010/main" val="216379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Questions</a:t>
            </a:r>
            <a:r>
              <a:rPr lang="uk-UA" dirty="0"/>
              <a:t>? </a:t>
            </a:r>
            <a:endParaRPr lang="en-US" dirty="0"/>
          </a:p>
        </p:txBody>
      </p:sp>
      <p:sp>
        <p:nvSpPr>
          <p:cNvPr id="5" name="Text Placeholder 4"/>
          <p:cNvSpPr>
            <a:spLocks noGrp="1"/>
          </p:cNvSpPr>
          <p:nvPr>
            <p:ph type="body" idx="1"/>
          </p:nvPr>
        </p:nvSpPr>
        <p:spPr/>
        <p:txBody>
          <a:bodyPr/>
          <a:lstStyle/>
          <a:p>
            <a:r>
              <a:rPr lang="en-US" dirty="0"/>
              <a:t>andry.cheredarchuk@gmail.com</a:t>
            </a:r>
          </a:p>
        </p:txBody>
      </p:sp>
    </p:spTree>
    <p:extLst>
      <p:ext uri="{BB962C8B-B14F-4D97-AF65-F5344CB8AC3E}">
        <p14:creationId xmlns:p14="http://schemas.microsoft.com/office/powerpoint/2010/main" val="40382124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Block IO bandwidth (</a:t>
            </a:r>
            <a:r>
              <a:rPr lang="en-US" dirty="0" err="1"/>
              <a:t>Blkio</a:t>
            </a:r>
            <a:r>
              <a:rPr lang="en-US" dirty="0"/>
              <a:t>) constraint</a:t>
            </a:r>
          </a:p>
        </p:txBody>
      </p:sp>
      <p:sp>
        <p:nvSpPr>
          <p:cNvPr id="2" name="Content Placeholder 1"/>
          <p:cNvSpPr>
            <a:spLocks noGrp="1"/>
          </p:cNvSpPr>
          <p:nvPr>
            <p:ph sz="quarter" idx="1"/>
          </p:nvPr>
        </p:nvSpPr>
        <p:spPr>
          <a:xfrm>
            <a:off x="1219200" y="1693628"/>
            <a:ext cx="10363200" cy="4326172"/>
          </a:xfrm>
        </p:spPr>
        <p:txBody>
          <a:bodyPr>
            <a:normAutofit/>
          </a:bodyPr>
          <a:lstStyle/>
          <a:p>
            <a:r>
              <a:rPr lang="en-US" dirty="0"/>
              <a:t>The --</a:t>
            </a:r>
            <a:r>
              <a:rPr lang="en-US" dirty="0" err="1"/>
              <a:t>blkio</a:t>
            </a:r>
            <a:r>
              <a:rPr lang="en-US" dirty="0"/>
              <a:t>-weight-device="DEVICE_NAME:WEIGHT" flag sets a specific device weight. </a:t>
            </a:r>
          </a:p>
          <a:p>
            <a:r>
              <a:rPr lang="en-US" dirty="0"/>
              <a:t>The DEVICE_NAME:WEIGHT is a string containing a colon-separated device name and weight. </a:t>
            </a:r>
          </a:p>
          <a:p>
            <a:r>
              <a:rPr lang="en-US" dirty="0"/>
              <a:t>For example, to set /dev/</a:t>
            </a:r>
            <a:r>
              <a:rPr lang="en-US" dirty="0" err="1"/>
              <a:t>sda</a:t>
            </a:r>
            <a:r>
              <a:rPr lang="en-US" dirty="0"/>
              <a:t> device weight to 200:</a:t>
            </a:r>
          </a:p>
          <a:p>
            <a:pPr marL="0" indent="0">
              <a:buNone/>
            </a:pPr>
            <a:r>
              <a:rPr lang="en-US" dirty="0">
                <a:solidFill>
                  <a:srgbClr val="C00000"/>
                </a:solidFill>
              </a:rPr>
              <a:t>	</a:t>
            </a:r>
            <a:r>
              <a:rPr lang="en-US" dirty="0" err="1">
                <a:solidFill>
                  <a:srgbClr val="C00000"/>
                </a:solidFill>
              </a:rPr>
              <a:t>docker</a:t>
            </a:r>
            <a:r>
              <a:rPr lang="en-US" dirty="0">
                <a:solidFill>
                  <a:srgbClr val="C00000"/>
                </a:solidFill>
              </a:rPr>
              <a:t> run -it  --</a:t>
            </a:r>
            <a:r>
              <a:rPr lang="en-US" dirty="0" err="1">
                <a:solidFill>
                  <a:srgbClr val="C00000"/>
                </a:solidFill>
              </a:rPr>
              <a:t>blkio</a:t>
            </a:r>
            <a:r>
              <a:rPr lang="en-US" dirty="0">
                <a:solidFill>
                  <a:srgbClr val="C00000"/>
                </a:solidFill>
              </a:rPr>
              <a:t>-weight-device "/dev/sda:200"   Ubuntu</a:t>
            </a:r>
          </a:p>
          <a:p>
            <a:r>
              <a:rPr lang="en-US" dirty="0"/>
              <a:t>If you specify both the --</a:t>
            </a:r>
            <a:r>
              <a:rPr lang="en-US" dirty="0" err="1"/>
              <a:t>blkio</a:t>
            </a:r>
            <a:r>
              <a:rPr lang="en-US" dirty="0"/>
              <a:t>-weight and --</a:t>
            </a:r>
            <a:r>
              <a:rPr lang="en-US" dirty="0" err="1"/>
              <a:t>blkio</a:t>
            </a:r>
            <a:r>
              <a:rPr lang="en-US" dirty="0"/>
              <a:t>-weight-device, Docker uses the --</a:t>
            </a:r>
            <a:r>
              <a:rPr lang="en-US" dirty="0" err="1"/>
              <a:t>blkio</a:t>
            </a:r>
            <a:r>
              <a:rPr lang="en-US" dirty="0"/>
              <a:t>-weight as the default weight and uses --</a:t>
            </a:r>
            <a:r>
              <a:rPr lang="en-US" dirty="0" err="1"/>
              <a:t>blkio</a:t>
            </a:r>
            <a:r>
              <a:rPr lang="en-US" dirty="0"/>
              <a:t>-weight-device to override this default with a new value on a specific device. </a:t>
            </a:r>
          </a:p>
        </p:txBody>
      </p:sp>
    </p:spTree>
    <p:extLst>
      <p:ext uri="{BB962C8B-B14F-4D97-AF65-F5344CB8AC3E}">
        <p14:creationId xmlns:p14="http://schemas.microsoft.com/office/powerpoint/2010/main" val="30422444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usiness plan presentation">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spDef>
      <a:spPr/>
      <a:bodyPr rtlCol="0" anchor="ctr"/>
      <a:lstStyle>
        <a:defPPr algn="ctr">
          <a:defRPr dirty="0"/>
        </a:defPPr>
      </a:lstStyle>
      <a:style>
        <a:lnRef idx="1">
          <a:schemeClr val="accent1"/>
        </a:lnRef>
        <a:fillRef idx="2">
          <a:schemeClr val="accent1"/>
        </a:fillRef>
        <a:effectRef idx="1">
          <a:schemeClr val="accent1"/>
        </a:effectRef>
        <a:fontRef idx="minor">
          <a:schemeClr val="dk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Business plan presentation.potx" id="{B0CF94B3-F59B-427A-A620-6B86E9154593}" vid="{92489599-94E0-42FA-BFD7-90FE9B56DF1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range Red">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Cambria-Calibri">
      <a:maj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Business plan presentation</Template>
  <TotalTime>2286</TotalTime>
  <Words>5960</Words>
  <Application>Microsoft Office PowerPoint</Application>
  <PresentationFormat>Widescreen</PresentationFormat>
  <Paragraphs>596</Paragraphs>
  <Slides>88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88</vt:i4>
      </vt:variant>
    </vt:vector>
  </HeadingPairs>
  <TitlesOfParts>
    <vt:vector size="93" baseType="lpstr">
      <vt:lpstr>Arial</vt:lpstr>
      <vt:lpstr>Calibri</vt:lpstr>
      <vt:lpstr>Cambria</vt:lpstr>
      <vt:lpstr>Wingdings 2</vt:lpstr>
      <vt:lpstr>Business plan presentation</vt:lpstr>
      <vt:lpstr>Linux Administration: Kubernetes</vt:lpstr>
      <vt:lpstr>Run application in production</vt:lpstr>
      <vt:lpstr>Runtime constraints on resources</vt:lpstr>
      <vt:lpstr>Runtime constraints on resources</vt:lpstr>
      <vt:lpstr>Runtime constraints on resources</vt:lpstr>
      <vt:lpstr>CPU share constraint</vt:lpstr>
      <vt:lpstr>CPU share constraint</vt:lpstr>
      <vt:lpstr>Block IO bandwidth (Blkio) constraint</vt:lpstr>
      <vt:lpstr>Block IO bandwidth (Blkio) constraint</vt:lpstr>
      <vt:lpstr>Block IO bandwidth (Blkio) constraint</vt:lpstr>
      <vt:lpstr>Block IO bandwidth (Blkio) constraint</vt:lpstr>
      <vt:lpstr>Kubernetes</vt:lpstr>
      <vt:lpstr>Resource Quotas</vt:lpstr>
      <vt:lpstr>Compute Resource Quotas</vt:lpstr>
      <vt:lpstr>Storage Resource Quotas</vt:lpstr>
      <vt:lpstr>Object Count Quotas</vt:lpstr>
      <vt:lpstr>Object Count Quotas</vt:lpstr>
      <vt:lpstr>Object Count Quotas</vt:lpstr>
      <vt:lpstr>Run application in production</vt:lpstr>
      <vt:lpstr>Swarm Feature highlights</vt:lpstr>
      <vt:lpstr>Swarm mode key concepts</vt:lpstr>
      <vt:lpstr>Create a swarm</vt:lpstr>
      <vt:lpstr>Create a swarm</vt:lpstr>
      <vt:lpstr>Create a swarm</vt:lpstr>
      <vt:lpstr>Create a fault tolerant swarm</vt:lpstr>
      <vt:lpstr>Create a swarm: Change roles</vt:lpstr>
      <vt:lpstr>Run application in production</vt:lpstr>
      <vt:lpstr>About services</vt:lpstr>
      <vt:lpstr>About services</vt:lpstr>
      <vt:lpstr>Start service</vt:lpstr>
      <vt:lpstr>Replicated and global services</vt:lpstr>
      <vt:lpstr>Create a service</vt:lpstr>
      <vt:lpstr>Create a service</vt:lpstr>
      <vt:lpstr>Inspect and remove a service</vt:lpstr>
      <vt:lpstr>Scale the service in the swarm</vt:lpstr>
      <vt:lpstr>Drain a node on the swarm</vt:lpstr>
      <vt:lpstr>Publish a port for a service</vt:lpstr>
      <vt:lpstr>Drain a node on the swarm</vt:lpstr>
      <vt:lpstr>Run application in production</vt:lpstr>
      <vt:lpstr>Using stacks</vt:lpstr>
      <vt:lpstr>Define service docker-compose.yml</vt:lpstr>
      <vt:lpstr>Create or update the stacked service</vt:lpstr>
      <vt:lpstr>Docker-compose</vt:lpstr>
      <vt:lpstr>Docker-compose</vt:lpstr>
      <vt:lpstr>Docker-compose</vt:lpstr>
      <vt:lpstr>Kubernetes</vt:lpstr>
      <vt:lpstr>Namespaces</vt:lpstr>
      <vt:lpstr>Authentication, Authorization,  and Admission Control</vt:lpstr>
      <vt:lpstr>Authentication, Authorization,  and Admission Control</vt:lpstr>
      <vt:lpstr>Authentication</vt:lpstr>
      <vt:lpstr>Authentication</vt:lpstr>
      <vt:lpstr>Authorization </vt:lpstr>
      <vt:lpstr>Authorization </vt:lpstr>
      <vt:lpstr>Authorization : Role </vt:lpstr>
      <vt:lpstr>Authorization : Role </vt:lpstr>
      <vt:lpstr>Authorization : RoleBinding</vt:lpstr>
      <vt:lpstr>Authorization : RoleBinding</vt:lpstr>
      <vt:lpstr>Admission Control</vt:lpstr>
      <vt:lpstr>Admission Control</vt:lpstr>
      <vt:lpstr>Kubernetes API</vt:lpstr>
      <vt:lpstr>Kubernetes API</vt:lpstr>
      <vt:lpstr>APIs with Authentication</vt:lpstr>
      <vt:lpstr>APIs with Authentication</vt:lpstr>
      <vt:lpstr>APIs with Authentication</vt:lpstr>
      <vt:lpstr>Kubernetes</vt:lpstr>
      <vt:lpstr>Kubernetes ConfigMaps</vt:lpstr>
      <vt:lpstr>Kubernetes ConfigMaps</vt:lpstr>
      <vt:lpstr>Using ConfigMaps</vt:lpstr>
      <vt:lpstr>Using ConfigMaps</vt:lpstr>
      <vt:lpstr>Kubernetes ConfigMaps</vt:lpstr>
      <vt:lpstr>Information Security</vt:lpstr>
      <vt:lpstr>Overview of Secrets</vt:lpstr>
      <vt:lpstr>Types of Secret</vt:lpstr>
      <vt:lpstr>PowerPoint Presentation</vt:lpstr>
      <vt:lpstr>Service account token Secrets</vt:lpstr>
      <vt:lpstr>Docker config Secrets</vt:lpstr>
      <vt:lpstr>Docker config Secrets</vt:lpstr>
      <vt:lpstr>Basic authentication Secret</vt:lpstr>
      <vt:lpstr>SSH authentication secrets</vt:lpstr>
      <vt:lpstr>TLS secrets</vt:lpstr>
      <vt:lpstr>TLS secrets</vt:lpstr>
      <vt:lpstr>Using Secrets as files from a Pod</vt:lpstr>
      <vt:lpstr>Projection of Secret keys to specific paths</vt:lpstr>
      <vt:lpstr>Projection of Secret keys to specific paths</vt:lpstr>
      <vt:lpstr>Using Secrets as environment variables </vt:lpstr>
      <vt:lpstr>Using Secrets as environment variables </vt:lpstr>
      <vt:lpstr>Immutable Secrets</vt:lpstr>
      <vt:lpstr>Questions?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Azure</dc:title>
  <dc:creator>anri</dc:creator>
  <cp:lastModifiedBy>NT EDU</cp:lastModifiedBy>
  <cp:revision>100</cp:revision>
  <dcterms:created xsi:type="dcterms:W3CDTF">2019-03-21T15:26:51Z</dcterms:created>
  <dcterms:modified xsi:type="dcterms:W3CDTF">2023-06-11T11:02:28Z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74069300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